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8" r:id="rId2"/>
    <p:sldId id="451" r:id="rId3"/>
    <p:sldId id="410" r:id="rId4"/>
    <p:sldId id="452" r:id="rId5"/>
    <p:sldId id="455" r:id="rId6"/>
    <p:sldId id="456" r:id="rId7"/>
    <p:sldId id="457" r:id="rId8"/>
    <p:sldId id="458" r:id="rId9"/>
    <p:sldId id="459" r:id="rId10"/>
    <p:sldId id="465" r:id="rId11"/>
    <p:sldId id="466" r:id="rId12"/>
    <p:sldId id="467" r:id="rId13"/>
    <p:sldId id="468" r:id="rId14"/>
    <p:sldId id="463" r:id="rId15"/>
    <p:sldId id="464" r:id="rId16"/>
    <p:sldId id="462" r:id="rId17"/>
    <p:sldId id="460" r:id="rId18"/>
    <p:sldId id="461" r:id="rId19"/>
    <p:sldId id="471" r:id="rId20"/>
    <p:sldId id="478" r:id="rId21"/>
    <p:sldId id="474" r:id="rId22"/>
    <p:sldId id="475" r:id="rId23"/>
    <p:sldId id="476" r:id="rId24"/>
    <p:sldId id="477" r:id="rId25"/>
    <p:sldId id="418" r:id="rId26"/>
    <p:sldId id="261"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9" autoAdjust="0"/>
    <p:restoredTop sz="94660"/>
  </p:normalViewPr>
  <p:slideViewPr>
    <p:cSldViewPr snapToGrid="0">
      <p:cViewPr varScale="1">
        <p:scale>
          <a:sx n="77" d="100"/>
          <a:sy n="77" d="100"/>
        </p:scale>
        <p:origin x="-96" y="-3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12/21/2025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12/21/2025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12/21/2025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12/21/2025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12/21/2025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12/21/2025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12/21/2025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12/21/2025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12/21/2025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12/21/2025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12/21/2025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12/21/2025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12/21/2025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12/21/2025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12/21/2025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flipH="1">
            <a:off x="7551683" y="2711668"/>
            <a:ext cx="3488847" cy="1822231"/>
          </a:xfrm>
        </p:spPr>
        <p:txBody>
          <a:bodyPr>
            <a:normAutofit fontScale="62500" lnSpcReduction="20000"/>
          </a:bodyPr>
          <a:lstStyle/>
          <a:p>
            <a:r>
              <a:rPr lang="en-US" sz="9600" dirty="0" smtClean="0">
                <a:solidFill>
                  <a:srgbClr val="92D050"/>
                </a:solidFill>
                <a:latin typeface="Algerian" panose="04020705040A02060702" pitchFamily="82" charset="0"/>
              </a:rPr>
              <a:t>WEEK 3</a:t>
            </a:r>
          </a:p>
          <a:p>
            <a:r>
              <a:rPr lang="en-US" sz="8800" dirty="0" smtClean="0">
                <a:solidFill>
                  <a:schemeClr val="bg1"/>
                </a:solidFill>
                <a:latin typeface="Algerian" panose="04020705040A02060702" pitchFamily="82" charset="0"/>
              </a:rPr>
              <a:t>12-21-25</a:t>
            </a:r>
            <a:endParaRPr lang="en-US" sz="8800" dirty="0">
              <a:solidFill>
                <a:schemeClr val="bg1"/>
              </a:solidFill>
              <a:latin typeface="Algerian" panose="04020705040A02060702" pitchFamily="82" charset="0"/>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1</a:t>
            </a:r>
            <a:endParaRPr lang="en-US" sz="3200" b="1" dirty="0" smtClean="0">
              <a:solidFill>
                <a:schemeClr val="bg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736600"/>
            <a:ext cx="6756400" cy="5067300"/>
          </a:xfrm>
          <a:prstGeom prst="rect">
            <a:avLst/>
          </a:prstGeom>
        </p:spPr>
      </p:pic>
    </p:spTree>
    <p:extLst>
      <p:ext uri="{BB962C8B-B14F-4D97-AF65-F5344CB8AC3E}">
        <p14:creationId xmlns:p14="http://schemas.microsoft.com/office/powerpoint/2010/main" val="18663504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Resolve this bias</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10</a:t>
            </a:r>
            <a:endParaRPr lang="en-US" sz="3200" b="1" dirty="0">
              <a:solidFill>
                <a:schemeClr val="bg1"/>
              </a:solidFill>
            </a:endParaRPr>
          </a:p>
        </p:txBody>
      </p:sp>
      <p:sp>
        <p:nvSpPr>
          <p:cNvPr id="2" name="TextBox 1"/>
          <p:cNvSpPr txBox="1"/>
          <p:nvPr/>
        </p:nvSpPr>
        <p:spPr>
          <a:xfrm>
            <a:off x="558801" y="1117600"/>
            <a:ext cx="11176000" cy="3108543"/>
          </a:xfrm>
          <a:prstGeom prst="rect">
            <a:avLst/>
          </a:prstGeom>
          <a:noFill/>
        </p:spPr>
        <p:txBody>
          <a:bodyPr wrap="square" rtlCol="0">
            <a:spAutoFit/>
          </a:bodyPr>
          <a:lstStyle/>
          <a:p>
            <a:r>
              <a:rPr lang="en-US" sz="2800" u="sng" dirty="0" smtClean="0">
                <a:solidFill>
                  <a:srgbClr val="00B0F0"/>
                </a:solidFill>
              </a:rPr>
              <a:t>Acts 2:37-38</a:t>
            </a:r>
          </a:p>
          <a:p>
            <a:endParaRPr lang="en-US" sz="2800" u="sng" dirty="0" smtClean="0">
              <a:solidFill>
                <a:srgbClr val="00B0F0"/>
              </a:solidFill>
            </a:endParaRPr>
          </a:p>
          <a:p>
            <a:r>
              <a:rPr lang="en-US" sz="2800" dirty="0" smtClean="0"/>
              <a:t>37 Now </a:t>
            </a:r>
            <a:r>
              <a:rPr lang="en-US" sz="2800" dirty="0"/>
              <a:t>when they heard [this], they were pierced to the heart, and said to Peter and the rest of the apostles, "Brethren, what shall we do?" </a:t>
            </a:r>
            <a:r>
              <a:rPr lang="en-US" sz="2800" dirty="0" smtClean="0"/>
              <a:t>38 Peter </a:t>
            </a:r>
            <a:r>
              <a:rPr lang="en-US" sz="2800" dirty="0"/>
              <a:t>[said] to them, "Repent, and each of you be baptized in the name of Jesus Christ </a:t>
            </a:r>
            <a:r>
              <a:rPr lang="en-US" sz="2800" dirty="0">
                <a:solidFill>
                  <a:srgbClr val="FFFF00"/>
                </a:solidFill>
              </a:rPr>
              <a:t>for the forgiveness </a:t>
            </a:r>
            <a:r>
              <a:rPr lang="en-US" sz="2800" dirty="0"/>
              <a:t>of your sins; and you will receive the gift of the Holy Spirit.</a:t>
            </a:r>
            <a:endParaRPr lang="en-US" sz="2400" dirty="0">
              <a:solidFill>
                <a:srgbClr val="FFFF00"/>
              </a:solidFill>
            </a:endParaRPr>
          </a:p>
        </p:txBody>
      </p:sp>
      <p:sp>
        <p:nvSpPr>
          <p:cNvPr id="5" name="TextBox 4"/>
          <p:cNvSpPr txBox="1"/>
          <p:nvPr/>
        </p:nvSpPr>
        <p:spPr>
          <a:xfrm>
            <a:off x="2184400" y="1562100"/>
            <a:ext cx="7162800" cy="3970318"/>
          </a:xfrm>
          <a:prstGeom prst="rect">
            <a:avLst/>
          </a:prstGeom>
          <a:solidFill>
            <a:srgbClr val="C00000"/>
          </a:solidFill>
        </p:spPr>
        <p:txBody>
          <a:bodyPr wrap="square" rtlCol="0">
            <a:spAutoFit/>
          </a:bodyPr>
          <a:lstStyle/>
          <a:p>
            <a:r>
              <a:rPr lang="en-US" dirty="0"/>
              <a:t>◄ 859. aphesis ►</a:t>
            </a:r>
          </a:p>
          <a:p>
            <a:r>
              <a:rPr lang="en-US" dirty="0"/>
              <a:t>Lexical Summary</a:t>
            </a:r>
          </a:p>
          <a:p>
            <a:r>
              <a:rPr lang="en-US" dirty="0"/>
              <a:t>aphesis: Forgiveness, release, remission</a:t>
            </a:r>
          </a:p>
          <a:p>
            <a:r>
              <a:rPr lang="en-US" dirty="0"/>
              <a:t>Original Word: </a:t>
            </a:r>
            <a:r>
              <a:rPr lang="el-GR" dirty="0"/>
              <a:t>ἄφεσις</a:t>
            </a:r>
          </a:p>
          <a:p>
            <a:r>
              <a:rPr lang="en-US" dirty="0"/>
              <a:t>Part of Speech: Noun, Feminine</a:t>
            </a:r>
          </a:p>
          <a:p>
            <a:r>
              <a:rPr lang="en-US" dirty="0"/>
              <a:t>Transliteration: aphesis</a:t>
            </a:r>
          </a:p>
          <a:p>
            <a:r>
              <a:rPr lang="en-US" dirty="0"/>
              <a:t>Pronunciation: AH-</a:t>
            </a:r>
            <a:r>
              <a:rPr lang="en-US" dirty="0" err="1"/>
              <a:t>feh</a:t>
            </a:r>
            <a:r>
              <a:rPr lang="en-US" dirty="0"/>
              <a:t>-sis</a:t>
            </a:r>
          </a:p>
          <a:p>
            <a:r>
              <a:rPr lang="en-US" dirty="0"/>
              <a:t>Phonetic Spelling: (</a:t>
            </a:r>
            <a:r>
              <a:rPr lang="en-US" dirty="0" err="1"/>
              <a:t>af</a:t>
            </a:r>
            <a:r>
              <a:rPr lang="en-US" dirty="0"/>
              <a:t>'-</a:t>
            </a:r>
            <a:r>
              <a:rPr lang="en-US" dirty="0" err="1"/>
              <a:t>es</a:t>
            </a:r>
            <a:r>
              <a:rPr lang="en-US" dirty="0"/>
              <a:t>-is)</a:t>
            </a:r>
          </a:p>
          <a:p>
            <a:r>
              <a:rPr lang="en-US" dirty="0"/>
              <a:t>KJV: deliverance, forgiveness, liberty, remission</a:t>
            </a:r>
          </a:p>
          <a:p>
            <a:r>
              <a:rPr lang="en-US" dirty="0"/>
              <a:t>NASB: forgiveness, release</a:t>
            </a:r>
          </a:p>
          <a:p>
            <a:r>
              <a:rPr lang="en-US" dirty="0"/>
              <a:t>Word Origin: [from G863 (</a:t>
            </a:r>
            <a:r>
              <a:rPr lang="el-GR" dirty="0"/>
              <a:t>ἀφίημι - </a:t>
            </a:r>
            <a:r>
              <a:rPr lang="en-US" dirty="0"/>
              <a:t>left)]</a:t>
            </a:r>
          </a:p>
          <a:p>
            <a:endParaRPr lang="en-US" dirty="0"/>
          </a:p>
          <a:p>
            <a:r>
              <a:rPr lang="en-US" dirty="0"/>
              <a:t>1. freedom</a:t>
            </a:r>
          </a:p>
          <a:p>
            <a:r>
              <a:rPr lang="en-US" dirty="0"/>
              <a:t>2. (figuratively) pardon</a:t>
            </a:r>
          </a:p>
        </p:txBody>
      </p:sp>
    </p:spTree>
    <p:extLst>
      <p:ext uri="{BB962C8B-B14F-4D97-AF65-F5344CB8AC3E}">
        <p14:creationId xmlns:p14="http://schemas.microsoft.com/office/powerpoint/2010/main" val="298603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Resolve this bias</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11</a:t>
            </a:r>
            <a:endParaRPr lang="en-US" sz="3200" b="1" dirty="0">
              <a:solidFill>
                <a:schemeClr val="bg1"/>
              </a:solidFill>
            </a:endParaRPr>
          </a:p>
        </p:txBody>
      </p:sp>
      <p:sp>
        <p:nvSpPr>
          <p:cNvPr id="2" name="TextBox 1"/>
          <p:cNvSpPr txBox="1"/>
          <p:nvPr/>
        </p:nvSpPr>
        <p:spPr>
          <a:xfrm>
            <a:off x="558801" y="1117600"/>
            <a:ext cx="11176000" cy="3108543"/>
          </a:xfrm>
          <a:prstGeom prst="rect">
            <a:avLst/>
          </a:prstGeom>
          <a:noFill/>
        </p:spPr>
        <p:txBody>
          <a:bodyPr wrap="square" rtlCol="0">
            <a:spAutoFit/>
          </a:bodyPr>
          <a:lstStyle/>
          <a:p>
            <a:r>
              <a:rPr lang="en-US" sz="2800" u="sng" dirty="0" smtClean="0">
                <a:solidFill>
                  <a:srgbClr val="00B0F0"/>
                </a:solidFill>
              </a:rPr>
              <a:t>Acts 2:37-38</a:t>
            </a:r>
          </a:p>
          <a:p>
            <a:endParaRPr lang="en-US" sz="2800" u="sng" dirty="0" smtClean="0">
              <a:solidFill>
                <a:srgbClr val="00B0F0"/>
              </a:solidFill>
            </a:endParaRPr>
          </a:p>
          <a:p>
            <a:r>
              <a:rPr lang="en-US" sz="2800" dirty="0" smtClean="0"/>
              <a:t>37 Now </a:t>
            </a:r>
            <a:r>
              <a:rPr lang="en-US" sz="2800" dirty="0"/>
              <a:t>when they heard [this], they were pierced to the heart, and said to Peter and the rest of the apostles, "Brethren, what shall we do?" </a:t>
            </a:r>
            <a:r>
              <a:rPr lang="en-US" sz="2800" dirty="0" smtClean="0"/>
              <a:t>38 Peter </a:t>
            </a:r>
            <a:r>
              <a:rPr lang="en-US" sz="2800" dirty="0"/>
              <a:t>[said] to them, "Repent, and each of you be baptized in the name of Jesus Christ </a:t>
            </a:r>
            <a:r>
              <a:rPr lang="en-US" sz="2800" dirty="0">
                <a:solidFill>
                  <a:srgbClr val="FFFF00"/>
                </a:solidFill>
              </a:rPr>
              <a:t>for </a:t>
            </a:r>
            <a:r>
              <a:rPr lang="en-US" sz="2800" dirty="0"/>
              <a:t>the forgiveness of your sins; and you will receive the gift of the Holy Spirit.</a:t>
            </a:r>
            <a:endParaRPr lang="en-US" sz="2400" dirty="0">
              <a:solidFill>
                <a:srgbClr val="FFFF00"/>
              </a:solidFill>
            </a:endParaRPr>
          </a:p>
        </p:txBody>
      </p:sp>
    </p:spTree>
    <p:extLst>
      <p:ext uri="{BB962C8B-B14F-4D97-AF65-F5344CB8AC3E}">
        <p14:creationId xmlns:p14="http://schemas.microsoft.com/office/powerpoint/2010/main" val="1711783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Resolve this bias</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12</a:t>
            </a:r>
            <a:endParaRPr lang="en-US" sz="3200" b="1" dirty="0">
              <a:solidFill>
                <a:schemeClr val="bg1"/>
              </a:solidFill>
            </a:endParaRPr>
          </a:p>
        </p:txBody>
      </p:sp>
      <p:sp>
        <p:nvSpPr>
          <p:cNvPr id="2" name="TextBox 1"/>
          <p:cNvSpPr txBox="1"/>
          <p:nvPr/>
        </p:nvSpPr>
        <p:spPr>
          <a:xfrm>
            <a:off x="558801" y="1117600"/>
            <a:ext cx="11176000" cy="4401205"/>
          </a:xfrm>
          <a:prstGeom prst="rect">
            <a:avLst/>
          </a:prstGeom>
          <a:noFill/>
        </p:spPr>
        <p:txBody>
          <a:bodyPr wrap="square" rtlCol="0">
            <a:spAutoFit/>
          </a:bodyPr>
          <a:lstStyle/>
          <a:p>
            <a:r>
              <a:rPr lang="en-US" sz="2800" u="sng" dirty="0" smtClean="0">
                <a:solidFill>
                  <a:srgbClr val="00B0F0"/>
                </a:solidFill>
              </a:rPr>
              <a:t>Acts 2:37-38</a:t>
            </a:r>
          </a:p>
          <a:p>
            <a:endParaRPr lang="en-US" sz="2800" u="sng" dirty="0" smtClean="0">
              <a:solidFill>
                <a:srgbClr val="00B0F0"/>
              </a:solidFill>
            </a:endParaRPr>
          </a:p>
          <a:p>
            <a:r>
              <a:rPr lang="en-US" sz="2800" dirty="0" smtClean="0"/>
              <a:t>37 Now </a:t>
            </a:r>
            <a:r>
              <a:rPr lang="en-US" sz="2800" dirty="0"/>
              <a:t>when they heard [this], they were pierced to the heart, and said to Peter and the rest of the apostles, "Brethren, what shall we do?" </a:t>
            </a:r>
            <a:r>
              <a:rPr lang="en-US" sz="2800" dirty="0" smtClean="0"/>
              <a:t>38 Peter </a:t>
            </a:r>
            <a:r>
              <a:rPr lang="en-US" sz="2800" dirty="0"/>
              <a:t>[said] to them, "Repent, and each of you be baptized in the name of Jesus Christ </a:t>
            </a:r>
            <a:r>
              <a:rPr lang="en-US" sz="2800" dirty="0">
                <a:solidFill>
                  <a:srgbClr val="FFFF00"/>
                </a:solidFill>
              </a:rPr>
              <a:t>for </a:t>
            </a:r>
            <a:r>
              <a:rPr lang="en-US" sz="2800" dirty="0"/>
              <a:t>the forgiveness of your sins; and you will receive the gift of the Holy Spirit</a:t>
            </a:r>
            <a:r>
              <a:rPr lang="en-US" sz="2800" dirty="0" smtClean="0"/>
              <a:t>.</a:t>
            </a:r>
          </a:p>
          <a:p>
            <a:endParaRPr lang="en-US" sz="2800" dirty="0">
              <a:solidFill>
                <a:srgbClr val="FFFF00"/>
              </a:solidFill>
            </a:endParaRPr>
          </a:p>
          <a:p>
            <a:endParaRPr lang="en-US" sz="2800" dirty="0" smtClean="0">
              <a:solidFill>
                <a:srgbClr val="FFFF00"/>
              </a:solidFill>
            </a:endParaRPr>
          </a:p>
          <a:p>
            <a:r>
              <a:rPr lang="en-US" sz="2800" dirty="0" smtClean="0">
                <a:solidFill>
                  <a:srgbClr val="FFFF00"/>
                </a:solidFill>
              </a:rPr>
              <a:t>This is the word </a:t>
            </a:r>
            <a:r>
              <a:rPr lang="en-US" sz="2800" dirty="0" err="1" smtClean="0">
                <a:solidFill>
                  <a:srgbClr val="FFFF00"/>
                </a:solidFill>
              </a:rPr>
              <a:t>Eis</a:t>
            </a:r>
            <a:r>
              <a:rPr lang="en-US" sz="2800" dirty="0" smtClean="0">
                <a:solidFill>
                  <a:srgbClr val="FFFF00"/>
                </a:solidFill>
              </a:rPr>
              <a:t> in Greek.</a:t>
            </a:r>
            <a:endParaRPr lang="en-US" sz="2400" dirty="0">
              <a:solidFill>
                <a:srgbClr val="FFFF00"/>
              </a:solidFill>
            </a:endParaRPr>
          </a:p>
        </p:txBody>
      </p:sp>
    </p:spTree>
    <p:extLst>
      <p:ext uri="{BB962C8B-B14F-4D97-AF65-F5344CB8AC3E}">
        <p14:creationId xmlns:p14="http://schemas.microsoft.com/office/powerpoint/2010/main" val="360860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Resolved?</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13</a:t>
            </a:r>
            <a:endParaRPr lang="en-US" sz="3200" b="1" dirty="0">
              <a:solidFill>
                <a:schemeClr val="bg1"/>
              </a:solidFill>
            </a:endParaRPr>
          </a:p>
        </p:txBody>
      </p:sp>
      <p:sp>
        <p:nvSpPr>
          <p:cNvPr id="2" name="TextBox 1"/>
          <p:cNvSpPr txBox="1"/>
          <p:nvPr/>
        </p:nvSpPr>
        <p:spPr>
          <a:xfrm>
            <a:off x="558801" y="1117600"/>
            <a:ext cx="11176000" cy="2677656"/>
          </a:xfrm>
          <a:prstGeom prst="rect">
            <a:avLst/>
          </a:prstGeom>
          <a:noFill/>
        </p:spPr>
        <p:txBody>
          <a:bodyPr wrap="square" rtlCol="0">
            <a:spAutoFit/>
          </a:bodyPr>
          <a:lstStyle/>
          <a:p>
            <a:r>
              <a:rPr lang="en-US" sz="2800" u="sng" dirty="0" smtClean="0">
                <a:solidFill>
                  <a:srgbClr val="00B0F0"/>
                </a:solidFill>
              </a:rPr>
              <a:t>John 3</a:t>
            </a:r>
          </a:p>
          <a:p>
            <a:r>
              <a:rPr lang="en-US" sz="2800" dirty="0"/>
              <a:t>16 “For God so loved the world, that He gave His only Son, so that everyone who believes in Him will not perish, but have eternal life. 17 For God did not send the Son into the world to judge the world, but so that the world might be saved through Him. </a:t>
            </a:r>
            <a:endParaRPr lang="en-US" sz="2400" dirty="0">
              <a:solidFill>
                <a:srgbClr val="FFFF00"/>
              </a:solidFill>
            </a:endParaRPr>
          </a:p>
        </p:txBody>
      </p:sp>
    </p:spTree>
    <p:extLst>
      <p:ext uri="{BB962C8B-B14F-4D97-AF65-F5344CB8AC3E}">
        <p14:creationId xmlns:p14="http://schemas.microsoft.com/office/powerpoint/2010/main" val="251903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Resolve this bias</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14</a:t>
            </a:r>
            <a:endParaRPr lang="en-US" sz="3200" b="1" dirty="0">
              <a:solidFill>
                <a:schemeClr val="bg1"/>
              </a:solidFill>
            </a:endParaRPr>
          </a:p>
        </p:txBody>
      </p:sp>
      <p:sp>
        <p:nvSpPr>
          <p:cNvPr id="2" name="TextBox 1"/>
          <p:cNvSpPr txBox="1"/>
          <p:nvPr/>
        </p:nvSpPr>
        <p:spPr>
          <a:xfrm>
            <a:off x="558801" y="1117600"/>
            <a:ext cx="11176000" cy="2677656"/>
          </a:xfrm>
          <a:prstGeom prst="rect">
            <a:avLst/>
          </a:prstGeom>
          <a:noFill/>
        </p:spPr>
        <p:txBody>
          <a:bodyPr wrap="square" rtlCol="0">
            <a:spAutoFit/>
          </a:bodyPr>
          <a:lstStyle/>
          <a:p>
            <a:r>
              <a:rPr lang="en-US" sz="2800" u="sng" dirty="0" smtClean="0">
                <a:solidFill>
                  <a:srgbClr val="00B0F0"/>
                </a:solidFill>
              </a:rPr>
              <a:t>Romans 8</a:t>
            </a:r>
          </a:p>
          <a:p>
            <a:r>
              <a:rPr lang="en-US" sz="2800" dirty="0" smtClean="0"/>
              <a:t>29 For </a:t>
            </a:r>
            <a:r>
              <a:rPr lang="en-US" sz="2800" dirty="0"/>
              <a:t>those whom He </a:t>
            </a:r>
            <a:r>
              <a:rPr lang="en-US" sz="2800" dirty="0">
                <a:solidFill>
                  <a:srgbClr val="FFFF00"/>
                </a:solidFill>
              </a:rPr>
              <a:t>foreknew</a:t>
            </a:r>
            <a:r>
              <a:rPr lang="en-US" sz="2800" dirty="0"/>
              <a:t>, He also </a:t>
            </a:r>
            <a:r>
              <a:rPr lang="en-US" sz="2800" dirty="0">
                <a:solidFill>
                  <a:srgbClr val="FFFF00"/>
                </a:solidFill>
              </a:rPr>
              <a:t>predestined</a:t>
            </a:r>
            <a:r>
              <a:rPr lang="en-US" sz="2800" dirty="0"/>
              <a:t> [to </a:t>
            </a:r>
            <a:r>
              <a:rPr lang="en-US" sz="2800" dirty="0" smtClean="0"/>
              <a:t>become] </a:t>
            </a:r>
            <a:r>
              <a:rPr lang="en-US" sz="2800" dirty="0"/>
              <a:t>conformed to the image of His Son, so that He would be the firstborn among many brethren; </a:t>
            </a:r>
            <a:r>
              <a:rPr lang="en-US" sz="2800" dirty="0" smtClean="0"/>
              <a:t>30 and </a:t>
            </a:r>
            <a:r>
              <a:rPr lang="en-US" sz="2800" dirty="0"/>
              <a:t>these whom He </a:t>
            </a:r>
            <a:r>
              <a:rPr lang="en-US" sz="2800" dirty="0">
                <a:solidFill>
                  <a:srgbClr val="FFFF00"/>
                </a:solidFill>
              </a:rPr>
              <a:t>predestined</a:t>
            </a:r>
            <a:r>
              <a:rPr lang="en-US" sz="2800" dirty="0"/>
              <a:t>, He also called; and these whom He called, He also justified; and these whom He justified, He also glorified.</a:t>
            </a:r>
            <a:endParaRPr lang="en-US" sz="2400" dirty="0">
              <a:solidFill>
                <a:srgbClr val="FFFF00"/>
              </a:solidFill>
            </a:endParaRPr>
          </a:p>
        </p:txBody>
      </p:sp>
    </p:spTree>
    <p:extLst>
      <p:ext uri="{BB962C8B-B14F-4D97-AF65-F5344CB8AC3E}">
        <p14:creationId xmlns:p14="http://schemas.microsoft.com/office/powerpoint/2010/main" val="160901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Resolve this bias</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15</a:t>
            </a:r>
            <a:endParaRPr lang="en-US" sz="3200" b="1" dirty="0">
              <a:solidFill>
                <a:schemeClr val="bg1"/>
              </a:solidFill>
            </a:endParaRPr>
          </a:p>
        </p:txBody>
      </p:sp>
      <p:sp>
        <p:nvSpPr>
          <p:cNvPr id="2" name="TextBox 1"/>
          <p:cNvSpPr txBox="1"/>
          <p:nvPr/>
        </p:nvSpPr>
        <p:spPr>
          <a:xfrm>
            <a:off x="558801" y="1117600"/>
            <a:ext cx="11176000" cy="2677656"/>
          </a:xfrm>
          <a:prstGeom prst="rect">
            <a:avLst/>
          </a:prstGeom>
          <a:noFill/>
        </p:spPr>
        <p:txBody>
          <a:bodyPr wrap="square" rtlCol="0">
            <a:spAutoFit/>
          </a:bodyPr>
          <a:lstStyle/>
          <a:p>
            <a:r>
              <a:rPr lang="en-US" sz="2800" u="sng" dirty="0" smtClean="0">
                <a:solidFill>
                  <a:srgbClr val="00B0F0"/>
                </a:solidFill>
              </a:rPr>
              <a:t>Romans 8</a:t>
            </a:r>
          </a:p>
          <a:p>
            <a:r>
              <a:rPr lang="en-US" sz="2800" dirty="0" smtClean="0"/>
              <a:t>29 For </a:t>
            </a:r>
            <a:r>
              <a:rPr lang="en-US" sz="2800" dirty="0"/>
              <a:t>those whom He </a:t>
            </a:r>
            <a:r>
              <a:rPr lang="en-US" sz="2800" dirty="0">
                <a:solidFill>
                  <a:srgbClr val="FFFF00"/>
                </a:solidFill>
              </a:rPr>
              <a:t>foreknew</a:t>
            </a:r>
            <a:r>
              <a:rPr lang="en-US" sz="2800" dirty="0"/>
              <a:t>, He also </a:t>
            </a:r>
            <a:r>
              <a:rPr lang="en-US" sz="2800" dirty="0">
                <a:solidFill>
                  <a:srgbClr val="FFFF00"/>
                </a:solidFill>
              </a:rPr>
              <a:t>predestined</a:t>
            </a:r>
            <a:r>
              <a:rPr lang="en-US" sz="2800" dirty="0"/>
              <a:t> [to </a:t>
            </a:r>
            <a:r>
              <a:rPr lang="en-US" sz="2800" dirty="0" smtClean="0"/>
              <a:t>become] </a:t>
            </a:r>
            <a:r>
              <a:rPr lang="en-US" sz="2800" dirty="0"/>
              <a:t>conformed to the image of His Son, so that He would be the firstborn among many brethren; </a:t>
            </a:r>
            <a:r>
              <a:rPr lang="en-US" sz="2800" dirty="0" smtClean="0"/>
              <a:t>30 and </a:t>
            </a:r>
            <a:r>
              <a:rPr lang="en-US" sz="2800" dirty="0"/>
              <a:t>these whom He </a:t>
            </a:r>
            <a:r>
              <a:rPr lang="en-US" sz="2800" dirty="0">
                <a:solidFill>
                  <a:srgbClr val="FFFF00"/>
                </a:solidFill>
              </a:rPr>
              <a:t>predestined</a:t>
            </a:r>
            <a:r>
              <a:rPr lang="en-US" sz="2800" dirty="0"/>
              <a:t>, He also called; and these whom He called, He also justified; and these whom He justified, He also glorified.</a:t>
            </a:r>
            <a:endParaRPr lang="en-US" sz="2400" dirty="0">
              <a:solidFill>
                <a:srgbClr val="FFFF00"/>
              </a:solidFill>
            </a:endParaRPr>
          </a:p>
        </p:txBody>
      </p:sp>
      <p:sp>
        <p:nvSpPr>
          <p:cNvPr id="6" name="TextBox 5"/>
          <p:cNvSpPr txBox="1"/>
          <p:nvPr/>
        </p:nvSpPr>
        <p:spPr>
          <a:xfrm>
            <a:off x="1790700" y="1727200"/>
            <a:ext cx="7747404" cy="4247317"/>
          </a:xfrm>
          <a:prstGeom prst="rect">
            <a:avLst/>
          </a:prstGeom>
          <a:solidFill>
            <a:srgbClr val="FF0000"/>
          </a:solidFill>
        </p:spPr>
        <p:txBody>
          <a:bodyPr wrap="square" rtlCol="0">
            <a:spAutoFit/>
          </a:bodyPr>
          <a:lstStyle/>
          <a:p>
            <a:pPr algn="ctr"/>
            <a:r>
              <a:rPr lang="en-US" b="1" dirty="0"/>
              <a:t>◄ 4267. </a:t>
            </a:r>
            <a:r>
              <a:rPr lang="en-US" b="1" dirty="0" err="1"/>
              <a:t>proginóskó</a:t>
            </a:r>
            <a:r>
              <a:rPr lang="en-US" b="1" dirty="0"/>
              <a:t> ►</a:t>
            </a:r>
          </a:p>
          <a:p>
            <a:endParaRPr lang="en-US" dirty="0" smtClean="0"/>
          </a:p>
          <a:p>
            <a:r>
              <a:rPr lang="en-US" u="sng" dirty="0" smtClean="0"/>
              <a:t>Lexical </a:t>
            </a:r>
            <a:r>
              <a:rPr lang="en-US" u="sng" dirty="0"/>
              <a:t>Summary</a:t>
            </a:r>
          </a:p>
          <a:p>
            <a:r>
              <a:rPr lang="en-US" dirty="0" err="1"/>
              <a:t>proginóskó</a:t>
            </a:r>
            <a:r>
              <a:rPr lang="en-US" dirty="0"/>
              <a:t>: To foreknow, to know beforehand</a:t>
            </a:r>
          </a:p>
          <a:p>
            <a:r>
              <a:rPr lang="en-US" dirty="0"/>
              <a:t>Original Word: </a:t>
            </a:r>
            <a:r>
              <a:rPr lang="el-GR" dirty="0"/>
              <a:t>προγινώσκω</a:t>
            </a:r>
          </a:p>
          <a:p>
            <a:r>
              <a:rPr lang="en-US" dirty="0"/>
              <a:t>Part of Speech: Verb</a:t>
            </a:r>
          </a:p>
          <a:p>
            <a:r>
              <a:rPr lang="en-US" dirty="0"/>
              <a:t>Transliteration: </a:t>
            </a:r>
            <a:r>
              <a:rPr lang="en-US" dirty="0" err="1"/>
              <a:t>proginóskó</a:t>
            </a:r>
            <a:endParaRPr lang="en-US" dirty="0"/>
          </a:p>
          <a:p>
            <a:r>
              <a:rPr lang="en-US" dirty="0"/>
              <a:t>Pronunciation: </a:t>
            </a:r>
            <a:r>
              <a:rPr lang="en-US" dirty="0" err="1"/>
              <a:t>prog</a:t>
            </a:r>
            <a:r>
              <a:rPr lang="en-US" dirty="0"/>
              <a:t>-</a:t>
            </a:r>
            <a:r>
              <a:rPr lang="en-US" dirty="0" err="1"/>
              <a:t>ee</a:t>
            </a:r>
            <a:r>
              <a:rPr lang="en-US" dirty="0"/>
              <a:t>-NO-</a:t>
            </a:r>
            <a:r>
              <a:rPr lang="en-US" dirty="0" err="1"/>
              <a:t>sko</a:t>
            </a:r>
            <a:endParaRPr lang="en-US" dirty="0"/>
          </a:p>
          <a:p>
            <a:r>
              <a:rPr lang="en-US" dirty="0"/>
              <a:t>Phonetic Spelling: (</a:t>
            </a:r>
            <a:r>
              <a:rPr lang="en-US" dirty="0" err="1"/>
              <a:t>prog</a:t>
            </a:r>
            <a:r>
              <a:rPr lang="en-US" dirty="0"/>
              <a:t>-in-</a:t>
            </a:r>
            <a:r>
              <a:rPr lang="en-US" dirty="0" err="1"/>
              <a:t>oce</a:t>
            </a:r>
            <a:r>
              <a:rPr lang="en-US" dirty="0"/>
              <a:t>'-</a:t>
            </a:r>
            <a:r>
              <a:rPr lang="en-US" dirty="0" err="1"/>
              <a:t>ko</a:t>
            </a:r>
            <a:r>
              <a:rPr lang="en-US" dirty="0"/>
              <a:t>)</a:t>
            </a:r>
          </a:p>
          <a:p>
            <a:r>
              <a:rPr lang="en-US" dirty="0"/>
              <a:t>KJV: foreknow (ordain), know (before)</a:t>
            </a:r>
          </a:p>
          <a:p>
            <a:r>
              <a:rPr lang="en-US" dirty="0"/>
              <a:t>NASB: foreknew, foreknown, knowing beforehand, known</a:t>
            </a:r>
          </a:p>
          <a:p>
            <a:r>
              <a:rPr lang="en-US" dirty="0"/>
              <a:t>Word Origin: [from G4253 (</a:t>
            </a:r>
            <a:r>
              <a:rPr lang="el-GR" dirty="0"/>
              <a:t>πρό - </a:t>
            </a:r>
            <a:r>
              <a:rPr lang="en-US" dirty="0"/>
              <a:t>before) and G1097 (</a:t>
            </a:r>
            <a:r>
              <a:rPr lang="el-GR" dirty="0"/>
              <a:t>γινώσκω - </a:t>
            </a:r>
            <a:r>
              <a:rPr lang="en-US" dirty="0"/>
              <a:t>know)]</a:t>
            </a:r>
          </a:p>
          <a:p>
            <a:endParaRPr lang="en-US" dirty="0"/>
          </a:p>
          <a:p>
            <a:r>
              <a:rPr lang="en-US" dirty="0"/>
              <a:t>1. to know beforehand, i.e. foresee</a:t>
            </a:r>
          </a:p>
        </p:txBody>
      </p:sp>
    </p:spTree>
    <p:extLst>
      <p:ext uri="{BB962C8B-B14F-4D97-AF65-F5344CB8AC3E}">
        <p14:creationId xmlns:p14="http://schemas.microsoft.com/office/powerpoint/2010/main" val="3314351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a:solidFill>
                  <a:srgbClr val="92D050"/>
                </a:solidFill>
              </a:rPr>
              <a:t>euphemism</a:t>
            </a: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16</a:t>
            </a:r>
            <a:endParaRPr lang="en-US" sz="3200" b="1" dirty="0">
              <a:solidFill>
                <a:schemeClr val="bg1"/>
              </a:solidFill>
            </a:endParaRPr>
          </a:p>
        </p:txBody>
      </p:sp>
      <p:sp>
        <p:nvSpPr>
          <p:cNvPr id="2" name="TextBox 1"/>
          <p:cNvSpPr txBox="1"/>
          <p:nvPr/>
        </p:nvSpPr>
        <p:spPr>
          <a:xfrm>
            <a:off x="558801" y="1117600"/>
            <a:ext cx="11176000" cy="1815882"/>
          </a:xfrm>
          <a:prstGeom prst="rect">
            <a:avLst/>
          </a:prstGeom>
          <a:noFill/>
        </p:spPr>
        <p:txBody>
          <a:bodyPr wrap="square" rtlCol="0">
            <a:spAutoFit/>
          </a:bodyPr>
          <a:lstStyle/>
          <a:p>
            <a:r>
              <a:rPr lang="en-US" sz="2800" u="sng" dirty="0" smtClean="0">
                <a:solidFill>
                  <a:srgbClr val="00B0F0"/>
                </a:solidFill>
              </a:rPr>
              <a:t>Genesis 4:1</a:t>
            </a:r>
          </a:p>
          <a:p>
            <a:r>
              <a:rPr lang="en-US" sz="2800" dirty="0" smtClean="0"/>
              <a:t>1 Now </a:t>
            </a:r>
            <a:r>
              <a:rPr lang="en-US" sz="2800" dirty="0"/>
              <a:t>the man </a:t>
            </a:r>
            <a:r>
              <a:rPr lang="en-US" sz="2800" dirty="0">
                <a:solidFill>
                  <a:srgbClr val="FFFF00"/>
                </a:solidFill>
              </a:rPr>
              <a:t>had relations </a:t>
            </a:r>
            <a:r>
              <a:rPr lang="en-US" sz="2800" dirty="0"/>
              <a:t>with his wife Eve, and she conceived and gave birth to Cain, and she said, "I have gotten a </a:t>
            </a:r>
            <a:r>
              <a:rPr lang="en-US" sz="2800" dirty="0" smtClean="0"/>
              <a:t>man child </a:t>
            </a:r>
            <a:r>
              <a:rPr lang="en-US" sz="2800" dirty="0"/>
              <a:t>with [the help of] the LORD."</a:t>
            </a:r>
            <a:endParaRPr lang="en-US" sz="2400" dirty="0">
              <a:solidFill>
                <a:srgbClr val="FFFF00"/>
              </a:solidFill>
            </a:endParaRPr>
          </a:p>
        </p:txBody>
      </p:sp>
      <p:sp>
        <p:nvSpPr>
          <p:cNvPr id="9" name="TextBox 8"/>
          <p:cNvSpPr txBox="1"/>
          <p:nvPr/>
        </p:nvSpPr>
        <p:spPr>
          <a:xfrm>
            <a:off x="787400" y="3060700"/>
            <a:ext cx="10236200" cy="3139321"/>
          </a:xfrm>
          <a:prstGeom prst="rect">
            <a:avLst/>
          </a:prstGeom>
          <a:solidFill>
            <a:srgbClr val="FF0000"/>
          </a:solidFill>
        </p:spPr>
        <p:txBody>
          <a:bodyPr wrap="square" rtlCol="0">
            <a:spAutoFit/>
          </a:bodyPr>
          <a:lstStyle/>
          <a:p>
            <a:r>
              <a:rPr lang="en-US" b="1" u="sng" dirty="0"/>
              <a:t>Lexical Summary</a:t>
            </a:r>
          </a:p>
          <a:p>
            <a:r>
              <a:rPr lang="en-US" dirty="0"/>
              <a:t>yada: To know, to perceive, to understand, to acknowledge</a:t>
            </a:r>
          </a:p>
          <a:p>
            <a:r>
              <a:rPr lang="en-US" dirty="0"/>
              <a:t>Original Word: </a:t>
            </a:r>
            <a:r>
              <a:rPr lang="he-IL" dirty="0"/>
              <a:t>יָדַע</a:t>
            </a:r>
          </a:p>
          <a:p>
            <a:r>
              <a:rPr lang="en-US" dirty="0"/>
              <a:t>Part of Speech: Verb</a:t>
            </a:r>
          </a:p>
          <a:p>
            <a:r>
              <a:rPr lang="en-US" dirty="0"/>
              <a:t>Transliteration: yada`</a:t>
            </a:r>
          </a:p>
          <a:p>
            <a:r>
              <a:rPr lang="en-US" dirty="0"/>
              <a:t>Pronunciation: yah-DAH</a:t>
            </a:r>
          </a:p>
          <a:p>
            <a:r>
              <a:rPr lang="en-US" dirty="0"/>
              <a:t>Phonetic Spelling: (yaw-dah')</a:t>
            </a:r>
          </a:p>
          <a:p>
            <a:r>
              <a:rPr lang="en-US" dirty="0"/>
              <a:t>KJV: acknowledge, acquaintance(-ted with), advise, answer, appoint, assuredly, be </a:t>
            </a:r>
            <a:r>
              <a:rPr lang="en-US" dirty="0" smtClean="0"/>
              <a:t>aware, …..</a:t>
            </a:r>
          </a:p>
          <a:p>
            <a:r>
              <a:rPr lang="en-US" dirty="0" smtClean="0"/>
              <a:t>NASB: know, known, knows, knew, make known, made known, understand</a:t>
            </a:r>
          </a:p>
          <a:p>
            <a:r>
              <a:rPr lang="en-US" dirty="0" smtClean="0"/>
              <a:t>Word </a:t>
            </a:r>
            <a:r>
              <a:rPr lang="en-US" dirty="0"/>
              <a:t>Origin: [a primitive root]</a:t>
            </a:r>
          </a:p>
        </p:txBody>
      </p:sp>
    </p:spTree>
    <p:extLst>
      <p:ext uri="{BB962C8B-B14F-4D97-AF65-F5344CB8AC3E}">
        <p14:creationId xmlns:p14="http://schemas.microsoft.com/office/powerpoint/2010/main" val="355645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Resolve this bias</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17</a:t>
            </a:r>
            <a:endParaRPr lang="en-US" sz="3200" b="1" dirty="0">
              <a:solidFill>
                <a:schemeClr val="bg1"/>
              </a:solidFill>
            </a:endParaRPr>
          </a:p>
        </p:txBody>
      </p:sp>
      <p:sp>
        <p:nvSpPr>
          <p:cNvPr id="2" name="TextBox 1"/>
          <p:cNvSpPr txBox="1"/>
          <p:nvPr/>
        </p:nvSpPr>
        <p:spPr>
          <a:xfrm>
            <a:off x="558801" y="1117600"/>
            <a:ext cx="11176000" cy="2677656"/>
          </a:xfrm>
          <a:prstGeom prst="rect">
            <a:avLst/>
          </a:prstGeom>
          <a:noFill/>
        </p:spPr>
        <p:txBody>
          <a:bodyPr wrap="square" rtlCol="0">
            <a:spAutoFit/>
          </a:bodyPr>
          <a:lstStyle/>
          <a:p>
            <a:r>
              <a:rPr lang="en-US" sz="2800" u="sng" dirty="0" smtClean="0">
                <a:solidFill>
                  <a:srgbClr val="00B0F0"/>
                </a:solidFill>
              </a:rPr>
              <a:t>Romans 8</a:t>
            </a:r>
          </a:p>
          <a:p>
            <a:r>
              <a:rPr lang="en-US" sz="2800" dirty="0" smtClean="0"/>
              <a:t>29 For </a:t>
            </a:r>
            <a:r>
              <a:rPr lang="en-US" sz="2800" dirty="0"/>
              <a:t>those whom He </a:t>
            </a:r>
            <a:r>
              <a:rPr lang="en-US" sz="2800" dirty="0">
                <a:solidFill>
                  <a:srgbClr val="FFFF00"/>
                </a:solidFill>
              </a:rPr>
              <a:t>foreknew</a:t>
            </a:r>
            <a:r>
              <a:rPr lang="en-US" sz="2800" dirty="0"/>
              <a:t>, He also </a:t>
            </a:r>
            <a:r>
              <a:rPr lang="en-US" sz="2800" dirty="0">
                <a:solidFill>
                  <a:srgbClr val="FFFF00"/>
                </a:solidFill>
              </a:rPr>
              <a:t>predestined</a:t>
            </a:r>
            <a:r>
              <a:rPr lang="en-US" sz="2800" dirty="0"/>
              <a:t> [to </a:t>
            </a:r>
            <a:r>
              <a:rPr lang="en-US" sz="2800" dirty="0" smtClean="0"/>
              <a:t>become] </a:t>
            </a:r>
            <a:r>
              <a:rPr lang="en-US" sz="2800" dirty="0"/>
              <a:t>conformed to the image of His Son, so that He would be the </a:t>
            </a:r>
            <a:r>
              <a:rPr lang="en-US" sz="2800" u="sng" dirty="0"/>
              <a:t>firstborn</a:t>
            </a:r>
            <a:r>
              <a:rPr lang="en-US" sz="2800" dirty="0"/>
              <a:t> among many brethren; </a:t>
            </a:r>
            <a:r>
              <a:rPr lang="en-US" sz="2800" dirty="0" smtClean="0"/>
              <a:t>30 and </a:t>
            </a:r>
            <a:r>
              <a:rPr lang="en-US" sz="2800" dirty="0"/>
              <a:t>these whom He </a:t>
            </a:r>
            <a:r>
              <a:rPr lang="en-US" sz="2800" dirty="0">
                <a:solidFill>
                  <a:srgbClr val="FFFF00"/>
                </a:solidFill>
              </a:rPr>
              <a:t>predestined</a:t>
            </a:r>
            <a:r>
              <a:rPr lang="en-US" sz="2800" dirty="0"/>
              <a:t>, He also called; and these whom He called, He also justified; and these whom He justified, He also glorified.</a:t>
            </a:r>
            <a:endParaRPr lang="en-US" sz="2400" dirty="0">
              <a:solidFill>
                <a:srgbClr val="FFFF00"/>
              </a:solidFill>
            </a:endParaRPr>
          </a:p>
        </p:txBody>
      </p:sp>
    </p:spTree>
    <p:extLst>
      <p:ext uri="{BB962C8B-B14F-4D97-AF65-F5344CB8AC3E}">
        <p14:creationId xmlns:p14="http://schemas.microsoft.com/office/powerpoint/2010/main" val="3066072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Resolution</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18</a:t>
            </a:r>
            <a:endParaRPr lang="en-US" sz="3200" b="1" dirty="0">
              <a:solidFill>
                <a:schemeClr val="bg1"/>
              </a:solidFill>
            </a:endParaRPr>
          </a:p>
        </p:txBody>
      </p:sp>
      <p:sp>
        <p:nvSpPr>
          <p:cNvPr id="2" name="TextBox 1"/>
          <p:cNvSpPr txBox="1"/>
          <p:nvPr/>
        </p:nvSpPr>
        <p:spPr>
          <a:xfrm>
            <a:off x="558801" y="1117600"/>
            <a:ext cx="11176000" cy="5755422"/>
          </a:xfrm>
          <a:prstGeom prst="rect">
            <a:avLst/>
          </a:prstGeom>
          <a:noFill/>
        </p:spPr>
        <p:txBody>
          <a:bodyPr wrap="square" rtlCol="0">
            <a:spAutoFit/>
          </a:bodyPr>
          <a:lstStyle/>
          <a:p>
            <a:r>
              <a:rPr lang="en-US" sz="2800" dirty="0" smtClean="0"/>
              <a:t>“Foreknow</a:t>
            </a:r>
            <a:r>
              <a:rPr lang="en-US" sz="2800" dirty="0"/>
              <a:t>" in a relational sense ("fore-love" or "fore-choose") rather than a simple foresight of all future </a:t>
            </a:r>
            <a:r>
              <a:rPr lang="en-US" sz="2800" dirty="0" smtClean="0"/>
              <a:t>events.</a:t>
            </a:r>
          </a:p>
          <a:p>
            <a:r>
              <a:rPr lang="en-US" sz="2400" b="1" u="sng" dirty="0" smtClean="0"/>
              <a:t>Relational </a:t>
            </a:r>
            <a:r>
              <a:rPr lang="en-US" sz="2400" b="1" u="sng" dirty="0"/>
              <a:t>"Foreknowledge</a:t>
            </a:r>
            <a:r>
              <a:rPr lang="en-US" sz="2400" dirty="0"/>
              <a:t>": In biblical usage, especially in a Jewish cultural context, "to know" often implies a deep, intimate, and covenantal relationship, as when Adam "knew" his wife Eve (Genesis 4:1) or God "knew" Israel among all nations (Amos 3:2). Therefore, "whom he foreknew" means "whom he set his affection upon" or "whom he fore-loved" from before the foundation of the world. It is an act of divine choice and initiation of a relationship, not merely an awareness of a future decision someone would make</a:t>
            </a:r>
            <a:r>
              <a:rPr lang="en-US" sz="2400" dirty="0" smtClean="0"/>
              <a:t>.</a:t>
            </a:r>
          </a:p>
          <a:p>
            <a:r>
              <a:rPr lang="en-US" sz="2400" dirty="0"/>
              <a:t>"</a:t>
            </a:r>
            <a:r>
              <a:rPr lang="en-US" sz="2400" b="1" u="sng" dirty="0"/>
              <a:t>Foreknew" as Relational Love: </a:t>
            </a:r>
            <a:r>
              <a:rPr lang="en-US" sz="2400" dirty="0"/>
              <a:t>The Greek word for "foreknow" (</a:t>
            </a:r>
            <a:r>
              <a:rPr lang="en-US" sz="2400" dirty="0" err="1"/>
              <a:t>proginosko</a:t>
            </a:r>
            <a:r>
              <a:rPr lang="en-US" sz="2400" dirty="0"/>
              <a:t>) is understood in a sense practically synonymous with "</a:t>
            </a:r>
            <a:r>
              <a:rPr lang="en-US" sz="2400" dirty="0" err="1"/>
              <a:t>forelove</a:t>
            </a:r>
            <a:r>
              <a:rPr lang="en-US" sz="2400" dirty="0"/>
              <a:t>" or an intimate, choosing relationship, drawing parallels to the Hebrew concept of "yada" (to know). It is not merely intellectual knowledge of future events, but a special, </a:t>
            </a:r>
            <a:r>
              <a:rPr lang="en-US" sz="2400" dirty="0">
                <a:solidFill>
                  <a:srgbClr val="FFFF00"/>
                </a:solidFill>
              </a:rPr>
              <a:t>affectionate choosing of a people ahead of time.</a:t>
            </a:r>
          </a:p>
        </p:txBody>
      </p:sp>
    </p:spTree>
    <p:extLst>
      <p:ext uri="{BB962C8B-B14F-4D97-AF65-F5344CB8AC3E}">
        <p14:creationId xmlns:p14="http://schemas.microsoft.com/office/powerpoint/2010/main" val="430141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Resolution</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19</a:t>
            </a:r>
            <a:endParaRPr lang="en-US" sz="3200" b="1" dirty="0">
              <a:solidFill>
                <a:schemeClr val="bg1"/>
              </a:solidFill>
            </a:endParaRPr>
          </a:p>
        </p:txBody>
      </p:sp>
      <p:sp>
        <p:nvSpPr>
          <p:cNvPr id="2" name="TextBox 1"/>
          <p:cNvSpPr txBox="1"/>
          <p:nvPr/>
        </p:nvSpPr>
        <p:spPr>
          <a:xfrm>
            <a:off x="558800" y="1117600"/>
            <a:ext cx="11176001" cy="5447645"/>
          </a:xfrm>
          <a:prstGeom prst="rect">
            <a:avLst/>
          </a:prstGeom>
          <a:noFill/>
        </p:spPr>
        <p:txBody>
          <a:bodyPr wrap="square" rtlCol="0">
            <a:spAutoFit/>
          </a:bodyPr>
          <a:lstStyle/>
          <a:p>
            <a:r>
              <a:rPr lang="en-US" sz="2800" b="1" u="sng" dirty="0"/>
              <a:t>Predestination of Purpose</a:t>
            </a:r>
            <a:r>
              <a:rPr lang="en-US" sz="2800" dirty="0"/>
              <a:t>, Not Individual Choice: According to this view, what is predestined is not the individual's choice to be in Christ, but the outcome for all who do choose to enter that relationship: they "are predestined to be conformed to the image of his Son". God preordains the consequence (conforming to Christ's image and glorification), but he does not predetermine the free human choice to accept his invitation of grace</a:t>
            </a:r>
            <a:r>
              <a:rPr lang="en-US" sz="2800" dirty="0" smtClean="0"/>
              <a:t>. </a:t>
            </a:r>
            <a:r>
              <a:rPr lang="en-US" sz="2800" dirty="0" smtClean="0">
                <a:solidFill>
                  <a:srgbClr val="FFFF00"/>
                </a:solidFill>
              </a:rPr>
              <a:t>This called corporate predestination.</a:t>
            </a:r>
          </a:p>
          <a:p>
            <a:endParaRPr lang="en-US" sz="2800" dirty="0">
              <a:solidFill>
                <a:srgbClr val="FFFF00"/>
              </a:solidFill>
            </a:endParaRPr>
          </a:p>
          <a:p>
            <a:r>
              <a:rPr lang="en-US" sz="2400" dirty="0"/>
              <a:t>Corporate, Not Individual, Election</a:t>
            </a:r>
            <a:r>
              <a:rPr lang="en-US" sz="2400"/>
              <a:t>: </a:t>
            </a:r>
            <a:r>
              <a:rPr lang="en-US" sz="2400" smtClean="0"/>
              <a:t>“Fore-love</a:t>
            </a:r>
            <a:r>
              <a:rPr lang="en-US" sz="2400" dirty="0"/>
              <a:t>" is directed toward a corporate body—the Church or the class of people who would align themselves with God—rather than a selection of specific individuals for salvation irrespective of their choice</a:t>
            </a:r>
            <a:r>
              <a:rPr lang="en-US" sz="2400" dirty="0" smtClean="0">
                <a:solidFill>
                  <a:srgbClr val="FFFF00"/>
                </a:solidFill>
              </a:rPr>
              <a:t>. Jews</a:t>
            </a:r>
            <a:endParaRPr lang="en-US" sz="2400" dirty="0">
              <a:solidFill>
                <a:srgbClr val="FFFF00"/>
              </a:solidFill>
            </a:endParaRPr>
          </a:p>
        </p:txBody>
      </p:sp>
    </p:spTree>
    <p:extLst>
      <p:ext uri="{BB962C8B-B14F-4D97-AF65-F5344CB8AC3E}">
        <p14:creationId xmlns:p14="http://schemas.microsoft.com/office/powerpoint/2010/main" val="61136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2 peter 1:16</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2</a:t>
            </a:r>
          </a:p>
        </p:txBody>
      </p:sp>
      <p:sp>
        <p:nvSpPr>
          <p:cNvPr id="6" name="TextBox 5"/>
          <p:cNvSpPr txBox="1"/>
          <p:nvPr/>
        </p:nvSpPr>
        <p:spPr>
          <a:xfrm>
            <a:off x="558800" y="1117600"/>
            <a:ext cx="10398234" cy="2554545"/>
          </a:xfrm>
          <a:prstGeom prst="rect">
            <a:avLst/>
          </a:prstGeom>
          <a:noFill/>
        </p:spPr>
        <p:txBody>
          <a:bodyPr wrap="square" rtlCol="0">
            <a:spAutoFit/>
          </a:bodyPr>
          <a:lstStyle/>
          <a:p>
            <a:r>
              <a:rPr lang="en-US" sz="3200" dirty="0" smtClean="0"/>
              <a:t>For </a:t>
            </a:r>
            <a:r>
              <a:rPr lang="en-US" sz="3200" dirty="0"/>
              <a:t>we did not follow cleverly devised tales when we made known to you the power and coming of our Lord Jesus Christ, but we were eyewitnesses of His </a:t>
            </a:r>
            <a:r>
              <a:rPr lang="en-US" sz="3200" dirty="0" smtClean="0"/>
              <a:t>majesty.</a:t>
            </a:r>
          </a:p>
          <a:p>
            <a:endParaRPr lang="en-US" sz="3200" dirty="0"/>
          </a:p>
        </p:txBody>
      </p:sp>
    </p:spTree>
    <p:extLst>
      <p:ext uri="{BB962C8B-B14F-4D97-AF65-F5344CB8AC3E}">
        <p14:creationId xmlns:p14="http://schemas.microsoft.com/office/powerpoint/2010/main" val="1764013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Resolution</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20</a:t>
            </a:r>
            <a:endParaRPr lang="en-US" sz="3200" b="1" dirty="0">
              <a:solidFill>
                <a:schemeClr val="bg1"/>
              </a:solidFill>
            </a:endParaRPr>
          </a:p>
        </p:txBody>
      </p:sp>
      <p:sp>
        <p:nvSpPr>
          <p:cNvPr id="2" name="TextBox 1"/>
          <p:cNvSpPr txBox="1"/>
          <p:nvPr/>
        </p:nvSpPr>
        <p:spPr>
          <a:xfrm>
            <a:off x="558800" y="1117600"/>
            <a:ext cx="11176001" cy="3108543"/>
          </a:xfrm>
          <a:prstGeom prst="rect">
            <a:avLst/>
          </a:prstGeom>
          <a:noFill/>
        </p:spPr>
        <p:txBody>
          <a:bodyPr wrap="square" rtlCol="0">
            <a:spAutoFit/>
          </a:bodyPr>
          <a:lstStyle/>
          <a:p>
            <a:r>
              <a:rPr lang="en-US" sz="2800" b="1" u="sng" dirty="0"/>
              <a:t>Predestined Outcome for the Group: </a:t>
            </a:r>
            <a:r>
              <a:rPr lang="en-US" sz="2800" dirty="0"/>
              <a:t>The text says that those foreknown were "predestined to be conformed to the image of his Son". This predestination refers to the assured destiny of the group (the Church): they will ultimately become like Christ. Once a person, by their own free will, places faith in Christ and becomes part of that group, all the promises, including glorification, apply to </a:t>
            </a:r>
            <a:r>
              <a:rPr lang="en-US" sz="2800" dirty="0" smtClean="0"/>
              <a:t>them.</a:t>
            </a:r>
            <a:endParaRPr lang="en-US" sz="2400" dirty="0">
              <a:solidFill>
                <a:srgbClr val="FFFF00"/>
              </a:solidFill>
            </a:endParaRPr>
          </a:p>
        </p:txBody>
      </p:sp>
    </p:spTree>
    <p:extLst>
      <p:ext uri="{BB962C8B-B14F-4D97-AF65-F5344CB8AC3E}">
        <p14:creationId xmlns:p14="http://schemas.microsoft.com/office/powerpoint/2010/main" val="134837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a:solidFill>
                  <a:srgbClr val="92D050"/>
                </a:solidFill>
              </a:rPr>
              <a:t>Ephesians 5</a:t>
            </a: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21</a:t>
            </a:r>
            <a:endParaRPr lang="en-US" sz="3200" b="1" dirty="0">
              <a:solidFill>
                <a:schemeClr val="bg1"/>
              </a:solidFill>
            </a:endParaRPr>
          </a:p>
        </p:txBody>
      </p:sp>
      <p:sp>
        <p:nvSpPr>
          <p:cNvPr id="2" name="TextBox 1"/>
          <p:cNvSpPr txBox="1"/>
          <p:nvPr/>
        </p:nvSpPr>
        <p:spPr>
          <a:xfrm>
            <a:off x="596900" y="1447800"/>
            <a:ext cx="11137901" cy="2677656"/>
          </a:xfrm>
          <a:prstGeom prst="rect">
            <a:avLst/>
          </a:prstGeom>
          <a:noFill/>
        </p:spPr>
        <p:txBody>
          <a:bodyPr wrap="square" rtlCol="0">
            <a:spAutoFit/>
          </a:bodyPr>
          <a:lstStyle/>
          <a:p>
            <a:r>
              <a:rPr lang="en-US" sz="2800" dirty="0"/>
              <a:t>25 </a:t>
            </a:r>
            <a:r>
              <a:rPr lang="en-US" sz="2800" dirty="0">
                <a:solidFill>
                  <a:srgbClr val="FFFF00"/>
                </a:solidFill>
              </a:rPr>
              <a:t>Husbands, love your wives</a:t>
            </a:r>
            <a:r>
              <a:rPr lang="en-US" sz="2800" dirty="0"/>
              <a:t>, just as Christ also loved the church and gave Himself up for her, 26 so that He might sanctify her, having cleansed her by the washing of water with the word, 27 that He might present to Himself the church [q]in all her glory, having no spot or wrinkle or any such thing; but that she would be holy and blameless</a:t>
            </a:r>
            <a:endParaRPr lang="en-US" sz="2400" dirty="0">
              <a:solidFill>
                <a:srgbClr val="FFFF00"/>
              </a:solidFill>
            </a:endParaRPr>
          </a:p>
        </p:txBody>
      </p:sp>
    </p:spTree>
    <p:extLst>
      <p:ext uri="{BB962C8B-B14F-4D97-AF65-F5344CB8AC3E}">
        <p14:creationId xmlns:p14="http://schemas.microsoft.com/office/powerpoint/2010/main" val="261842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Jude - Peter</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22</a:t>
            </a:r>
            <a:endParaRPr lang="en-US" sz="3200" b="1" dirty="0">
              <a:solidFill>
                <a:schemeClr val="bg1"/>
              </a:solidFill>
            </a:endParaRPr>
          </a:p>
        </p:txBody>
      </p:sp>
      <p:sp>
        <p:nvSpPr>
          <p:cNvPr id="2" name="TextBox 1"/>
          <p:cNvSpPr txBox="1"/>
          <p:nvPr/>
        </p:nvSpPr>
        <p:spPr>
          <a:xfrm>
            <a:off x="596900" y="1447800"/>
            <a:ext cx="11137901" cy="3539430"/>
          </a:xfrm>
          <a:prstGeom prst="rect">
            <a:avLst/>
          </a:prstGeom>
          <a:noFill/>
        </p:spPr>
        <p:txBody>
          <a:bodyPr wrap="square" rtlCol="0">
            <a:spAutoFit/>
          </a:bodyPr>
          <a:lstStyle/>
          <a:p>
            <a:r>
              <a:rPr lang="en-US" sz="2800" dirty="0" smtClean="0">
                <a:solidFill>
                  <a:srgbClr val="00B0F0"/>
                </a:solidFill>
              </a:rPr>
              <a:t>2 Peter 2:4</a:t>
            </a:r>
            <a:r>
              <a:rPr lang="en-US" sz="2800" dirty="0" smtClean="0"/>
              <a:t> 4 </a:t>
            </a:r>
            <a:r>
              <a:rPr lang="en-US" sz="2800" dirty="0"/>
              <a:t>For if God did not spare angels when they sinned, but cast them into </a:t>
            </a:r>
            <a:r>
              <a:rPr lang="en-US" sz="2800" dirty="0" smtClean="0"/>
              <a:t>hell </a:t>
            </a:r>
            <a:r>
              <a:rPr lang="en-US" sz="2800" dirty="0"/>
              <a:t>and committed them to pits of darkness, held for </a:t>
            </a:r>
            <a:r>
              <a:rPr lang="en-US" sz="2800" dirty="0" smtClean="0"/>
              <a:t>judgment.</a:t>
            </a:r>
          </a:p>
          <a:p>
            <a:endParaRPr lang="en-US" sz="2800" dirty="0">
              <a:solidFill>
                <a:srgbClr val="FFFF00"/>
              </a:solidFill>
            </a:endParaRPr>
          </a:p>
          <a:p>
            <a:r>
              <a:rPr lang="en-US" sz="2800" dirty="0" smtClean="0">
                <a:solidFill>
                  <a:srgbClr val="00B0F0"/>
                </a:solidFill>
              </a:rPr>
              <a:t>Jude 6 </a:t>
            </a:r>
            <a:r>
              <a:rPr lang="en-US" sz="2800" dirty="0" smtClean="0"/>
              <a:t>And </a:t>
            </a:r>
            <a:r>
              <a:rPr lang="en-US" sz="2800" dirty="0"/>
              <a:t>angels who did not keep their own domain but abandoned their proper dwelling place, these He has kept in eternal restraints under darkness for the judgment of the great day,</a:t>
            </a:r>
            <a:endParaRPr lang="en-US" sz="2400" dirty="0"/>
          </a:p>
        </p:txBody>
      </p:sp>
    </p:spTree>
    <p:extLst>
      <p:ext uri="{BB962C8B-B14F-4D97-AF65-F5344CB8AC3E}">
        <p14:creationId xmlns:p14="http://schemas.microsoft.com/office/powerpoint/2010/main" val="30818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Jude - Peter</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23</a:t>
            </a:r>
            <a:endParaRPr lang="en-US" sz="3200" b="1" dirty="0">
              <a:solidFill>
                <a:schemeClr val="bg1"/>
              </a:solidFill>
            </a:endParaRPr>
          </a:p>
        </p:txBody>
      </p:sp>
      <p:sp>
        <p:nvSpPr>
          <p:cNvPr id="2" name="TextBox 1"/>
          <p:cNvSpPr txBox="1"/>
          <p:nvPr/>
        </p:nvSpPr>
        <p:spPr>
          <a:xfrm>
            <a:off x="596900" y="1447800"/>
            <a:ext cx="11137901" cy="3539430"/>
          </a:xfrm>
          <a:prstGeom prst="rect">
            <a:avLst/>
          </a:prstGeom>
          <a:noFill/>
        </p:spPr>
        <p:txBody>
          <a:bodyPr wrap="square" rtlCol="0">
            <a:spAutoFit/>
          </a:bodyPr>
          <a:lstStyle/>
          <a:p>
            <a:r>
              <a:rPr lang="en-US" sz="2800" dirty="0" smtClean="0">
                <a:solidFill>
                  <a:srgbClr val="00B0F0"/>
                </a:solidFill>
              </a:rPr>
              <a:t>2 Peter 2</a:t>
            </a:r>
            <a:r>
              <a:rPr lang="en-US" sz="2800" dirty="0" smtClean="0"/>
              <a:t>  </a:t>
            </a:r>
            <a:r>
              <a:rPr lang="en-US" sz="2800" dirty="0"/>
              <a:t>6 and if He condemned the cities of Sodom and Gomorrah to destruction by reducing them to ashes, having made them an example </a:t>
            </a:r>
            <a:r>
              <a:rPr lang="en-US" sz="2800" dirty="0" smtClean="0"/>
              <a:t>of </a:t>
            </a:r>
            <a:r>
              <a:rPr lang="en-US" sz="2800" dirty="0"/>
              <a:t>what is coming for the ungodly;.</a:t>
            </a:r>
            <a:endParaRPr lang="en-US" sz="2800" dirty="0" smtClean="0"/>
          </a:p>
          <a:p>
            <a:endParaRPr lang="en-US" sz="2800" dirty="0">
              <a:solidFill>
                <a:srgbClr val="FFFF00"/>
              </a:solidFill>
            </a:endParaRPr>
          </a:p>
          <a:p>
            <a:r>
              <a:rPr lang="en-US" sz="2800" dirty="0" smtClean="0">
                <a:solidFill>
                  <a:srgbClr val="00B0F0"/>
                </a:solidFill>
              </a:rPr>
              <a:t>Jude </a:t>
            </a:r>
            <a:r>
              <a:rPr lang="en-US" sz="2800" dirty="0" smtClean="0"/>
              <a:t>7 </a:t>
            </a:r>
            <a:r>
              <a:rPr lang="en-US" sz="2800" dirty="0"/>
              <a:t>just as Sodom and Gomorrah and the cities around them, since they in the same way as these angels indulged in sexual perversion and went after </a:t>
            </a:r>
            <a:r>
              <a:rPr lang="en-US" sz="2800" dirty="0" smtClean="0"/>
              <a:t>strange </a:t>
            </a:r>
            <a:r>
              <a:rPr lang="en-US" sz="2800" dirty="0"/>
              <a:t>flesh, are exhibited as an </a:t>
            </a:r>
            <a:r>
              <a:rPr lang="en-US" sz="2800" dirty="0" smtClean="0"/>
              <a:t>example </a:t>
            </a:r>
            <a:r>
              <a:rPr lang="en-US" sz="2800" dirty="0"/>
              <a:t>in undergoing the punishment of eternal fire.</a:t>
            </a:r>
            <a:endParaRPr lang="en-US" sz="2400" dirty="0"/>
          </a:p>
        </p:txBody>
      </p:sp>
    </p:spTree>
    <p:extLst>
      <p:ext uri="{BB962C8B-B14F-4D97-AF65-F5344CB8AC3E}">
        <p14:creationId xmlns:p14="http://schemas.microsoft.com/office/powerpoint/2010/main" val="3710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Jude - Peter</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24</a:t>
            </a:r>
            <a:endParaRPr lang="en-US" sz="3200" b="1" dirty="0">
              <a:solidFill>
                <a:schemeClr val="bg1"/>
              </a:solidFill>
            </a:endParaRPr>
          </a:p>
        </p:txBody>
      </p:sp>
      <p:sp>
        <p:nvSpPr>
          <p:cNvPr id="2" name="TextBox 1"/>
          <p:cNvSpPr txBox="1"/>
          <p:nvPr/>
        </p:nvSpPr>
        <p:spPr>
          <a:xfrm>
            <a:off x="596900" y="1447800"/>
            <a:ext cx="11137901" cy="2677656"/>
          </a:xfrm>
          <a:prstGeom prst="rect">
            <a:avLst/>
          </a:prstGeom>
          <a:noFill/>
        </p:spPr>
        <p:txBody>
          <a:bodyPr wrap="square" rtlCol="0">
            <a:spAutoFit/>
          </a:bodyPr>
          <a:lstStyle/>
          <a:p>
            <a:r>
              <a:rPr lang="en-US" sz="2800" dirty="0" smtClean="0">
                <a:solidFill>
                  <a:srgbClr val="00B0F0"/>
                </a:solidFill>
              </a:rPr>
              <a:t>2 Peter 2</a:t>
            </a:r>
            <a:r>
              <a:rPr lang="en-US" sz="2800" dirty="0"/>
              <a:t>  </a:t>
            </a:r>
            <a:r>
              <a:rPr lang="en-US" sz="2800" dirty="0" smtClean="0"/>
              <a:t>10b Reckless</a:t>
            </a:r>
            <a:r>
              <a:rPr lang="en-US" sz="2800" dirty="0"/>
              <a:t>, self-centered, they speak abusively of angelic </a:t>
            </a:r>
            <a:r>
              <a:rPr lang="en-US" sz="2800" dirty="0" smtClean="0"/>
              <a:t>majesties </a:t>
            </a:r>
            <a:r>
              <a:rPr lang="en-US" sz="2800" dirty="0"/>
              <a:t>without trembling</a:t>
            </a:r>
            <a:r>
              <a:rPr lang="en-US" sz="2800" dirty="0" smtClean="0"/>
              <a:t>,</a:t>
            </a:r>
          </a:p>
          <a:p>
            <a:endParaRPr lang="en-US" sz="2800" dirty="0">
              <a:solidFill>
                <a:srgbClr val="00B0F0"/>
              </a:solidFill>
            </a:endParaRPr>
          </a:p>
          <a:p>
            <a:r>
              <a:rPr lang="en-US" sz="2800" dirty="0" smtClean="0">
                <a:solidFill>
                  <a:srgbClr val="00B0F0"/>
                </a:solidFill>
              </a:rPr>
              <a:t>Jude </a:t>
            </a:r>
            <a:r>
              <a:rPr lang="en-US" sz="2800" dirty="0" smtClean="0"/>
              <a:t>8 </a:t>
            </a:r>
            <a:r>
              <a:rPr lang="en-US" sz="2800" dirty="0"/>
              <a:t>Yet in the same way these people also, dreaming, defile the flesh, reject authority, and speak abusively of angelic [</a:t>
            </a:r>
            <a:r>
              <a:rPr lang="en-US" sz="2800" dirty="0" err="1"/>
              <a:t>i</a:t>
            </a:r>
            <a:r>
              <a:rPr lang="en-US" sz="2800" dirty="0"/>
              <a:t>]majesties</a:t>
            </a:r>
            <a:endParaRPr lang="en-US" sz="2400" dirty="0"/>
          </a:p>
        </p:txBody>
      </p:sp>
    </p:spTree>
    <p:extLst>
      <p:ext uri="{BB962C8B-B14F-4D97-AF65-F5344CB8AC3E}">
        <p14:creationId xmlns:p14="http://schemas.microsoft.com/office/powerpoint/2010/main" val="1787969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2 peter </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25</a:t>
            </a:r>
            <a:endParaRPr lang="en-US" sz="3200" b="1" dirty="0">
              <a:solidFill>
                <a:schemeClr val="bg1"/>
              </a:solidFill>
            </a:endParaRPr>
          </a:p>
        </p:txBody>
      </p:sp>
      <p:pic>
        <p:nvPicPr>
          <p:cNvPr id="2" name="2 Pet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63600" y="1003300"/>
            <a:ext cx="9486900" cy="5336381"/>
          </a:xfrm>
          <a:prstGeom prst="rect">
            <a:avLst/>
          </a:prstGeom>
        </p:spPr>
      </p:pic>
    </p:spTree>
    <p:extLst>
      <p:ext uri="{BB962C8B-B14F-4D97-AF65-F5344CB8AC3E}">
        <p14:creationId xmlns:p14="http://schemas.microsoft.com/office/powerpoint/2010/main" val="973711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2341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Hermeneutics </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3</a:t>
            </a:r>
            <a:endParaRPr lang="en-US" sz="3200" b="1" dirty="0">
              <a:solidFill>
                <a:schemeClr val="bg1"/>
              </a:solidFill>
            </a:endParaRPr>
          </a:p>
        </p:txBody>
      </p:sp>
      <p:sp>
        <p:nvSpPr>
          <p:cNvPr id="2" name="TextBox 1"/>
          <p:cNvSpPr txBox="1"/>
          <p:nvPr/>
        </p:nvSpPr>
        <p:spPr>
          <a:xfrm>
            <a:off x="558801" y="1117600"/>
            <a:ext cx="11176000" cy="3970318"/>
          </a:xfrm>
          <a:prstGeom prst="rect">
            <a:avLst/>
          </a:prstGeom>
          <a:noFill/>
        </p:spPr>
        <p:txBody>
          <a:bodyPr wrap="square" rtlCol="0">
            <a:spAutoFit/>
          </a:bodyPr>
          <a:lstStyle/>
          <a:p>
            <a:r>
              <a:rPr lang="en-US" sz="2800" b="1" u="sng" dirty="0" smtClean="0"/>
              <a:t>Scriptural Conformation Bias</a:t>
            </a:r>
            <a:r>
              <a:rPr lang="en-US" sz="2800" dirty="0" smtClean="0"/>
              <a:t>:</a:t>
            </a:r>
          </a:p>
          <a:p>
            <a:endParaRPr lang="en-US" sz="2800" dirty="0"/>
          </a:p>
          <a:p>
            <a:r>
              <a:rPr lang="en-US" sz="2800" dirty="0"/>
              <a:t>Scriptural confirmation bias occurs when individuals selectively focus on, interpret, and remember parts of religious texts that support their existing beliefs while ignoring or explaining away contradictory information. </a:t>
            </a:r>
            <a:endParaRPr lang="en-US" sz="2800" dirty="0" smtClean="0"/>
          </a:p>
          <a:p>
            <a:endParaRPr lang="en-US" sz="2800" dirty="0"/>
          </a:p>
          <a:p>
            <a:r>
              <a:rPr lang="en-US" sz="2800" dirty="0" smtClean="0">
                <a:solidFill>
                  <a:srgbClr val="00B0F0"/>
                </a:solidFill>
              </a:rPr>
              <a:t>Can you think of any examples?</a:t>
            </a:r>
          </a:p>
          <a:p>
            <a:endParaRPr lang="en-US" sz="2800" dirty="0"/>
          </a:p>
        </p:txBody>
      </p:sp>
    </p:spTree>
    <p:extLst>
      <p:ext uri="{BB962C8B-B14F-4D97-AF65-F5344CB8AC3E}">
        <p14:creationId xmlns:p14="http://schemas.microsoft.com/office/powerpoint/2010/main" val="52343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Scriptural conformation bias</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4</a:t>
            </a:r>
          </a:p>
        </p:txBody>
      </p:sp>
      <p:sp>
        <p:nvSpPr>
          <p:cNvPr id="2" name="TextBox 1"/>
          <p:cNvSpPr txBox="1"/>
          <p:nvPr/>
        </p:nvSpPr>
        <p:spPr>
          <a:xfrm>
            <a:off x="558801" y="1117600"/>
            <a:ext cx="11176000" cy="5016758"/>
          </a:xfrm>
          <a:prstGeom prst="rect">
            <a:avLst/>
          </a:prstGeom>
          <a:noFill/>
        </p:spPr>
        <p:txBody>
          <a:bodyPr wrap="square" rtlCol="0">
            <a:spAutoFit/>
          </a:bodyPr>
          <a:lstStyle/>
          <a:p>
            <a:r>
              <a:rPr lang="en-US" sz="2800" b="1" u="sng" dirty="0"/>
              <a:t>The Pharisees and the Messiah </a:t>
            </a:r>
            <a:r>
              <a:rPr lang="en-US" sz="2800" dirty="0"/>
              <a:t>The religious leaders of Jesus' time expected the Messiah to be a king who would strictly follow every detail of their interpretation of the law. This preconceived notion led them to ignore powerful evidence, such as Jesus' miracles, and instead focus selectively on actions like healing on the Sabbath, which they used to justify their rejection of him (e.g., Matthew </a:t>
            </a:r>
            <a:r>
              <a:rPr lang="en-US" sz="2800" dirty="0" smtClean="0"/>
              <a:t>12:6-8)</a:t>
            </a:r>
          </a:p>
          <a:p>
            <a:endParaRPr lang="en-US" sz="2800" dirty="0">
              <a:solidFill>
                <a:srgbClr val="FFFF00"/>
              </a:solidFill>
            </a:endParaRPr>
          </a:p>
          <a:p>
            <a:r>
              <a:rPr lang="en-US" sz="2400" dirty="0">
                <a:solidFill>
                  <a:srgbClr val="FFFF00"/>
                </a:solidFill>
              </a:rPr>
              <a:t>6 But I say to you that something greater than the temple is here. 7 But if you had known what this </a:t>
            </a:r>
            <a:r>
              <a:rPr lang="en-US" sz="2400" dirty="0" smtClean="0">
                <a:solidFill>
                  <a:srgbClr val="FFFF00"/>
                </a:solidFill>
              </a:rPr>
              <a:t>means</a:t>
            </a:r>
            <a:r>
              <a:rPr lang="en-US" sz="2400" dirty="0">
                <a:solidFill>
                  <a:srgbClr val="FFFF00"/>
                </a:solidFill>
              </a:rPr>
              <a:t>: </a:t>
            </a:r>
            <a:r>
              <a:rPr lang="en-US" sz="2400" dirty="0" smtClean="0">
                <a:solidFill>
                  <a:srgbClr val="00B0F0"/>
                </a:solidFill>
              </a:rPr>
              <a:t>(Hosea 6:6</a:t>
            </a:r>
            <a:r>
              <a:rPr lang="en-US" sz="2400" dirty="0" smtClean="0">
                <a:solidFill>
                  <a:srgbClr val="FFFF00"/>
                </a:solidFill>
              </a:rPr>
              <a:t>) </a:t>
            </a:r>
            <a:r>
              <a:rPr lang="en-US" sz="2400" dirty="0">
                <a:solidFill>
                  <a:srgbClr val="FFFF00"/>
                </a:solidFill>
              </a:rPr>
              <a:t>‘I desire </a:t>
            </a:r>
            <a:r>
              <a:rPr lang="en-US" sz="2400" dirty="0" smtClean="0">
                <a:solidFill>
                  <a:srgbClr val="FFFF00"/>
                </a:solidFill>
              </a:rPr>
              <a:t>compassion</a:t>
            </a:r>
            <a:r>
              <a:rPr lang="en-US" sz="2400" dirty="0">
                <a:solidFill>
                  <a:srgbClr val="FFFF00"/>
                </a:solidFill>
              </a:rPr>
              <a:t>, </a:t>
            </a:r>
            <a:r>
              <a:rPr lang="en-US" sz="2400" dirty="0" smtClean="0">
                <a:solidFill>
                  <a:srgbClr val="FFFF00"/>
                </a:solidFill>
              </a:rPr>
              <a:t>rather </a:t>
            </a:r>
            <a:r>
              <a:rPr lang="en-US" sz="2400" dirty="0">
                <a:solidFill>
                  <a:srgbClr val="FFFF00"/>
                </a:solidFill>
              </a:rPr>
              <a:t>than sacrifice,’ you would not have condemned </a:t>
            </a:r>
            <a:r>
              <a:rPr lang="en-US" sz="2400" dirty="0" smtClean="0">
                <a:solidFill>
                  <a:srgbClr val="FFFF00"/>
                </a:solidFill>
              </a:rPr>
              <a:t>the </a:t>
            </a:r>
            <a:r>
              <a:rPr lang="en-US" sz="2400" dirty="0">
                <a:solidFill>
                  <a:srgbClr val="FFFF00"/>
                </a:solidFill>
              </a:rPr>
              <a:t>innocent.</a:t>
            </a:r>
          </a:p>
          <a:p>
            <a:r>
              <a:rPr lang="en-US" sz="2400" dirty="0" smtClean="0">
                <a:solidFill>
                  <a:srgbClr val="FFFF00"/>
                </a:solidFill>
              </a:rPr>
              <a:t>8 </a:t>
            </a:r>
            <a:r>
              <a:rPr lang="en-US" sz="2400" dirty="0">
                <a:solidFill>
                  <a:srgbClr val="FFFF00"/>
                </a:solidFill>
              </a:rPr>
              <a:t>For the Son of Man is Lord of the Sabbath.”</a:t>
            </a:r>
          </a:p>
        </p:txBody>
      </p:sp>
    </p:spTree>
    <p:extLst>
      <p:ext uri="{BB962C8B-B14F-4D97-AF65-F5344CB8AC3E}">
        <p14:creationId xmlns:p14="http://schemas.microsoft.com/office/powerpoint/2010/main" val="3672634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Scriptural conformation bias</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5</a:t>
            </a:r>
          </a:p>
        </p:txBody>
      </p:sp>
      <p:sp>
        <p:nvSpPr>
          <p:cNvPr id="2" name="TextBox 1"/>
          <p:cNvSpPr txBox="1"/>
          <p:nvPr/>
        </p:nvSpPr>
        <p:spPr>
          <a:xfrm>
            <a:off x="558801" y="1117600"/>
            <a:ext cx="11176000" cy="3046988"/>
          </a:xfrm>
          <a:prstGeom prst="rect">
            <a:avLst/>
          </a:prstGeom>
          <a:noFill/>
        </p:spPr>
        <p:txBody>
          <a:bodyPr wrap="square" rtlCol="0">
            <a:spAutoFit/>
          </a:bodyPr>
          <a:lstStyle/>
          <a:p>
            <a:r>
              <a:rPr lang="en-US" sz="2800" b="1" u="sng" dirty="0" smtClean="0"/>
              <a:t>Scriptural </a:t>
            </a:r>
            <a:r>
              <a:rPr lang="en-US" sz="2800" b="1" u="sng" dirty="0"/>
              <a:t>W</a:t>
            </a:r>
            <a:r>
              <a:rPr lang="en-US" sz="2800" b="1" u="sng" dirty="0" smtClean="0"/>
              <a:t>arning Against Bias</a:t>
            </a:r>
          </a:p>
          <a:p>
            <a:endParaRPr lang="en-US" sz="2800" u="sng" dirty="0" smtClean="0"/>
          </a:p>
          <a:p>
            <a:r>
              <a:rPr lang="en-US" sz="2800" u="sng" dirty="0" smtClean="0">
                <a:solidFill>
                  <a:srgbClr val="00B0F0"/>
                </a:solidFill>
              </a:rPr>
              <a:t>Proverbs </a:t>
            </a:r>
            <a:r>
              <a:rPr lang="en-US" sz="2800" u="sng" dirty="0">
                <a:solidFill>
                  <a:srgbClr val="00B0F0"/>
                </a:solidFill>
              </a:rPr>
              <a:t>18:17</a:t>
            </a:r>
          </a:p>
          <a:p>
            <a:r>
              <a:rPr lang="en-US" sz="2800" dirty="0" smtClean="0"/>
              <a:t>The first to </a:t>
            </a:r>
            <a:r>
              <a:rPr lang="en-US" sz="2800" dirty="0"/>
              <a:t>plead his case seems right,</a:t>
            </a:r>
          </a:p>
          <a:p>
            <a:r>
              <a:rPr lang="en-US" sz="2800" dirty="0"/>
              <a:t>Until </a:t>
            </a:r>
            <a:r>
              <a:rPr lang="en-US" sz="2800" dirty="0" smtClean="0"/>
              <a:t>another </a:t>
            </a:r>
            <a:r>
              <a:rPr lang="en-US" sz="2800" dirty="0"/>
              <a:t>comes and examines him</a:t>
            </a:r>
            <a:r>
              <a:rPr lang="en-US" sz="2800" dirty="0" smtClean="0"/>
              <a:t>.</a:t>
            </a:r>
          </a:p>
          <a:p>
            <a:endParaRPr lang="en-US" sz="2800" dirty="0">
              <a:solidFill>
                <a:srgbClr val="FFFF00"/>
              </a:solidFill>
            </a:endParaRPr>
          </a:p>
          <a:p>
            <a:endParaRPr lang="en-US" sz="2400" dirty="0">
              <a:solidFill>
                <a:srgbClr val="FFFF00"/>
              </a:solidFill>
            </a:endParaRPr>
          </a:p>
        </p:txBody>
      </p:sp>
    </p:spTree>
    <p:extLst>
      <p:ext uri="{BB962C8B-B14F-4D97-AF65-F5344CB8AC3E}">
        <p14:creationId xmlns:p14="http://schemas.microsoft.com/office/powerpoint/2010/main" val="165393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Resolve this bias</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6</a:t>
            </a:r>
          </a:p>
        </p:txBody>
      </p:sp>
      <p:sp>
        <p:nvSpPr>
          <p:cNvPr id="2" name="TextBox 1"/>
          <p:cNvSpPr txBox="1"/>
          <p:nvPr/>
        </p:nvSpPr>
        <p:spPr>
          <a:xfrm>
            <a:off x="558801" y="1117600"/>
            <a:ext cx="11176000" cy="1815882"/>
          </a:xfrm>
          <a:prstGeom prst="rect">
            <a:avLst/>
          </a:prstGeom>
          <a:noFill/>
        </p:spPr>
        <p:txBody>
          <a:bodyPr wrap="square" rtlCol="0">
            <a:spAutoFit/>
          </a:bodyPr>
          <a:lstStyle/>
          <a:p>
            <a:r>
              <a:rPr lang="en-US" sz="2800" u="sng" dirty="0" smtClean="0">
                <a:solidFill>
                  <a:srgbClr val="00B0F0"/>
                </a:solidFill>
              </a:rPr>
              <a:t>John 3</a:t>
            </a:r>
          </a:p>
          <a:p>
            <a:r>
              <a:rPr lang="en-US" sz="2800" dirty="0"/>
              <a:t>16 “For God so loved the world, that He gave His only Son, so that everyone who believes in Him will not perish, but have eternal life. </a:t>
            </a:r>
            <a:endParaRPr lang="en-US" sz="2400" dirty="0">
              <a:solidFill>
                <a:srgbClr val="FFFF00"/>
              </a:solidFill>
            </a:endParaRPr>
          </a:p>
        </p:txBody>
      </p:sp>
    </p:spTree>
    <p:extLst>
      <p:ext uri="{BB962C8B-B14F-4D97-AF65-F5344CB8AC3E}">
        <p14:creationId xmlns:p14="http://schemas.microsoft.com/office/powerpoint/2010/main" val="1712109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Resolve this bias</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7</a:t>
            </a:r>
          </a:p>
        </p:txBody>
      </p:sp>
      <p:sp>
        <p:nvSpPr>
          <p:cNvPr id="2" name="TextBox 1"/>
          <p:cNvSpPr txBox="1"/>
          <p:nvPr/>
        </p:nvSpPr>
        <p:spPr>
          <a:xfrm>
            <a:off x="558801" y="1117600"/>
            <a:ext cx="11176000" cy="2677656"/>
          </a:xfrm>
          <a:prstGeom prst="rect">
            <a:avLst/>
          </a:prstGeom>
          <a:noFill/>
        </p:spPr>
        <p:txBody>
          <a:bodyPr wrap="square" rtlCol="0">
            <a:spAutoFit/>
          </a:bodyPr>
          <a:lstStyle/>
          <a:p>
            <a:r>
              <a:rPr lang="en-US" sz="2800" u="sng" dirty="0" smtClean="0">
                <a:solidFill>
                  <a:srgbClr val="00B0F0"/>
                </a:solidFill>
              </a:rPr>
              <a:t>John 3</a:t>
            </a:r>
          </a:p>
          <a:p>
            <a:r>
              <a:rPr lang="en-US" sz="2800" dirty="0"/>
              <a:t>16 “For God so loved the world, that He gave His only Son, so that everyone who believes in Him will not perish, but have eternal life. 17 For God did not send the Son into the world to judge the world, but so that the world might be saved through Him. </a:t>
            </a:r>
            <a:endParaRPr lang="en-US" sz="2400" dirty="0">
              <a:solidFill>
                <a:srgbClr val="FFFF00"/>
              </a:solidFill>
            </a:endParaRPr>
          </a:p>
        </p:txBody>
      </p:sp>
    </p:spTree>
    <p:extLst>
      <p:ext uri="{BB962C8B-B14F-4D97-AF65-F5344CB8AC3E}">
        <p14:creationId xmlns:p14="http://schemas.microsoft.com/office/powerpoint/2010/main" val="13894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Resolve this bias</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8</a:t>
            </a:r>
          </a:p>
        </p:txBody>
      </p:sp>
      <p:sp>
        <p:nvSpPr>
          <p:cNvPr id="2" name="TextBox 1"/>
          <p:cNvSpPr txBox="1"/>
          <p:nvPr/>
        </p:nvSpPr>
        <p:spPr>
          <a:xfrm>
            <a:off x="558801" y="1117600"/>
            <a:ext cx="11176000" cy="3908762"/>
          </a:xfrm>
          <a:prstGeom prst="rect">
            <a:avLst/>
          </a:prstGeom>
          <a:noFill/>
        </p:spPr>
        <p:txBody>
          <a:bodyPr wrap="square" rtlCol="0">
            <a:spAutoFit/>
          </a:bodyPr>
          <a:lstStyle/>
          <a:p>
            <a:r>
              <a:rPr lang="en-US" sz="2800" u="sng" dirty="0" smtClean="0">
                <a:solidFill>
                  <a:srgbClr val="00B0F0"/>
                </a:solidFill>
              </a:rPr>
              <a:t>John 3</a:t>
            </a:r>
          </a:p>
          <a:p>
            <a:r>
              <a:rPr lang="en-US" sz="2800" dirty="0"/>
              <a:t>16 “For God so loved the world, that He gave His only Son, so that everyone who believes in Him will not perish, but have eternal life. 17 For God did not send the Son into the world to judge the world, but so that the world might be saved through Him. 18 The one who believes in Him is not judged; the one who does not believe has been judged already, because he has not believed in the name of the only Son of God.</a:t>
            </a:r>
            <a:endParaRPr lang="en-US" sz="2800" dirty="0">
              <a:solidFill>
                <a:srgbClr val="FFFF00"/>
              </a:solidFill>
            </a:endParaRPr>
          </a:p>
          <a:p>
            <a:endParaRPr lang="en-US" sz="2400" dirty="0">
              <a:solidFill>
                <a:srgbClr val="FFFF00"/>
              </a:solidFill>
            </a:endParaRPr>
          </a:p>
        </p:txBody>
      </p:sp>
    </p:spTree>
    <p:extLst>
      <p:ext uri="{BB962C8B-B14F-4D97-AF65-F5344CB8AC3E}">
        <p14:creationId xmlns:p14="http://schemas.microsoft.com/office/powerpoint/2010/main" val="1641024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Resolve this bias</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9</a:t>
            </a:r>
          </a:p>
        </p:txBody>
      </p:sp>
      <p:sp>
        <p:nvSpPr>
          <p:cNvPr id="2" name="TextBox 1"/>
          <p:cNvSpPr txBox="1"/>
          <p:nvPr/>
        </p:nvSpPr>
        <p:spPr>
          <a:xfrm>
            <a:off x="558801" y="1117600"/>
            <a:ext cx="11176000" cy="3108543"/>
          </a:xfrm>
          <a:prstGeom prst="rect">
            <a:avLst/>
          </a:prstGeom>
          <a:noFill/>
        </p:spPr>
        <p:txBody>
          <a:bodyPr wrap="square" rtlCol="0">
            <a:spAutoFit/>
          </a:bodyPr>
          <a:lstStyle/>
          <a:p>
            <a:r>
              <a:rPr lang="en-US" sz="2800" u="sng" dirty="0" smtClean="0">
                <a:solidFill>
                  <a:srgbClr val="00B0F0"/>
                </a:solidFill>
              </a:rPr>
              <a:t>Acts 2:37-38</a:t>
            </a:r>
          </a:p>
          <a:p>
            <a:endParaRPr lang="en-US" sz="2800" u="sng" dirty="0" smtClean="0">
              <a:solidFill>
                <a:srgbClr val="00B0F0"/>
              </a:solidFill>
            </a:endParaRPr>
          </a:p>
          <a:p>
            <a:r>
              <a:rPr lang="en-US" sz="2800" dirty="0" smtClean="0"/>
              <a:t>37 Now </a:t>
            </a:r>
            <a:r>
              <a:rPr lang="en-US" sz="2800" dirty="0"/>
              <a:t>when they heard [this], they were pierced to the heart, and said to Peter and the rest of the apostles, "Brethren, what shall we do?" </a:t>
            </a:r>
            <a:r>
              <a:rPr lang="en-US" sz="2800" dirty="0" smtClean="0"/>
              <a:t>38 Peter </a:t>
            </a:r>
            <a:r>
              <a:rPr lang="en-US" sz="2800" dirty="0"/>
              <a:t>[said] to them, "Repent, and each of you be baptized in the name of Jesus Christ </a:t>
            </a:r>
            <a:r>
              <a:rPr lang="en-US" sz="2800" dirty="0">
                <a:solidFill>
                  <a:srgbClr val="FFFF00"/>
                </a:solidFill>
              </a:rPr>
              <a:t>for the forgiveness </a:t>
            </a:r>
            <a:r>
              <a:rPr lang="en-US" sz="2800" dirty="0"/>
              <a:t>of your sins; and you will receive the gift of the Holy Spirit.</a:t>
            </a:r>
            <a:endParaRPr lang="en-US" sz="2400" dirty="0">
              <a:solidFill>
                <a:srgbClr val="FFFF00"/>
              </a:solidFill>
            </a:endParaRPr>
          </a:p>
        </p:txBody>
      </p:sp>
    </p:spTree>
    <p:extLst>
      <p:ext uri="{BB962C8B-B14F-4D97-AF65-F5344CB8AC3E}">
        <p14:creationId xmlns:p14="http://schemas.microsoft.com/office/powerpoint/2010/main" val="210437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81417</TotalTime>
  <Words>2045</Words>
  <Application>Microsoft Office PowerPoint</Application>
  <PresentationFormat>Custom</PresentationFormat>
  <Paragraphs>152</Paragraphs>
  <Slides>26</Slides>
  <Notes>0</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spots kmvl.net</dc:creator>
  <cp:lastModifiedBy>Paul Wright</cp:lastModifiedBy>
  <cp:revision>298</cp:revision>
  <dcterms:created xsi:type="dcterms:W3CDTF">2025-10-16T21:16:34Z</dcterms:created>
  <dcterms:modified xsi:type="dcterms:W3CDTF">2025-12-21T17:40:24Z</dcterms:modified>
</cp:coreProperties>
</file>