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723" r:id="rId3"/>
    <p:sldId id="744" r:id="rId4"/>
    <p:sldId id="757" r:id="rId5"/>
    <p:sldId id="746" r:id="rId6"/>
    <p:sldId id="745" r:id="rId7"/>
    <p:sldId id="747" r:id="rId8"/>
    <p:sldId id="759" r:id="rId9"/>
    <p:sldId id="758" r:id="rId10"/>
    <p:sldId id="749" r:id="rId11"/>
    <p:sldId id="750" r:id="rId12"/>
    <p:sldId id="724" r:id="rId13"/>
    <p:sldId id="751" r:id="rId14"/>
    <p:sldId id="752" r:id="rId15"/>
    <p:sldId id="754" r:id="rId16"/>
    <p:sldId id="755" r:id="rId17"/>
    <p:sldId id="692" r:id="rId18"/>
    <p:sldId id="55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varScale="1">
        <p:scale>
          <a:sx n="76" d="100"/>
          <a:sy n="76" d="100"/>
        </p:scale>
        <p:origin x="126" y="7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5/2/2026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5/2/2026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5/2/2026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5/2/2026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5/2/2026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5/2/2026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5/2/2026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7551683" y="2711668"/>
            <a:ext cx="3488847" cy="1822231"/>
          </a:xfrm>
        </p:spPr>
        <p:txBody>
          <a:bodyPr>
            <a:normAutofit fontScale="70000" lnSpcReduction="20000"/>
          </a:bodyPr>
          <a:lstStyle/>
          <a:p>
            <a:r>
              <a:rPr lang="en-US" sz="9600" dirty="0" smtClean="0">
                <a:solidFill>
                  <a:srgbClr val="92D050"/>
                </a:solidFill>
                <a:latin typeface="Algerian" panose="04020705040A02060702" pitchFamily="82" charset="0"/>
              </a:rPr>
              <a:t>WEEK </a:t>
            </a:r>
            <a:r>
              <a:rPr lang="en-US" sz="9600" dirty="0" smtClean="0">
                <a:solidFill>
                  <a:srgbClr val="92D050"/>
                </a:solidFill>
                <a:latin typeface="Algerian" panose="04020705040A02060702" pitchFamily="82" charset="0"/>
              </a:rPr>
              <a:t>1 </a:t>
            </a:r>
            <a:endParaRPr lang="en-US" sz="9600" dirty="0" smtClean="0">
              <a:solidFill>
                <a:srgbClr val="92D050"/>
              </a:solidFill>
              <a:latin typeface="Algerian" panose="04020705040A02060702" pitchFamily="82" charset="0"/>
            </a:endParaRPr>
          </a:p>
          <a:p>
            <a:r>
              <a:rPr lang="en-US" sz="8800" dirty="0" smtClean="0">
                <a:solidFill>
                  <a:schemeClr val="bg1"/>
                </a:solidFill>
                <a:latin typeface="Algerian" panose="04020705040A02060702" pitchFamily="82" charset="0"/>
              </a:rPr>
              <a:t>  </a:t>
            </a:r>
            <a:r>
              <a:rPr lang="en-US" sz="8800" dirty="0" smtClean="0">
                <a:solidFill>
                  <a:schemeClr val="bg1"/>
                </a:solidFill>
                <a:latin typeface="Algerian" panose="04020705040A02060702" pitchFamily="82" charset="0"/>
              </a:rPr>
              <a:t>5-3-26</a:t>
            </a:r>
            <a:endParaRPr lang="en-US" sz="8800" dirty="0">
              <a:solidFill>
                <a:schemeClr val="bg1"/>
              </a:solidFill>
              <a:latin typeface="Algerian" panose="04020705040A02060702" pitchFamily="82" charset="0"/>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1</a:t>
            </a:r>
            <a:endParaRPr lang="en-US" sz="3200" b="1" dirty="0" smtClean="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460500"/>
            <a:ext cx="6756400" cy="4114800"/>
          </a:xfrm>
          <a:prstGeom prst="rect">
            <a:avLst/>
          </a:prstGeom>
        </p:spPr>
      </p:pic>
    </p:spTree>
    <p:extLst>
      <p:ext uri="{BB962C8B-B14F-4D97-AF65-F5344CB8AC3E}">
        <p14:creationId xmlns:p14="http://schemas.microsoft.com/office/powerpoint/2010/main" val="1866350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John 3:16</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8</a:t>
            </a:r>
            <a:endParaRPr lang="en-US" sz="3200" b="1" dirty="0" smtClean="0">
              <a:solidFill>
                <a:schemeClr val="bg1"/>
              </a:solidFill>
            </a:endParaRPr>
          </a:p>
        </p:txBody>
      </p:sp>
      <p:sp>
        <p:nvSpPr>
          <p:cNvPr id="6" name="TextBox 5"/>
          <p:cNvSpPr txBox="1"/>
          <p:nvPr/>
        </p:nvSpPr>
        <p:spPr>
          <a:xfrm>
            <a:off x="292100" y="1003300"/>
            <a:ext cx="11290300" cy="2092881"/>
          </a:xfrm>
          <a:prstGeom prst="rect">
            <a:avLst/>
          </a:prstGeom>
          <a:noFill/>
        </p:spPr>
        <p:txBody>
          <a:bodyPr wrap="square" rtlCol="0">
            <a:spAutoFit/>
          </a:bodyPr>
          <a:lstStyle/>
          <a:p>
            <a:r>
              <a:rPr lang="en-US" sz="2600" dirty="0" smtClean="0"/>
              <a:t>"For </a:t>
            </a:r>
            <a:r>
              <a:rPr lang="en-US" sz="2600" dirty="0"/>
              <a:t>God so loved the world, that He gave </a:t>
            </a:r>
            <a:r>
              <a:rPr lang="en-US" sz="2600" dirty="0">
                <a:solidFill>
                  <a:srgbClr val="FFFF00"/>
                </a:solidFill>
              </a:rPr>
              <a:t>His only begotten </a:t>
            </a:r>
            <a:r>
              <a:rPr lang="en-US" sz="2600" dirty="0"/>
              <a:t>Son, that whoever believes in Him shall not perish, but have eternal life. </a:t>
            </a:r>
            <a:r>
              <a:rPr lang="en-US" sz="2600" dirty="0" smtClean="0"/>
              <a:t>”</a:t>
            </a:r>
            <a:endParaRPr lang="en-US" sz="2600" dirty="0" smtClean="0">
              <a:solidFill>
                <a:srgbClr val="FFFF00"/>
              </a:solidFill>
            </a:endParaRPr>
          </a:p>
          <a:p>
            <a:endParaRPr lang="en-US" sz="2600" dirty="0" smtClean="0"/>
          </a:p>
          <a:p>
            <a:endParaRPr lang="en-US" sz="2600" dirty="0"/>
          </a:p>
          <a:p>
            <a:endParaRPr lang="en-US" sz="2600" dirty="0"/>
          </a:p>
        </p:txBody>
      </p:sp>
      <p:sp>
        <p:nvSpPr>
          <p:cNvPr id="2" name="TextBox 1"/>
          <p:cNvSpPr txBox="1"/>
          <p:nvPr/>
        </p:nvSpPr>
        <p:spPr>
          <a:xfrm>
            <a:off x="1282700" y="2425700"/>
            <a:ext cx="9309100" cy="3293209"/>
          </a:xfrm>
          <a:prstGeom prst="rect">
            <a:avLst/>
          </a:prstGeom>
          <a:solidFill>
            <a:srgbClr val="C00000"/>
          </a:solidFill>
        </p:spPr>
        <p:txBody>
          <a:bodyPr wrap="square" rtlCol="0">
            <a:spAutoFit/>
          </a:bodyPr>
          <a:lstStyle/>
          <a:p>
            <a:pPr algn="ctr"/>
            <a:r>
              <a:rPr lang="en-US" sz="2800" b="1" dirty="0"/>
              <a:t>◄ 3439. monogenés ►</a:t>
            </a:r>
          </a:p>
          <a:p>
            <a:r>
              <a:rPr lang="en-US" sz="2000" b="1" dirty="0"/>
              <a:t>Lexical Summary</a:t>
            </a:r>
          </a:p>
          <a:p>
            <a:r>
              <a:rPr lang="en-US" sz="2000" dirty="0"/>
              <a:t>monogenés: Only begotten, </a:t>
            </a:r>
            <a:r>
              <a:rPr lang="en-US" sz="2000" b="1" dirty="0">
                <a:solidFill>
                  <a:srgbClr val="FFFF00"/>
                </a:solidFill>
              </a:rPr>
              <a:t>unique, one and only</a:t>
            </a:r>
          </a:p>
          <a:p>
            <a:r>
              <a:rPr lang="en-US" sz="2000" dirty="0"/>
              <a:t>Original Word: </a:t>
            </a:r>
            <a:r>
              <a:rPr lang="el-GR" sz="2000" dirty="0"/>
              <a:t>μονογενής</a:t>
            </a:r>
          </a:p>
          <a:p>
            <a:r>
              <a:rPr lang="en-US" sz="2000" dirty="0"/>
              <a:t>Part of Speech: Adjective</a:t>
            </a:r>
          </a:p>
          <a:p>
            <a:r>
              <a:rPr lang="en-US" sz="2000" dirty="0"/>
              <a:t>Transliteration: monogenés</a:t>
            </a:r>
          </a:p>
          <a:p>
            <a:r>
              <a:rPr lang="en-US" sz="2000" dirty="0"/>
              <a:t>Pronunciation: </a:t>
            </a:r>
            <a:r>
              <a:rPr lang="en-US" sz="2000" dirty="0" err="1"/>
              <a:t>mo</a:t>
            </a:r>
            <a:r>
              <a:rPr lang="en-US" sz="2000" dirty="0"/>
              <a:t>-no-</a:t>
            </a:r>
            <a:r>
              <a:rPr lang="en-US" sz="2000" dirty="0" err="1"/>
              <a:t>ge</a:t>
            </a:r>
            <a:r>
              <a:rPr lang="en-US" sz="2000" dirty="0"/>
              <a:t>-NACE</a:t>
            </a:r>
          </a:p>
          <a:p>
            <a:r>
              <a:rPr lang="en-US" sz="2000" dirty="0"/>
              <a:t>Phonetic Spelling: (mon-</a:t>
            </a:r>
            <a:r>
              <a:rPr lang="en-US" sz="2000" dirty="0" err="1"/>
              <a:t>og</a:t>
            </a:r>
            <a:r>
              <a:rPr lang="en-US" sz="2000" dirty="0"/>
              <a:t>-</a:t>
            </a:r>
            <a:r>
              <a:rPr lang="en-US" sz="2000" dirty="0" err="1"/>
              <a:t>en</a:t>
            </a:r>
            <a:r>
              <a:rPr lang="en-US" sz="2000" dirty="0"/>
              <a:t>-ace')</a:t>
            </a:r>
          </a:p>
          <a:p>
            <a:r>
              <a:rPr lang="en-US" sz="2000" dirty="0"/>
              <a:t>KJV: only (begotten, child)</a:t>
            </a:r>
          </a:p>
          <a:p>
            <a:r>
              <a:rPr lang="en-US" sz="2000" dirty="0"/>
              <a:t>NASB: only begotten, </a:t>
            </a:r>
            <a:r>
              <a:rPr lang="en-US" sz="2000" dirty="0" smtClean="0"/>
              <a:t>only</a:t>
            </a:r>
            <a:endParaRPr lang="en-US" sz="2000" dirty="0"/>
          </a:p>
        </p:txBody>
      </p:sp>
    </p:spTree>
    <p:extLst>
      <p:ext uri="{BB962C8B-B14F-4D97-AF65-F5344CB8AC3E}">
        <p14:creationId xmlns:p14="http://schemas.microsoft.com/office/powerpoint/2010/main" val="711594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Hebrews 11:17</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9</a:t>
            </a:r>
            <a:endParaRPr lang="en-US" sz="3200" b="1" dirty="0" smtClean="0">
              <a:solidFill>
                <a:schemeClr val="bg1"/>
              </a:solidFill>
            </a:endParaRPr>
          </a:p>
        </p:txBody>
      </p:sp>
      <p:sp>
        <p:nvSpPr>
          <p:cNvPr id="6" name="TextBox 5"/>
          <p:cNvSpPr txBox="1"/>
          <p:nvPr/>
        </p:nvSpPr>
        <p:spPr>
          <a:xfrm>
            <a:off x="292100" y="1003300"/>
            <a:ext cx="11290300" cy="2492990"/>
          </a:xfrm>
          <a:prstGeom prst="rect">
            <a:avLst/>
          </a:prstGeom>
          <a:noFill/>
        </p:spPr>
        <p:txBody>
          <a:bodyPr wrap="square" rtlCol="0">
            <a:spAutoFit/>
          </a:bodyPr>
          <a:lstStyle/>
          <a:p>
            <a:r>
              <a:rPr lang="en-US" sz="2600" dirty="0" smtClean="0"/>
              <a:t>By </a:t>
            </a:r>
            <a:r>
              <a:rPr lang="en-US" sz="2600" dirty="0"/>
              <a:t>faith Abraham, when he was tested, offered up Isaac, and he who had received the promises was offering up his </a:t>
            </a:r>
            <a:r>
              <a:rPr lang="en-US" sz="2600" dirty="0">
                <a:solidFill>
                  <a:srgbClr val="FFC000"/>
                </a:solidFill>
              </a:rPr>
              <a:t>only begotten </a:t>
            </a:r>
            <a:r>
              <a:rPr lang="en-US" sz="2600" dirty="0" smtClean="0">
                <a:solidFill>
                  <a:srgbClr val="FFC000"/>
                </a:solidFill>
              </a:rPr>
              <a:t>son</a:t>
            </a:r>
            <a:r>
              <a:rPr lang="en-US" sz="2600" dirty="0" smtClean="0"/>
              <a:t>”</a:t>
            </a:r>
            <a:endParaRPr lang="en-US" sz="2600" dirty="0" smtClean="0">
              <a:solidFill>
                <a:srgbClr val="FFFF00"/>
              </a:solidFill>
            </a:endParaRPr>
          </a:p>
          <a:p>
            <a:endParaRPr lang="en-US" sz="2600" dirty="0" smtClean="0"/>
          </a:p>
          <a:p>
            <a:endParaRPr lang="en-US" sz="2600" dirty="0"/>
          </a:p>
          <a:p>
            <a:endParaRPr lang="en-US" sz="2600" dirty="0"/>
          </a:p>
        </p:txBody>
      </p:sp>
      <p:sp>
        <p:nvSpPr>
          <p:cNvPr id="2" name="TextBox 1"/>
          <p:cNvSpPr txBox="1"/>
          <p:nvPr/>
        </p:nvSpPr>
        <p:spPr>
          <a:xfrm>
            <a:off x="1282700" y="2425700"/>
            <a:ext cx="9309100" cy="3293209"/>
          </a:xfrm>
          <a:prstGeom prst="rect">
            <a:avLst/>
          </a:prstGeom>
          <a:solidFill>
            <a:srgbClr val="C00000"/>
          </a:solidFill>
        </p:spPr>
        <p:txBody>
          <a:bodyPr wrap="square" rtlCol="0">
            <a:spAutoFit/>
          </a:bodyPr>
          <a:lstStyle/>
          <a:p>
            <a:pPr algn="ctr"/>
            <a:r>
              <a:rPr lang="en-US" sz="2800" b="1" dirty="0"/>
              <a:t>◄ 3439. monogenés ►</a:t>
            </a:r>
          </a:p>
          <a:p>
            <a:r>
              <a:rPr lang="en-US" sz="2000" b="1" dirty="0"/>
              <a:t>Lexical Summary</a:t>
            </a:r>
          </a:p>
          <a:p>
            <a:r>
              <a:rPr lang="en-US" sz="2000" dirty="0"/>
              <a:t>monogenés: Only begotten, </a:t>
            </a:r>
            <a:r>
              <a:rPr lang="en-US" sz="2000" b="1" dirty="0">
                <a:solidFill>
                  <a:srgbClr val="FFFF00"/>
                </a:solidFill>
              </a:rPr>
              <a:t>unique, one and only</a:t>
            </a:r>
          </a:p>
          <a:p>
            <a:r>
              <a:rPr lang="en-US" sz="2000" dirty="0"/>
              <a:t>Original Word: </a:t>
            </a:r>
            <a:r>
              <a:rPr lang="el-GR" sz="2000" dirty="0"/>
              <a:t>μονογενής</a:t>
            </a:r>
          </a:p>
          <a:p>
            <a:r>
              <a:rPr lang="en-US" sz="2000" dirty="0"/>
              <a:t>Part of Speech: Adjective</a:t>
            </a:r>
          </a:p>
          <a:p>
            <a:r>
              <a:rPr lang="en-US" sz="2000" dirty="0"/>
              <a:t>Transliteration: </a:t>
            </a:r>
            <a:r>
              <a:rPr lang="en-US" sz="2000" dirty="0" smtClean="0"/>
              <a:t>monogenés</a:t>
            </a:r>
            <a:endParaRPr lang="en-US" sz="2000" dirty="0"/>
          </a:p>
          <a:p>
            <a:r>
              <a:rPr lang="en-US" sz="2000" dirty="0"/>
              <a:t>Pronunciation: </a:t>
            </a:r>
            <a:r>
              <a:rPr lang="en-US" sz="2000" dirty="0" err="1"/>
              <a:t>mo</a:t>
            </a:r>
            <a:r>
              <a:rPr lang="en-US" sz="2000" dirty="0"/>
              <a:t>-no-</a:t>
            </a:r>
            <a:r>
              <a:rPr lang="en-US" sz="2000" dirty="0" err="1"/>
              <a:t>ge</a:t>
            </a:r>
            <a:r>
              <a:rPr lang="en-US" sz="2000" dirty="0"/>
              <a:t>-NACE</a:t>
            </a:r>
          </a:p>
          <a:p>
            <a:r>
              <a:rPr lang="en-US" sz="2000" dirty="0"/>
              <a:t>Phonetic Spelling: (mon-</a:t>
            </a:r>
            <a:r>
              <a:rPr lang="en-US" sz="2000" dirty="0" err="1"/>
              <a:t>og</a:t>
            </a:r>
            <a:r>
              <a:rPr lang="en-US" sz="2000" dirty="0"/>
              <a:t>-</a:t>
            </a:r>
            <a:r>
              <a:rPr lang="en-US" sz="2000" dirty="0" err="1"/>
              <a:t>en</a:t>
            </a:r>
            <a:r>
              <a:rPr lang="en-US" sz="2000" dirty="0"/>
              <a:t>-ace')</a:t>
            </a:r>
          </a:p>
          <a:p>
            <a:r>
              <a:rPr lang="en-US" sz="2000" dirty="0"/>
              <a:t>KJV: only (begotten, child)</a:t>
            </a:r>
          </a:p>
          <a:p>
            <a:r>
              <a:rPr lang="en-US" sz="2000" dirty="0"/>
              <a:t>NASB: only begotten, </a:t>
            </a:r>
            <a:r>
              <a:rPr lang="en-US" sz="2000" dirty="0" smtClean="0"/>
              <a:t>only</a:t>
            </a:r>
            <a:endParaRPr lang="en-US" sz="2000" dirty="0"/>
          </a:p>
        </p:txBody>
      </p:sp>
    </p:spTree>
    <p:extLst>
      <p:ext uri="{BB962C8B-B14F-4D97-AF65-F5344CB8AC3E}">
        <p14:creationId xmlns:p14="http://schemas.microsoft.com/office/powerpoint/2010/main" val="3306118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1:4-5</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10</a:t>
            </a:r>
            <a:endParaRPr lang="en-US" sz="3200" b="1" dirty="0" smtClean="0">
              <a:solidFill>
                <a:schemeClr val="bg1"/>
              </a:solidFill>
            </a:endParaRPr>
          </a:p>
        </p:txBody>
      </p:sp>
      <p:sp>
        <p:nvSpPr>
          <p:cNvPr id="6" name="TextBox 5"/>
          <p:cNvSpPr txBox="1"/>
          <p:nvPr/>
        </p:nvSpPr>
        <p:spPr>
          <a:xfrm>
            <a:off x="292100" y="1003300"/>
            <a:ext cx="10664934" cy="2492990"/>
          </a:xfrm>
          <a:prstGeom prst="rect">
            <a:avLst/>
          </a:prstGeom>
          <a:noFill/>
        </p:spPr>
        <p:txBody>
          <a:bodyPr wrap="square" rtlCol="0">
            <a:spAutoFit/>
          </a:bodyPr>
          <a:lstStyle/>
          <a:p>
            <a:r>
              <a:rPr lang="en-US" sz="2600" dirty="0" smtClean="0">
                <a:solidFill>
                  <a:srgbClr val="00B0F0"/>
                </a:solidFill>
              </a:rPr>
              <a:t>4 </a:t>
            </a:r>
            <a:r>
              <a:rPr lang="en-US" sz="2600" dirty="0" smtClean="0"/>
              <a:t>just </a:t>
            </a:r>
            <a:r>
              <a:rPr lang="en-US" sz="2600" dirty="0"/>
              <a:t>as He chose us in Him </a:t>
            </a:r>
            <a:r>
              <a:rPr lang="en-US" sz="2600" dirty="0">
                <a:solidFill>
                  <a:srgbClr val="FFFF00"/>
                </a:solidFill>
              </a:rPr>
              <a:t>before the foundation of the world</a:t>
            </a:r>
            <a:r>
              <a:rPr lang="en-US" sz="2600" dirty="0"/>
              <a:t>, that we would be holy and blameless before Him. In love </a:t>
            </a:r>
            <a:endParaRPr lang="en-US" sz="2600" dirty="0" smtClean="0"/>
          </a:p>
          <a:p>
            <a:endParaRPr lang="en-US" sz="2600" dirty="0"/>
          </a:p>
          <a:p>
            <a:r>
              <a:rPr lang="en-US" sz="2600" dirty="0" smtClean="0">
                <a:solidFill>
                  <a:schemeClr val="bg2">
                    <a:lumMod val="60000"/>
                    <a:lumOff val="40000"/>
                  </a:schemeClr>
                </a:solidFill>
              </a:rPr>
              <a:t>5</a:t>
            </a:r>
            <a:r>
              <a:rPr lang="en-US" sz="2600" dirty="0" smtClean="0"/>
              <a:t> He </a:t>
            </a:r>
            <a:r>
              <a:rPr lang="en-US" sz="2600" dirty="0">
                <a:solidFill>
                  <a:srgbClr val="FFC000"/>
                </a:solidFill>
              </a:rPr>
              <a:t>predestined</a:t>
            </a:r>
            <a:r>
              <a:rPr lang="en-US" sz="2600" dirty="0"/>
              <a:t> us to adoption as sons through Jesus Christ to Himself, according to the kind intention of His will,</a:t>
            </a:r>
            <a:endParaRPr lang="en-US" sz="2600" dirty="0"/>
          </a:p>
          <a:p>
            <a:endParaRPr lang="en-US" sz="2600" dirty="0"/>
          </a:p>
        </p:txBody>
      </p:sp>
    </p:spTree>
    <p:extLst>
      <p:ext uri="{BB962C8B-B14F-4D97-AF65-F5344CB8AC3E}">
        <p14:creationId xmlns:p14="http://schemas.microsoft.com/office/powerpoint/2010/main" val="3262669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1:4-6</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11</a:t>
            </a:r>
            <a:endParaRPr lang="en-US" sz="3200" b="1" dirty="0" smtClean="0">
              <a:solidFill>
                <a:schemeClr val="bg1"/>
              </a:solidFill>
            </a:endParaRPr>
          </a:p>
        </p:txBody>
      </p:sp>
      <p:sp>
        <p:nvSpPr>
          <p:cNvPr id="6" name="TextBox 5"/>
          <p:cNvSpPr txBox="1"/>
          <p:nvPr/>
        </p:nvSpPr>
        <p:spPr>
          <a:xfrm>
            <a:off x="292100" y="1003300"/>
            <a:ext cx="10664934" cy="4093428"/>
          </a:xfrm>
          <a:prstGeom prst="rect">
            <a:avLst/>
          </a:prstGeom>
          <a:noFill/>
        </p:spPr>
        <p:txBody>
          <a:bodyPr wrap="square" rtlCol="0">
            <a:spAutoFit/>
          </a:bodyPr>
          <a:lstStyle/>
          <a:p>
            <a:r>
              <a:rPr lang="en-US" sz="2600" dirty="0" smtClean="0">
                <a:solidFill>
                  <a:srgbClr val="00B0F0"/>
                </a:solidFill>
              </a:rPr>
              <a:t>4 </a:t>
            </a:r>
            <a:r>
              <a:rPr lang="en-US" sz="2600" dirty="0" smtClean="0"/>
              <a:t>just </a:t>
            </a:r>
            <a:r>
              <a:rPr lang="en-US" sz="2600" dirty="0"/>
              <a:t>as He chose us in Him </a:t>
            </a:r>
            <a:r>
              <a:rPr lang="en-US" sz="2600" dirty="0">
                <a:solidFill>
                  <a:srgbClr val="FFFF00"/>
                </a:solidFill>
              </a:rPr>
              <a:t>before the foundation of the world</a:t>
            </a:r>
            <a:r>
              <a:rPr lang="en-US" sz="2600" dirty="0"/>
              <a:t>, that we would be holy and blameless before Him. In love </a:t>
            </a:r>
            <a:endParaRPr lang="en-US" sz="2600" dirty="0" smtClean="0"/>
          </a:p>
          <a:p>
            <a:endParaRPr lang="en-US" sz="2600" dirty="0"/>
          </a:p>
          <a:p>
            <a:r>
              <a:rPr lang="en-US" sz="2600" dirty="0" smtClean="0">
                <a:solidFill>
                  <a:schemeClr val="bg2">
                    <a:lumMod val="60000"/>
                    <a:lumOff val="40000"/>
                  </a:schemeClr>
                </a:solidFill>
              </a:rPr>
              <a:t>5</a:t>
            </a:r>
            <a:r>
              <a:rPr lang="en-US" sz="2600" dirty="0" smtClean="0"/>
              <a:t> He </a:t>
            </a:r>
            <a:r>
              <a:rPr lang="en-US" sz="2600" dirty="0">
                <a:solidFill>
                  <a:srgbClr val="FFC000"/>
                </a:solidFill>
              </a:rPr>
              <a:t>predestined</a:t>
            </a:r>
            <a:r>
              <a:rPr lang="en-US" sz="2600" dirty="0"/>
              <a:t> us to adoption as sons through Jesus Christ to Himself, according to the kind intention of His will</a:t>
            </a:r>
            <a:r>
              <a:rPr lang="en-US" sz="2600" dirty="0" smtClean="0"/>
              <a:t>,</a:t>
            </a:r>
          </a:p>
          <a:p>
            <a:endParaRPr lang="en-US" sz="2600" dirty="0"/>
          </a:p>
          <a:p>
            <a:r>
              <a:rPr lang="en-US" sz="2600" dirty="0" smtClean="0">
                <a:solidFill>
                  <a:schemeClr val="bg2">
                    <a:lumMod val="60000"/>
                    <a:lumOff val="40000"/>
                  </a:schemeClr>
                </a:solidFill>
              </a:rPr>
              <a:t>6</a:t>
            </a:r>
            <a:r>
              <a:rPr lang="en-US" sz="2600" dirty="0" smtClean="0"/>
              <a:t> to </a:t>
            </a:r>
            <a:r>
              <a:rPr lang="en-US" sz="2600" dirty="0"/>
              <a:t>the praise of the glory of His grace, which He freely bestowed on us in the </a:t>
            </a:r>
            <a:r>
              <a:rPr lang="en-US" sz="2600" dirty="0">
                <a:solidFill>
                  <a:srgbClr val="FFC000"/>
                </a:solidFill>
              </a:rPr>
              <a:t>Beloved</a:t>
            </a:r>
            <a:r>
              <a:rPr lang="en-US" sz="2600" dirty="0"/>
              <a:t>. </a:t>
            </a:r>
            <a:endParaRPr lang="en-US" sz="2600" dirty="0" smtClean="0"/>
          </a:p>
          <a:p>
            <a:endParaRPr lang="en-US" sz="2600" dirty="0"/>
          </a:p>
          <a:p>
            <a:endParaRPr lang="en-US" sz="2600" dirty="0"/>
          </a:p>
        </p:txBody>
      </p:sp>
    </p:spTree>
    <p:extLst>
      <p:ext uri="{BB962C8B-B14F-4D97-AF65-F5344CB8AC3E}">
        <p14:creationId xmlns:p14="http://schemas.microsoft.com/office/powerpoint/2010/main" val="3716081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1:4-8</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6" name="TextBox 5"/>
          <p:cNvSpPr txBox="1"/>
          <p:nvPr/>
        </p:nvSpPr>
        <p:spPr>
          <a:xfrm>
            <a:off x="292100" y="1003300"/>
            <a:ext cx="10664934" cy="5693866"/>
          </a:xfrm>
          <a:prstGeom prst="rect">
            <a:avLst/>
          </a:prstGeom>
          <a:noFill/>
        </p:spPr>
        <p:txBody>
          <a:bodyPr wrap="square" rtlCol="0">
            <a:spAutoFit/>
          </a:bodyPr>
          <a:lstStyle/>
          <a:p>
            <a:r>
              <a:rPr lang="en-US" sz="2600" dirty="0" smtClean="0">
                <a:solidFill>
                  <a:srgbClr val="00B0F0"/>
                </a:solidFill>
              </a:rPr>
              <a:t>4 </a:t>
            </a:r>
            <a:r>
              <a:rPr lang="en-US" sz="2600" dirty="0" smtClean="0"/>
              <a:t>just </a:t>
            </a:r>
            <a:r>
              <a:rPr lang="en-US" sz="2600" dirty="0"/>
              <a:t>as He chose us in Him </a:t>
            </a:r>
            <a:r>
              <a:rPr lang="en-US" sz="2600" dirty="0">
                <a:solidFill>
                  <a:srgbClr val="FFFF00"/>
                </a:solidFill>
              </a:rPr>
              <a:t>before the foundation of the world</a:t>
            </a:r>
            <a:r>
              <a:rPr lang="en-US" sz="2600" dirty="0"/>
              <a:t>, that we would be holy and blameless before Him. In love </a:t>
            </a:r>
            <a:endParaRPr lang="en-US" sz="2600" dirty="0" smtClean="0"/>
          </a:p>
          <a:p>
            <a:endParaRPr lang="en-US" sz="2600" dirty="0"/>
          </a:p>
          <a:p>
            <a:r>
              <a:rPr lang="en-US" sz="2600" dirty="0" smtClean="0">
                <a:solidFill>
                  <a:schemeClr val="bg2">
                    <a:lumMod val="60000"/>
                    <a:lumOff val="40000"/>
                  </a:schemeClr>
                </a:solidFill>
              </a:rPr>
              <a:t>5</a:t>
            </a:r>
            <a:r>
              <a:rPr lang="en-US" sz="2600" dirty="0" smtClean="0"/>
              <a:t> He </a:t>
            </a:r>
            <a:r>
              <a:rPr lang="en-US" sz="2600" dirty="0">
                <a:solidFill>
                  <a:srgbClr val="FFC000"/>
                </a:solidFill>
              </a:rPr>
              <a:t>predestined</a:t>
            </a:r>
            <a:r>
              <a:rPr lang="en-US" sz="2600" dirty="0"/>
              <a:t> us to adoption as sons through Jesus Christ to Himself, according to the kind intention of His will</a:t>
            </a:r>
            <a:r>
              <a:rPr lang="en-US" sz="2600" dirty="0" smtClean="0"/>
              <a:t>,</a:t>
            </a:r>
          </a:p>
          <a:p>
            <a:endParaRPr lang="en-US" sz="2600" dirty="0"/>
          </a:p>
          <a:p>
            <a:r>
              <a:rPr lang="en-US" sz="2600" dirty="0" smtClean="0">
                <a:solidFill>
                  <a:schemeClr val="bg2">
                    <a:lumMod val="60000"/>
                    <a:lumOff val="40000"/>
                  </a:schemeClr>
                </a:solidFill>
              </a:rPr>
              <a:t>6</a:t>
            </a:r>
            <a:r>
              <a:rPr lang="en-US" sz="2600" dirty="0" smtClean="0"/>
              <a:t> to </a:t>
            </a:r>
            <a:r>
              <a:rPr lang="en-US" sz="2600" dirty="0"/>
              <a:t>the praise of the glory of His grace, which He freely bestowed on us in the </a:t>
            </a:r>
            <a:r>
              <a:rPr lang="en-US" sz="2600" dirty="0">
                <a:solidFill>
                  <a:srgbClr val="FFC000"/>
                </a:solidFill>
              </a:rPr>
              <a:t>Beloved</a:t>
            </a:r>
            <a:r>
              <a:rPr lang="en-US" sz="2600" dirty="0"/>
              <a:t>. </a:t>
            </a:r>
            <a:endParaRPr lang="en-US" sz="2600" dirty="0" smtClean="0"/>
          </a:p>
          <a:p>
            <a:endParaRPr lang="en-US" sz="2600" dirty="0"/>
          </a:p>
          <a:p>
            <a:r>
              <a:rPr lang="en-US" sz="2600" dirty="0" smtClean="0">
                <a:solidFill>
                  <a:schemeClr val="bg2">
                    <a:lumMod val="60000"/>
                    <a:lumOff val="40000"/>
                  </a:schemeClr>
                </a:solidFill>
              </a:rPr>
              <a:t>7</a:t>
            </a:r>
            <a:r>
              <a:rPr lang="en-US" sz="2600" dirty="0" smtClean="0"/>
              <a:t> In </a:t>
            </a:r>
            <a:r>
              <a:rPr lang="en-US" sz="2600" dirty="0"/>
              <a:t>Him we have redemption through His blood, the forgiveness of our trespasses, according to the riches of His grace </a:t>
            </a:r>
            <a:endParaRPr lang="en-US" sz="2600" dirty="0" smtClean="0"/>
          </a:p>
          <a:p>
            <a:endParaRPr lang="en-US" sz="2600" dirty="0"/>
          </a:p>
          <a:p>
            <a:r>
              <a:rPr lang="en-US" sz="2600" dirty="0" smtClean="0">
                <a:solidFill>
                  <a:schemeClr val="bg2">
                    <a:lumMod val="60000"/>
                    <a:lumOff val="40000"/>
                  </a:schemeClr>
                </a:solidFill>
              </a:rPr>
              <a:t>8</a:t>
            </a:r>
            <a:r>
              <a:rPr lang="en-US" sz="2600" dirty="0" smtClean="0"/>
              <a:t> which </a:t>
            </a:r>
            <a:r>
              <a:rPr lang="en-US" sz="2600" dirty="0"/>
              <a:t>He lavished on us. In all wisdom and insight </a:t>
            </a:r>
            <a:endParaRPr lang="en-US" sz="2600" dirty="0"/>
          </a:p>
          <a:p>
            <a:endParaRPr lang="en-US" sz="2600" dirty="0"/>
          </a:p>
        </p:txBody>
      </p:sp>
    </p:spTree>
    <p:extLst>
      <p:ext uri="{BB962C8B-B14F-4D97-AF65-F5344CB8AC3E}">
        <p14:creationId xmlns:p14="http://schemas.microsoft.com/office/powerpoint/2010/main" val="2237333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1:9-12</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13</a:t>
            </a:r>
            <a:endParaRPr lang="en-US" sz="3200" b="1" dirty="0" smtClean="0">
              <a:solidFill>
                <a:schemeClr val="bg1"/>
              </a:solidFill>
            </a:endParaRPr>
          </a:p>
        </p:txBody>
      </p:sp>
      <p:sp>
        <p:nvSpPr>
          <p:cNvPr id="6" name="TextBox 5"/>
          <p:cNvSpPr txBox="1"/>
          <p:nvPr/>
        </p:nvSpPr>
        <p:spPr>
          <a:xfrm>
            <a:off x="292100" y="1003300"/>
            <a:ext cx="10664934" cy="5293757"/>
          </a:xfrm>
          <a:prstGeom prst="rect">
            <a:avLst/>
          </a:prstGeom>
          <a:noFill/>
        </p:spPr>
        <p:txBody>
          <a:bodyPr wrap="square" rtlCol="0">
            <a:spAutoFit/>
          </a:bodyPr>
          <a:lstStyle/>
          <a:p>
            <a:r>
              <a:rPr lang="en-US" sz="2600" dirty="0" smtClean="0">
                <a:solidFill>
                  <a:schemeClr val="bg2">
                    <a:lumMod val="40000"/>
                    <a:lumOff val="60000"/>
                  </a:schemeClr>
                </a:solidFill>
              </a:rPr>
              <a:t>9</a:t>
            </a:r>
            <a:r>
              <a:rPr lang="en-US" sz="2600" dirty="0" smtClean="0"/>
              <a:t> He </a:t>
            </a:r>
            <a:r>
              <a:rPr lang="en-US" sz="2600" dirty="0"/>
              <a:t>made known to us the mystery of His will, according to His kind intention which He purposed in Him </a:t>
            </a:r>
            <a:endParaRPr lang="en-US" sz="2600" dirty="0" smtClean="0"/>
          </a:p>
          <a:p>
            <a:endParaRPr lang="en-US" sz="2600" dirty="0"/>
          </a:p>
          <a:p>
            <a:r>
              <a:rPr lang="en-US" sz="2600" dirty="0" smtClean="0">
                <a:solidFill>
                  <a:schemeClr val="bg2">
                    <a:lumMod val="60000"/>
                    <a:lumOff val="40000"/>
                  </a:schemeClr>
                </a:solidFill>
              </a:rPr>
              <a:t>10</a:t>
            </a:r>
            <a:r>
              <a:rPr lang="en-US" sz="2600" dirty="0" smtClean="0"/>
              <a:t> with </a:t>
            </a:r>
            <a:r>
              <a:rPr lang="en-US" sz="2600" dirty="0"/>
              <a:t>a view to an administration suitable to the fullness of the times, [that is], the summing up of all things in Christ, things in the heavens and things on the earth. In Him </a:t>
            </a:r>
            <a:endParaRPr lang="en-US" sz="2600" dirty="0" smtClean="0"/>
          </a:p>
          <a:p>
            <a:endParaRPr lang="en-US" sz="2600" dirty="0" smtClean="0"/>
          </a:p>
          <a:p>
            <a:r>
              <a:rPr lang="en-US" sz="2600" dirty="0" smtClean="0">
                <a:solidFill>
                  <a:schemeClr val="bg2">
                    <a:lumMod val="60000"/>
                    <a:lumOff val="40000"/>
                  </a:schemeClr>
                </a:solidFill>
              </a:rPr>
              <a:t>11</a:t>
            </a:r>
            <a:r>
              <a:rPr lang="en-US" sz="2600" dirty="0" smtClean="0"/>
              <a:t> also </a:t>
            </a:r>
            <a:r>
              <a:rPr lang="en-US" sz="2600" dirty="0"/>
              <a:t>we have obtained an inheritance, having been predestined according to His purpose who works all things after the counsel of His will</a:t>
            </a:r>
            <a:r>
              <a:rPr lang="en-US" sz="2600" dirty="0" smtClean="0"/>
              <a:t>,</a:t>
            </a:r>
          </a:p>
          <a:p>
            <a:endParaRPr lang="en-US" sz="2600" dirty="0"/>
          </a:p>
          <a:p>
            <a:r>
              <a:rPr lang="en-US" sz="2600" dirty="0" smtClean="0">
                <a:solidFill>
                  <a:schemeClr val="bg2">
                    <a:lumMod val="60000"/>
                    <a:lumOff val="40000"/>
                  </a:schemeClr>
                </a:solidFill>
              </a:rPr>
              <a:t>12</a:t>
            </a:r>
            <a:r>
              <a:rPr lang="en-US" sz="2600" dirty="0" smtClean="0"/>
              <a:t> to </a:t>
            </a:r>
            <a:r>
              <a:rPr lang="en-US" sz="2600" dirty="0"/>
              <a:t>the end that we who were the first to hope in Christ would be to the praise of His glory. </a:t>
            </a:r>
            <a:endParaRPr lang="en-US" sz="2600" dirty="0"/>
          </a:p>
        </p:txBody>
      </p:sp>
    </p:spTree>
    <p:extLst>
      <p:ext uri="{BB962C8B-B14F-4D97-AF65-F5344CB8AC3E}">
        <p14:creationId xmlns:p14="http://schemas.microsoft.com/office/powerpoint/2010/main" val="117867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1:13-14</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14</a:t>
            </a:r>
            <a:endParaRPr lang="en-US" sz="3200" b="1" dirty="0" smtClean="0">
              <a:solidFill>
                <a:schemeClr val="bg1"/>
              </a:solidFill>
            </a:endParaRPr>
          </a:p>
        </p:txBody>
      </p:sp>
      <p:sp>
        <p:nvSpPr>
          <p:cNvPr id="6" name="TextBox 5"/>
          <p:cNvSpPr txBox="1"/>
          <p:nvPr/>
        </p:nvSpPr>
        <p:spPr>
          <a:xfrm>
            <a:off x="292100" y="1003300"/>
            <a:ext cx="10664934" cy="2492990"/>
          </a:xfrm>
          <a:prstGeom prst="rect">
            <a:avLst/>
          </a:prstGeom>
          <a:noFill/>
        </p:spPr>
        <p:txBody>
          <a:bodyPr wrap="square" rtlCol="0">
            <a:spAutoFit/>
          </a:bodyPr>
          <a:lstStyle/>
          <a:p>
            <a:r>
              <a:rPr lang="en-US" sz="2600" dirty="0" smtClean="0">
                <a:solidFill>
                  <a:srgbClr val="00B0F0"/>
                </a:solidFill>
              </a:rPr>
              <a:t>13</a:t>
            </a:r>
            <a:r>
              <a:rPr lang="en-US" sz="2600" dirty="0" smtClean="0">
                <a:solidFill>
                  <a:schemeClr val="bg2">
                    <a:lumMod val="40000"/>
                    <a:lumOff val="60000"/>
                  </a:schemeClr>
                </a:solidFill>
              </a:rPr>
              <a:t> </a:t>
            </a:r>
            <a:r>
              <a:rPr lang="en-US" sz="2600" dirty="0" smtClean="0"/>
              <a:t>In </a:t>
            </a:r>
            <a:r>
              <a:rPr lang="en-US" sz="2600" dirty="0"/>
              <a:t>Him, you also, after listening to the message of truth, the gospel of your salvation-- </a:t>
            </a:r>
            <a:r>
              <a:rPr lang="en-US" sz="2600" dirty="0">
                <a:solidFill>
                  <a:srgbClr val="FFFF00"/>
                </a:solidFill>
              </a:rPr>
              <a:t>having also believed</a:t>
            </a:r>
            <a:r>
              <a:rPr lang="en-US" sz="2600" dirty="0"/>
              <a:t>, you were sealed in Him with the Holy Spirit of promise, </a:t>
            </a:r>
            <a:endParaRPr lang="en-US" sz="2600" dirty="0" smtClean="0"/>
          </a:p>
          <a:p>
            <a:endParaRPr lang="en-US" sz="2600" dirty="0"/>
          </a:p>
          <a:p>
            <a:r>
              <a:rPr lang="en-US" sz="2600" dirty="0" smtClean="0">
                <a:solidFill>
                  <a:srgbClr val="00B0F0"/>
                </a:solidFill>
              </a:rPr>
              <a:t>14</a:t>
            </a:r>
            <a:r>
              <a:rPr lang="en-US" sz="2600" dirty="0" smtClean="0"/>
              <a:t> who </a:t>
            </a:r>
            <a:r>
              <a:rPr lang="en-US" sz="2600" dirty="0"/>
              <a:t>is given as a pledge of our inheritance, with a view to the redemption of [God's own] possession, to the praise of His glory.</a:t>
            </a:r>
            <a:endParaRPr lang="en-US" sz="2600" dirty="0"/>
          </a:p>
        </p:txBody>
      </p:sp>
    </p:spTree>
    <p:extLst>
      <p:ext uri="{BB962C8B-B14F-4D97-AF65-F5344CB8AC3E}">
        <p14:creationId xmlns:p14="http://schemas.microsoft.com/office/powerpoint/2010/main" val="1347017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pPr algn="ctr"/>
            <a:r>
              <a:rPr lang="en-US" sz="3600" dirty="0" smtClean="0">
                <a:solidFill>
                  <a:srgbClr val="92D050"/>
                </a:solidFill>
              </a:rPr>
              <a:t>The bible is full of Latinos</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15</a:t>
            </a:r>
            <a:endParaRPr lang="en-US" sz="3200" b="1" dirty="0" smtClean="0">
              <a:solidFill>
                <a:schemeClr val="bg1"/>
              </a:solidFill>
            </a:endParaRPr>
          </a:p>
        </p:txBody>
      </p:sp>
      <p:pic>
        <p:nvPicPr>
          <p:cNvPr id="5" name="The Bible Is Full Of Latinos. Dennis Gaxiol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6588" y="965201"/>
            <a:ext cx="9843912" cy="5537200"/>
          </a:xfrm>
          <a:prstGeom prst="rect">
            <a:avLst/>
          </a:prstGeom>
        </p:spPr>
      </p:pic>
    </p:spTree>
    <p:extLst>
      <p:ext uri="{BB962C8B-B14F-4D97-AF65-F5344CB8AC3E}">
        <p14:creationId xmlns:p14="http://schemas.microsoft.com/office/powerpoint/2010/main" val="3283805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endParaRPr lang="en-US" sz="3600" dirty="0">
              <a:solidFill>
                <a:srgbClr val="92D050"/>
              </a:solidFill>
            </a:endParaRPr>
          </a:p>
        </p:txBody>
      </p:sp>
    </p:spTree>
    <p:extLst>
      <p:ext uri="{BB962C8B-B14F-4D97-AF65-F5344CB8AC3E}">
        <p14:creationId xmlns:p14="http://schemas.microsoft.com/office/powerpoint/2010/main" val="1026338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Who wrote Ephesians?</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2</a:t>
            </a:r>
            <a:endParaRPr lang="en-US" sz="3200" b="1" dirty="0" smtClean="0">
              <a:solidFill>
                <a:schemeClr val="bg1"/>
              </a:solidFill>
            </a:endParaRPr>
          </a:p>
        </p:txBody>
      </p:sp>
      <p:sp>
        <p:nvSpPr>
          <p:cNvPr id="6" name="TextBox 5"/>
          <p:cNvSpPr txBox="1"/>
          <p:nvPr/>
        </p:nvSpPr>
        <p:spPr>
          <a:xfrm>
            <a:off x="292100" y="1003300"/>
            <a:ext cx="10664934" cy="5293757"/>
          </a:xfrm>
          <a:prstGeom prst="rect">
            <a:avLst/>
          </a:prstGeom>
          <a:noFill/>
        </p:spPr>
        <p:txBody>
          <a:bodyPr wrap="square" rtlCol="0">
            <a:spAutoFit/>
          </a:bodyPr>
          <a:lstStyle/>
          <a:p>
            <a:r>
              <a:rPr lang="en-US" sz="2600" dirty="0" smtClean="0"/>
              <a:t>Paul </a:t>
            </a:r>
            <a:r>
              <a:rPr lang="en-US" sz="2600" dirty="0"/>
              <a:t>wrote the book of Ephesians while under house arrest in Rome. This imprisonment occurred around A.D. 60–62, making it one of his four "Prison Epistles" (along with Philippians, Colossians, and Philemon</a:t>
            </a:r>
            <a:r>
              <a:rPr lang="en-US" sz="2600" dirty="0" smtClean="0"/>
              <a:t>).</a:t>
            </a:r>
          </a:p>
          <a:p>
            <a:endParaRPr lang="en-US" sz="2600" dirty="0"/>
          </a:p>
          <a:p>
            <a:r>
              <a:rPr lang="en-US" sz="2600" dirty="0" smtClean="0"/>
              <a:t>Although the writing style is different, as we shall see, it </a:t>
            </a:r>
            <a:r>
              <a:rPr lang="en-US" sz="2600" dirty="0"/>
              <a:t>also mentions </a:t>
            </a:r>
            <a:r>
              <a:rPr lang="en-US" sz="2600" dirty="0" smtClean="0"/>
              <a:t>Tychicus </a:t>
            </a:r>
            <a:r>
              <a:rPr lang="en-US" sz="2600" dirty="0"/>
              <a:t>as the bearer of the letter (Eph 6:21–22), who also delivered Colossians, suggesting a common, early historical context.</a:t>
            </a:r>
          </a:p>
          <a:p>
            <a:endParaRPr lang="en-US" sz="2600" dirty="0"/>
          </a:p>
          <a:p>
            <a:pPr algn="ctr"/>
            <a:r>
              <a:rPr lang="en-US" sz="2600" dirty="0">
                <a:solidFill>
                  <a:srgbClr val="FFFF00"/>
                </a:solidFill>
              </a:rPr>
              <a:t>TIK (as in tick) + </a:t>
            </a:r>
            <a:r>
              <a:rPr lang="en-US" sz="2600" dirty="0" err="1">
                <a:solidFill>
                  <a:srgbClr val="FFFF00"/>
                </a:solidFill>
              </a:rPr>
              <a:t>ih</a:t>
            </a:r>
            <a:r>
              <a:rPr lang="en-US" sz="2600" dirty="0">
                <a:solidFill>
                  <a:srgbClr val="FFFF00"/>
                </a:solidFill>
              </a:rPr>
              <a:t> (as in </a:t>
            </a:r>
            <a:r>
              <a:rPr lang="en-US" sz="2600" dirty="0" err="1" smtClean="0">
                <a:solidFill>
                  <a:srgbClr val="FFFF00"/>
                </a:solidFill>
              </a:rPr>
              <a:t>ka</a:t>
            </a:r>
            <a:r>
              <a:rPr lang="en-US" sz="2600" dirty="0" smtClean="0">
                <a:solidFill>
                  <a:srgbClr val="FFFF00"/>
                </a:solidFill>
              </a:rPr>
              <a:t>) </a:t>
            </a:r>
            <a:r>
              <a:rPr lang="en-US" sz="2600" dirty="0">
                <a:solidFill>
                  <a:srgbClr val="FFFF00"/>
                </a:solidFill>
              </a:rPr>
              <a:t>+ </a:t>
            </a:r>
            <a:r>
              <a:rPr lang="en-US" sz="2600" dirty="0" err="1">
                <a:solidFill>
                  <a:srgbClr val="FFFF00"/>
                </a:solidFill>
              </a:rPr>
              <a:t>kus</a:t>
            </a:r>
            <a:r>
              <a:rPr lang="en-US" sz="2600" dirty="0">
                <a:solidFill>
                  <a:srgbClr val="FFFF00"/>
                </a:solidFill>
              </a:rPr>
              <a:t> (as in </a:t>
            </a:r>
            <a:r>
              <a:rPr lang="en-US" sz="2600" dirty="0" smtClean="0">
                <a:solidFill>
                  <a:srgbClr val="FFFF00"/>
                </a:solidFill>
              </a:rPr>
              <a:t>kiss).</a:t>
            </a:r>
            <a:endParaRPr lang="en-US" sz="2600" dirty="0" smtClean="0">
              <a:solidFill>
                <a:srgbClr val="FFFF00"/>
              </a:solidFill>
            </a:endParaRPr>
          </a:p>
          <a:p>
            <a:endParaRPr lang="en-US" sz="2600" dirty="0"/>
          </a:p>
          <a:p>
            <a:endParaRPr lang="en-US" sz="2600" dirty="0"/>
          </a:p>
        </p:txBody>
      </p:sp>
    </p:spTree>
    <p:extLst>
      <p:ext uri="{BB962C8B-B14F-4D97-AF65-F5344CB8AC3E}">
        <p14:creationId xmlns:p14="http://schemas.microsoft.com/office/powerpoint/2010/main" val="2984297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1:1-3</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3</a:t>
            </a:r>
            <a:endParaRPr lang="en-US" sz="3200" b="1" dirty="0" smtClean="0">
              <a:solidFill>
                <a:schemeClr val="bg1"/>
              </a:solidFill>
            </a:endParaRPr>
          </a:p>
        </p:txBody>
      </p:sp>
      <p:sp>
        <p:nvSpPr>
          <p:cNvPr id="6" name="TextBox 5"/>
          <p:cNvSpPr txBox="1"/>
          <p:nvPr/>
        </p:nvSpPr>
        <p:spPr>
          <a:xfrm>
            <a:off x="292100" y="1003300"/>
            <a:ext cx="10664934" cy="5693866"/>
          </a:xfrm>
          <a:prstGeom prst="rect">
            <a:avLst/>
          </a:prstGeom>
          <a:noFill/>
        </p:spPr>
        <p:txBody>
          <a:bodyPr wrap="square" rtlCol="0">
            <a:spAutoFit/>
          </a:bodyPr>
          <a:lstStyle/>
          <a:p>
            <a:endParaRPr lang="en-US" sz="2600" dirty="0"/>
          </a:p>
          <a:p>
            <a:r>
              <a:rPr lang="en-US" sz="2600" dirty="0" smtClean="0">
                <a:solidFill>
                  <a:srgbClr val="00B0F0"/>
                </a:solidFill>
              </a:rPr>
              <a:t>1</a:t>
            </a:r>
            <a:r>
              <a:rPr lang="en-US" sz="2600" dirty="0" smtClean="0"/>
              <a:t> Paul</a:t>
            </a:r>
            <a:r>
              <a:rPr lang="en-US" sz="2600" dirty="0"/>
              <a:t>, an apostle of Christ Jesus by the will of God, To the saints who are at Ephesus and [who are] faithful in Christ Jesus: </a:t>
            </a:r>
            <a:endParaRPr lang="en-US" sz="2600" dirty="0" smtClean="0"/>
          </a:p>
          <a:p>
            <a:endParaRPr lang="en-US" sz="2600" dirty="0"/>
          </a:p>
          <a:p>
            <a:r>
              <a:rPr lang="en-US" sz="2600" dirty="0" smtClean="0">
                <a:solidFill>
                  <a:schemeClr val="bg2">
                    <a:lumMod val="60000"/>
                    <a:lumOff val="40000"/>
                  </a:schemeClr>
                </a:solidFill>
              </a:rPr>
              <a:t>2</a:t>
            </a:r>
            <a:r>
              <a:rPr lang="en-US" sz="2600" dirty="0" smtClean="0"/>
              <a:t> Grace </a:t>
            </a:r>
            <a:r>
              <a:rPr lang="en-US" sz="2600" dirty="0"/>
              <a:t>to you and peace from </a:t>
            </a:r>
            <a:r>
              <a:rPr lang="en-US" sz="2600" dirty="0">
                <a:solidFill>
                  <a:srgbClr val="FFFF00"/>
                </a:solidFill>
              </a:rPr>
              <a:t>God our Father </a:t>
            </a:r>
            <a:r>
              <a:rPr lang="en-US" sz="2600" dirty="0"/>
              <a:t>and the Lord Jesus Christ</a:t>
            </a:r>
            <a:r>
              <a:rPr lang="en-US" sz="2600" dirty="0" smtClean="0"/>
              <a:t>.</a:t>
            </a:r>
          </a:p>
          <a:p>
            <a:endParaRPr lang="en-US" sz="2600" dirty="0"/>
          </a:p>
          <a:p>
            <a:r>
              <a:rPr lang="en-US" sz="2600" dirty="0" smtClean="0">
                <a:solidFill>
                  <a:schemeClr val="bg2">
                    <a:lumMod val="60000"/>
                    <a:lumOff val="40000"/>
                  </a:schemeClr>
                </a:solidFill>
              </a:rPr>
              <a:t>3</a:t>
            </a:r>
            <a:r>
              <a:rPr lang="en-US" sz="2600" dirty="0" smtClean="0"/>
              <a:t> Blessed </a:t>
            </a:r>
            <a:r>
              <a:rPr lang="en-US" sz="2600" dirty="0"/>
              <a:t>[be] </a:t>
            </a:r>
            <a:r>
              <a:rPr lang="en-US" sz="2600" dirty="0" smtClean="0"/>
              <a:t>the God and Father of our Lord Jesus Christ, </a:t>
            </a:r>
            <a:r>
              <a:rPr lang="en-US" sz="2600" dirty="0"/>
              <a:t>who has blessed us with every spiritual blessing </a:t>
            </a:r>
            <a:r>
              <a:rPr lang="en-US" sz="2600" dirty="0" smtClean="0"/>
              <a:t>in </a:t>
            </a:r>
            <a:r>
              <a:rPr lang="en-US" sz="2600" dirty="0"/>
              <a:t>the heavenly [places] in Christ,</a:t>
            </a:r>
            <a:endParaRPr lang="en-US" sz="2600" dirty="0"/>
          </a:p>
          <a:p>
            <a:endParaRPr lang="en-US" sz="2600" dirty="0"/>
          </a:p>
          <a:p>
            <a:endParaRPr lang="en-US" sz="2600" dirty="0" smtClean="0"/>
          </a:p>
          <a:p>
            <a:endParaRPr lang="en-US" sz="2600" dirty="0"/>
          </a:p>
          <a:p>
            <a:endParaRPr lang="en-US" sz="2600" dirty="0"/>
          </a:p>
        </p:txBody>
      </p:sp>
    </p:spTree>
    <p:extLst>
      <p:ext uri="{BB962C8B-B14F-4D97-AF65-F5344CB8AC3E}">
        <p14:creationId xmlns:p14="http://schemas.microsoft.com/office/powerpoint/2010/main" val="555099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1:1-3</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4</a:t>
            </a:r>
            <a:endParaRPr lang="en-US" sz="3200" b="1" dirty="0" smtClean="0">
              <a:solidFill>
                <a:schemeClr val="bg1"/>
              </a:solidFill>
            </a:endParaRPr>
          </a:p>
        </p:txBody>
      </p:sp>
      <p:sp>
        <p:nvSpPr>
          <p:cNvPr id="6" name="TextBox 5"/>
          <p:cNvSpPr txBox="1"/>
          <p:nvPr/>
        </p:nvSpPr>
        <p:spPr>
          <a:xfrm>
            <a:off x="292100" y="1003300"/>
            <a:ext cx="10664934" cy="5693866"/>
          </a:xfrm>
          <a:prstGeom prst="rect">
            <a:avLst/>
          </a:prstGeom>
          <a:noFill/>
        </p:spPr>
        <p:txBody>
          <a:bodyPr wrap="square" rtlCol="0">
            <a:spAutoFit/>
          </a:bodyPr>
          <a:lstStyle/>
          <a:p>
            <a:endParaRPr lang="en-US" sz="2600" dirty="0"/>
          </a:p>
          <a:p>
            <a:r>
              <a:rPr lang="en-US" sz="2600" dirty="0" smtClean="0">
                <a:solidFill>
                  <a:srgbClr val="00B0F0"/>
                </a:solidFill>
              </a:rPr>
              <a:t>1</a:t>
            </a:r>
            <a:r>
              <a:rPr lang="en-US" sz="2600" dirty="0" smtClean="0"/>
              <a:t> Paul</a:t>
            </a:r>
            <a:r>
              <a:rPr lang="en-US" sz="2600" dirty="0"/>
              <a:t>, an apostle of Christ Jesus by the will of God, To the saints who are at Ephesus and [who are] faithful in Christ Jesus: </a:t>
            </a:r>
            <a:endParaRPr lang="en-US" sz="2600" dirty="0" smtClean="0"/>
          </a:p>
          <a:p>
            <a:endParaRPr lang="en-US" sz="2600" dirty="0"/>
          </a:p>
          <a:p>
            <a:r>
              <a:rPr lang="en-US" sz="2600" dirty="0" smtClean="0">
                <a:solidFill>
                  <a:schemeClr val="bg2">
                    <a:lumMod val="60000"/>
                    <a:lumOff val="40000"/>
                  </a:schemeClr>
                </a:solidFill>
              </a:rPr>
              <a:t>2</a:t>
            </a:r>
            <a:r>
              <a:rPr lang="en-US" sz="2600" dirty="0" smtClean="0"/>
              <a:t> Grace </a:t>
            </a:r>
            <a:r>
              <a:rPr lang="en-US" sz="2600" dirty="0"/>
              <a:t>to you and peace from </a:t>
            </a:r>
            <a:r>
              <a:rPr lang="en-US" sz="2600" dirty="0">
                <a:solidFill>
                  <a:srgbClr val="FFFF00"/>
                </a:solidFill>
              </a:rPr>
              <a:t>God our Father </a:t>
            </a:r>
            <a:r>
              <a:rPr lang="en-US" sz="2600" dirty="0"/>
              <a:t>and the Lord Jesus Christ</a:t>
            </a:r>
            <a:r>
              <a:rPr lang="en-US" sz="2600" dirty="0" smtClean="0"/>
              <a:t>.</a:t>
            </a:r>
          </a:p>
          <a:p>
            <a:endParaRPr lang="en-US" sz="2600" dirty="0"/>
          </a:p>
          <a:p>
            <a:r>
              <a:rPr lang="en-US" sz="2600" dirty="0" smtClean="0">
                <a:solidFill>
                  <a:schemeClr val="bg2">
                    <a:lumMod val="60000"/>
                    <a:lumOff val="40000"/>
                  </a:schemeClr>
                </a:solidFill>
              </a:rPr>
              <a:t>3</a:t>
            </a:r>
            <a:r>
              <a:rPr lang="en-US" sz="2600" dirty="0" smtClean="0"/>
              <a:t> Blessed </a:t>
            </a:r>
            <a:r>
              <a:rPr lang="en-US" sz="2600" dirty="0"/>
              <a:t>[be] the </a:t>
            </a:r>
            <a:r>
              <a:rPr lang="en-US" sz="2600" dirty="0">
                <a:solidFill>
                  <a:srgbClr val="FFFF00"/>
                </a:solidFill>
              </a:rPr>
              <a:t>God and Father of our Lord Jesus Christ</a:t>
            </a:r>
            <a:r>
              <a:rPr lang="en-US" sz="2600" dirty="0"/>
              <a:t>, who has blessed us with every spiritual blessing in the heavenly [places] in Christ,</a:t>
            </a:r>
            <a:endParaRPr lang="en-US" sz="2600" dirty="0"/>
          </a:p>
          <a:p>
            <a:endParaRPr lang="en-US" sz="2600" dirty="0"/>
          </a:p>
          <a:p>
            <a:r>
              <a:rPr lang="en-US" sz="2600" dirty="0" smtClean="0">
                <a:solidFill>
                  <a:srgbClr val="00B0F0"/>
                </a:solidFill>
              </a:rPr>
              <a:t>What does this infer?</a:t>
            </a:r>
            <a:endParaRPr lang="en-US" sz="2600" dirty="0" smtClean="0">
              <a:solidFill>
                <a:srgbClr val="00B0F0"/>
              </a:solidFill>
            </a:endParaRPr>
          </a:p>
          <a:p>
            <a:endParaRPr lang="en-US" sz="2600" dirty="0"/>
          </a:p>
          <a:p>
            <a:endParaRPr lang="en-US" sz="2600" dirty="0"/>
          </a:p>
        </p:txBody>
      </p:sp>
    </p:spTree>
    <p:extLst>
      <p:ext uri="{BB962C8B-B14F-4D97-AF65-F5344CB8AC3E}">
        <p14:creationId xmlns:p14="http://schemas.microsoft.com/office/powerpoint/2010/main" val="446211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200" dirty="0" smtClean="0">
                <a:solidFill>
                  <a:srgbClr val="92D050"/>
                </a:solidFill>
              </a:rPr>
              <a:t>Groups </a:t>
            </a:r>
            <a:r>
              <a:rPr lang="en-US" sz="3200" dirty="0">
                <a:solidFill>
                  <a:srgbClr val="92D050"/>
                </a:solidFill>
              </a:rPr>
              <a:t>Believing Jesus is a Created Being:</a:t>
            </a: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5</a:t>
            </a:r>
            <a:endParaRPr lang="en-US" sz="3200" b="1" dirty="0" smtClean="0">
              <a:solidFill>
                <a:schemeClr val="bg1"/>
              </a:solidFill>
            </a:endParaRPr>
          </a:p>
        </p:txBody>
      </p:sp>
      <p:sp>
        <p:nvSpPr>
          <p:cNvPr id="6" name="TextBox 5"/>
          <p:cNvSpPr txBox="1"/>
          <p:nvPr/>
        </p:nvSpPr>
        <p:spPr>
          <a:xfrm>
            <a:off x="292100" y="1003300"/>
            <a:ext cx="11290300" cy="6494085"/>
          </a:xfrm>
          <a:prstGeom prst="rect">
            <a:avLst/>
          </a:prstGeom>
          <a:noFill/>
        </p:spPr>
        <p:txBody>
          <a:bodyPr wrap="square" rtlCol="0">
            <a:spAutoFit/>
          </a:bodyPr>
          <a:lstStyle/>
          <a:p>
            <a:r>
              <a:rPr lang="en-US" sz="2600" b="1" u="sng" dirty="0" smtClean="0"/>
              <a:t>Jehovah's </a:t>
            </a:r>
            <a:r>
              <a:rPr lang="en-US" sz="2600" b="1" u="sng" dirty="0"/>
              <a:t>Witnesses: </a:t>
            </a:r>
            <a:r>
              <a:rPr lang="en-US" sz="2600" dirty="0"/>
              <a:t>They teach that Jesus is God's first creation, often identifying him as Michael the Archangel before his human life</a:t>
            </a:r>
            <a:r>
              <a:rPr lang="en-US" sz="2600" dirty="0" smtClean="0"/>
              <a:t>.</a:t>
            </a:r>
          </a:p>
          <a:p>
            <a:endParaRPr lang="en-US" sz="2600" dirty="0"/>
          </a:p>
          <a:p>
            <a:r>
              <a:rPr lang="en-US" sz="2600" b="1" u="sng" dirty="0" smtClean="0"/>
              <a:t>Christadelphians</a:t>
            </a:r>
            <a:r>
              <a:rPr lang="en-US" sz="2600" b="1" u="sng" dirty="0"/>
              <a:t>: </a:t>
            </a:r>
            <a:r>
              <a:rPr lang="en-US" sz="2600" dirty="0"/>
              <a:t>They hold that Jesus did not exist before his birth, but was the promised Messiah created specifically to be the Son of God</a:t>
            </a:r>
            <a:r>
              <a:rPr lang="en-US" sz="2600" dirty="0" smtClean="0"/>
              <a:t>.</a:t>
            </a:r>
          </a:p>
          <a:p>
            <a:endParaRPr lang="en-US" sz="2600" dirty="0"/>
          </a:p>
          <a:p>
            <a:r>
              <a:rPr lang="en-US" sz="2600" b="1" u="sng" dirty="0" smtClean="0"/>
              <a:t>Church </a:t>
            </a:r>
            <a:r>
              <a:rPr lang="en-US" sz="2600" b="1" u="sng" dirty="0"/>
              <a:t>of God General Conference </a:t>
            </a:r>
            <a:r>
              <a:rPr lang="en-US" sz="2600" dirty="0"/>
              <a:t>(Abrahamic Faith): This group believes Jesus was created and did not pre-exist his birth</a:t>
            </a:r>
            <a:r>
              <a:rPr lang="en-US" sz="2600" dirty="0" smtClean="0"/>
              <a:t>.</a:t>
            </a:r>
          </a:p>
          <a:p>
            <a:endParaRPr lang="en-US" sz="2600" dirty="0"/>
          </a:p>
          <a:p>
            <a:r>
              <a:rPr lang="en-US" sz="2600" b="1" u="sng" dirty="0" smtClean="0"/>
              <a:t>Unitarianism/Unitarian </a:t>
            </a:r>
            <a:r>
              <a:rPr lang="en-US" sz="2600" b="1" u="sng" dirty="0"/>
              <a:t>Universalist Church: </a:t>
            </a:r>
            <a:r>
              <a:rPr lang="en-US" sz="2600" dirty="0"/>
              <a:t>They generally hold to the belief that Jesus is human, not God, often viewing him as a created teacher.</a:t>
            </a:r>
            <a:r>
              <a:rPr lang="en-US" sz="2600" dirty="0" smtClean="0"/>
              <a:t>”</a:t>
            </a:r>
            <a:endParaRPr lang="en-US" sz="2600" dirty="0" smtClean="0">
              <a:solidFill>
                <a:srgbClr val="FFFF00"/>
              </a:solidFill>
            </a:endParaRPr>
          </a:p>
          <a:p>
            <a:endParaRPr lang="en-US" sz="2600" dirty="0" smtClean="0"/>
          </a:p>
          <a:p>
            <a:endParaRPr lang="en-US" sz="2600" dirty="0"/>
          </a:p>
          <a:p>
            <a:endParaRPr lang="en-US" sz="2600" dirty="0"/>
          </a:p>
        </p:txBody>
      </p:sp>
    </p:spTree>
    <p:extLst>
      <p:ext uri="{BB962C8B-B14F-4D97-AF65-F5344CB8AC3E}">
        <p14:creationId xmlns:p14="http://schemas.microsoft.com/office/powerpoint/2010/main" val="867533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God and father of Jesus Christ</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6</a:t>
            </a:r>
            <a:endParaRPr lang="en-US" sz="3200" b="1" dirty="0" smtClean="0">
              <a:solidFill>
                <a:schemeClr val="bg1"/>
              </a:solidFill>
            </a:endParaRPr>
          </a:p>
        </p:txBody>
      </p:sp>
      <p:sp>
        <p:nvSpPr>
          <p:cNvPr id="6" name="TextBox 5"/>
          <p:cNvSpPr txBox="1"/>
          <p:nvPr/>
        </p:nvSpPr>
        <p:spPr>
          <a:xfrm>
            <a:off x="292100" y="1003300"/>
            <a:ext cx="11290300" cy="6494085"/>
          </a:xfrm>
          <a:prstGeom prst="rect">
            <a:avLst/>
          </a:prstGeom>
          <a:noFill/>
        </p:spPr>
        <p:txBody>
          <a:bodyPr wrap="square" rtlCol="0">
            <a:spAutoFit/>
          </a:bodyPr>
          <a:lstStyle/>
          <a:p>
            <a:r>
              <a:rPr lang="en-US" sz="2600" b="1" u="sng" dirty="0"/>
              <a:t>Romans </a:t>
            </a:r>
            <a:r>
              <a:rPr lang="en-US" sz="2600" b="1" u="sng" dirty="0" smtClean="0"/>
              <a:t>15:6</a:t>
            </a:r>
          </a:p>
          <a:p>
            <a:r>
              <a:rPr lang="en-US" sz="2600" dirty="0" smtClean="0"/>
              <a:t>“so </a:t>
            </a:r>
            <a:r>
              <a:rPr lang="en-US" sz="2600" dirty="0"/>
              <a:t>that with one purpose and one </a:t>
            </a:r>
            <a:r>
              <a:rPr lang="en-US" sz="2600" dirty="0" smtClean="0"/>
              <a:t>voice </a:t>
            </a:r>
            <a:r>
              <a:rPr lang="en-US" sz="2600" dirty="0"/>
              <a:t>you may glorify the </a:t>
            </a:r>
            <a:r>
              <a:rPr lang="en-US" sz="2600" dirty="0">
                <a:solidFill>
                  <a:srgbClr val="FFFF00"/>
                </a:solidFill>
              </a:rPr>
              <a:t>God and Father of our Lord Jesus </a:t>
            </a:r>
            <a:r>
              <a:rPr lang="en-US" sz="2600" dirty="0" smtClean="0">
                <a:solidFill>
                  <a:srgbClr val="FFFF00"/>
                </a:solidFill>
              </a:rPr>
              <a:t>Christ</a:t>
            </a:r>
            <a:r>
              <a:rPr lang="en-US" sz="2600" dirty="0" smtClean="0"/>
              <a:t>”</a:t>
            </a:r>
          </a:p>
          <a:p>
            <a:endParaRPr lang="en-US" sz="2600" dirty="0">
              <a:solidFill>
                <a:srgbClr val="00B0F0"/>
              </a:solidFill>
            </a:endParaRPr>
          </a:p>
          <a:p>
            <a:r>
              <a:rPr lang="en-US" sz="2600" b="1" u="sng" dirty="0" smtClean="0"/>
              <a:t>2Corinthians 1:2-3</a:t>
            </a:r>
          </a:p>
          <a:p>
            <a:r>
              <a:rPr lang="en-US" sz="2600" dirty="0" smtClean="0">
                <a:solidFill>
                  <a:srgbClr val="00B0F0"/>
                </a:solidFill>
              </a:rPr>
              <a:t>2 </a:t>
            </a:r>
            <a:r>
              <a:rPr lang="en-US" sz="2600" dirty="0"/>
              <a:t>Grace to you and peace from </a:t>
            </a:r>
            <a:r>
              <a:rPr lang="en-US" sz="2600" dirty="0">
                <a:solidFill>
                  <a:srgbClr val="FFFF00"/>
                </a:solidFill>
              </a:rPr>
              <a:t>God our Father </a:t>
            </a:r>
            <a:r>
              <a:rPr lang="en-US" sz="2600" dirty="0"/>
              <a:t>and the Lord Jesus Christ</a:t>
            </a:r>
            <a:r>
              <a:rPr lang="en-US" sz="2600" dirty="0" smtClean="0"/>
              <a:t>. </a:t>
            </a:r>
            <a:r>
              <a:rPr lang="en-US" sz="2600" dirty="0" smtClean="0">
                <a:solidFill>
                  <a:srgbClr val="00B0F0"/>
                </a:solidFill>
              </a:rPr>
              <a:t>3 </a:t>
            </a:r>
            <a:r>
              <a:rPr lang="en-US" sz="2600" dirty="0"/>
              <a:t>Blessed be the </a:t>
            </a:r>
            <a:r>
              <a:rPr lang="en-US" sz="2600" dirty="0">
                <a:solidFill>
                  <a:srgbClr val="FFFF00"/>
                </a:solidFill>
              </a:rPr>
              <a:t>God and Father of our Lord Jesus Christ</a:t>
            </a:r>
            <a:r>
              <a:rPr lang="en-US" sz="2600" dirty="0"/>
              <a:t>, </a:t>
            </a:r>
            <a:endParaRPr lang="en-US" sz="2600" dirty="0" smtClean="0"/>
          </a:p>
          <a:p>
            <a:endParaRPr lang="en-US" sz="2600" dirty="0">
              <a:solidFill>
                <a:srgbClr val="00B0F0"/>
              </a:solidFill>
            </a:endParaRPr>
          </a:p>
          <a:p>
            <a:r>
              <a:rPr lang="en-US" sz="2600" b="1" u="sng" dirty="0" smtClean="0"/>
              <a:t>2Corinthians 11:31</a:t>
            </a:r>
          </a:p>
          <a:p>
            <a:r>
              <a:rPr lang="en-US" sz="2600" dirty="0" smtClean="0"/>
              <a:t>“</a:t>
            </a:r>
            <a:r>
              <a:rPr lang="en-US" sz="2600" dirty="0" smtClean="0">
                <a:solidFill>
                  <a:srgbClr val="FFFF00"/>
                </a:solidFill>
              </a:rPr>
              <a:t>The </a:t>
            </a:r>
            <a:r>
              <a:rPr lang="en-US" sz="2600" dirty="0">
                <a:solidFill>
                  <a:srgbClr val="FFFF00"/>
                </a:solidFill>
              </a:rPr>
              <a:t>God and Father of the Lord Jesus</a:t>
            </a:r>
            <a:r>
              <a:rPr lang="en-US" sz="2600" dirty="0"/>
              <a:t>, He who is blessed forever, knows that I am not lying</a:t>
            </a:r>
            <a:r>
              <a:rPr lang="en-US" sz="2600" dirty="0" smtClean="0"/>
              <a:t>.”</a:t>
            </a:r>
          </a:p>
          <a:p>
            <a:endParaRPr lang="en-US" sz="2600" dirty="0">
              <a:solidFill>
                <a:srgbClr val="00B0F0"/>
              </a:solidFill>
            </a:endParaRPr>
          </a:p>
          <a:p>
            <a:r>
              <a:rPr lang="en-US" sz="2600" b="1" u="sng" dirty="0" smtClean="0"/>
              <a:t>1Peter 1:3 3 </a:t>
            </a:r>
            <a:r>
              <a:rPr lang="en-US" sz="2600" dirty="0" smtClean="0"/>
              <a:t>“Blessed be </a:t>
            </a:r>
            <a:r>
              <a:rPr lang="en-US" sz="2600" dirty="0" smtClean="0">
                <a:solidFill>
                  <a:srgbClr val="FFFF00"/>
                </a:solidFill>
              </a:rPr>
              <a:t>the God and Father of our Lord Jesus Christ</a:t>
            </a:r>
            <a:r>
              <a:rPr lang="en-US" sz="2600" dirty="0" smtClean="0"/>
              <a:t>”</a:t>
            </a:r>
            <a:endParaRPr lang="en-US" sz="2600" dirty="0" smtClean="0">
              <a:solidFill>
                <a:srgbClr val="FFFF00"/>
              </a:solidFill>
            </a:endParaRPr>
          </a:p>
          <a:p>
            <a:endParaRPr lang="en-US" sz="2600" dirty="0" smtClean="0"/>
          </a:p>
          <a:p>
            <a:endParaRPr lang="en-US" sz="2600" dirty="0"/>
          </a:p>
          <a:p>
            <a:endParaRPr lang="en-US" sz="2600" dirty="0"/>
          </a:p>
        </p:txBody>
      </p:sp>
    </p:spTree>
    <p:extLst>
      <p:ext uri="{BB962C8B-B14F-4D97-AF65-F5344CB8AC3E}">
        <p14:creationId xmlns:p14="http://schemas.microsoft.com/office/powerpoint/2010/main" val="3709599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John 3:16</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7</a:t>
            </a:r>
            <a:endParaRPr lang="en-US" sz="3200" b="1" dirty="0" smtClean="0">
              <a:solidFill>
                <a:schemeClr val="bg1"/>
              </a:solidFill>
            </a:endParaRPr>
          </a:p>
        </p:txBody>
      </p:sp>
      <p:sp>
        <p:nvSpPr>
          <p:cNvPr id="6" name="TextBox 5"/>
          <p:cNvSpPr txBox="1"/>
          <p:nvPr/>
        </p:nvSpPr>
        <p:spPr>
          <a:xfrm>
            <a:off x="292100" y="1003300"/>
            <a:ext cx="11290300" cy="2092881"/>
          </a:xfrm>
          <a:prstGeom prst="rect">
            <a:avLst/>
          </a:prstGeom>
          <a:noFill/>
        </p:spPr>
        <p:txBody>
          <a:bodyPr wrap="square" rtlCol="0">
            <a:spAutoFit/>
          </a:bodyPr>
          <a:lstStyle/>
          <a:p>
            <a:r>
              <a:rPr lang="en-US" sz="2600" dirty="0" smtClean="0"/>
              <a:t>"For </a:t>
            </a:r>
            <a:r>
              <a:rPr lang="en-US" sz="2600" dirty="0"/>
              <a:t>God so loved the world, that He gave </a:t>
            </a:r>
            <a:r>
              <a:rPr lang="en-US" sz="2600" dirty="0">
                <a:solidFill>
                  <a:srgbClr val="FFFF00"/>
                </a:solidFill>
              </a:rPr>
              <a:t>His only begotten </a:t>
            </a:r>
            <a:r>
              <a:rPr lang="en-US" sz="2600" dirty="0"/>
              <a:t>Son, that whoever believes in Him shall not perish, but have eternal life. </a:t>
            </a:r>
            <a:r>
              <a:rPr lang="en-US" sz="2600" dirty="0" smtClean="0"/>
              <a:t>”</a:t>
            </a:r>
            <a:endParaRPr lang="en-US" sz="2600" dirty="0" smtClean="0">
              <a:solidFill>
                <a:srgbClr val="FFFF00"/>
              </a:solidFill>
            </a:endParaRPr>
          </a:p>
          <a:p>
            <a:endParaRPr lang="en-US" sz="2600" dirty="0" smtClean="0"/>
          </a:p>
          <a:p>
            <a:endParaRPr lang="en-US" sz="2600" dirty="0"/>
          </a:p>
          <a:p>
            <a:endParaRPr lang="en-US" sz="2600" dirty="0"/>
          </a:p>
        </p:txBody>
      </p:sp>
    </p:spTree>
    <p:extLst>
      <p:ext uri="{BB962C8B-B14F-4D97-AF65-F5344CB8AC3E}">
        <p14:creationId xmlns:p14="http://schemas.microsoft.com/office/powerpoint/2010/main" val="2742329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John 3:16</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7</a:t>
            </a:r>
            <a:endParaRPr lang="en-US" sz="3200" b="1" dirty="0" smtClean="0">
              <a:solidFill>
                <a:schemeClr val="bg1"/>
              </a:solidFill>
            </a:endParaRPr>
          </a:p>
        </p:txBody>
      </p:sp>
      <p:sp>
        <p:nvSpPr>
          <p:cNvPr id="6" name="TextBox 5"/>
          <p:cNvSpPr txBox="1"/>
          <p:nvPr/>
        </p:nvSpPr>
        <p:spPr>
          <a:xfrm>
            <a:off x="292100" y="1003300"/>
            <a:ext cx="11290300" cy="2092881"/>
          </a:xfrm>
          <a:prstGeom prst="rect">
            <a:avLst/>
          </a:prstGeom>
          <a:noFill/>
        </p:spPr>
        <p:txBody>
          <a:bodyPr wrap="square" rtlCol="0">
            <a:spAutoFit/>
          </a:bodyPr>
          <a:lstStyle/>
          <a:p>
            <a:r>
              <a:rPr lang="en-US" sz="2600" dirty="0" smtClean="0"/>
              <a:t>"For </a:t>
            </a:r>
            <a:r>
              <a:rPr lang="en-US" sz="2600" dirty="0"/>
              <a:t>God so loved the world, that He gave </a:t>
            </a:r>
            <a:r>
              <a:rPr lang="en-US" sz="2600" dirty="0">
                <a:solidFill>
                  <a:srgbClr val="FFFF00"/>
                </a:solidFill>
              </a:rPr>
              <a:t>His only begotten </a:t>
            </a:r>
            <a:r>
              <a:rPr lang="en-US" sz="2600" dirty="0"/>
              <a:t>Son, that whoever believes in Him shall not perish, but have eternal life. </a:t>
            </a:r>
            <a:r>
              <a:rPr lang="en-US" sz="2600" dirty="0" smtClean="0"/>
              <a:t>”</a:t>
            </a:r>
            <a:endParaRPr lang="en-US" sz="2600" dirty="0" smtClean="0">
              <a:solidFill>
                <a:srgbClr val="FFFF00"/>
              </a:solidFill>
            </a:endParaRPr>
          </a:p>
          <a:p>
            <a:endParaRPr lang="en-US" sz="2600" dirty="0" smtClean="0"/>
          </a:p>
          <a:p>
            <a:endParaRPr lang="en-US" sz="2600" dirty="0"/>
          </a:p>
          <a:p>
            <a:endParaRPr lang="en-US" sz="2600" dirty="0"/>
          </a:p>
        </p:txBody>
      </p:sp>
      <p:sp>
        <p:nvSpPr>
          <p:cNvPr id="2" name="TextBox 1"/>
          <p:cNvSpPr txBox="1"/>
          <p:nvPr/>
        </p:nvSpPr>
        <p:spPr>
          <a:xfrm>
            <a:off x="1282700" y="2425700"/>
            <a:ext cx="9309100" cy="2492990"/>
          </a:xfrm>
          <a:prstGeom prst="rect">
            <a:avLst/>
          </a:prstGeom>
          <a:solidFill>
            <a:srgbClr val="C00000"/>
          </a:solidFill>
        </p:spPr>
        <p:txBody>
          <a:bodyPr wrap="square" rtlCol="0">
            <a:spAutoFit/>
          </a:bodyPr>
          <a:lstStyle/>
          <a:p>
            <a:pPr algn="ctr"/>
            <a:r>
              <a:rPr lang="en-US" sz="2800" b="1" dirty="0"/>
              <a:t>◄ </a:t>
            </a:r>
            <a:r>
              <a:rPr lang="en-US" sz="2800" b="1" dirty="0" smtClean="0"/>
              <a:t>Merriam Webster's </a:t>
            </a:r>
            <a:r>
              <a:rPr lang="en-US" sz="2800" b="1" dirty="0" err="1" smtClean="0"/>
              <a:t>Dictonary</a:t>
            </a:r>
            <a:r>
              <a:rPr lang="en-US" sz="2800" b="1" dirty="0" smtClean="0"/>
              <a:t>►</a:t>
            </a:r>
          </a:p>
          <a:p>
            <a:pPr algn="ctr"/>
            <a:endParaRPr lang="en-US" sz="2800" b="1" dirty="0"/>
          </a:p>
          <a:p>
            <a:r>
              <a:rPr lang="en-US" sz="2000" b="1" dirty="0"/>
              <a:t>"Begotten" is the past participle of the verb beget, meaning to bring into existence, produce as offspring, or father, typically used to describe biological procreation. It frequently denotes being brought forth from a parent, </a:t>
            </a:r>
            <a:endParaRPr lang="en-US" sz="2000" b="1" dirty="0" smtClean="0"/>
          </a:p>
          <a:p>
            <a:endParaRPr lang="en-US" sz="2000" dirty="0">
              <a:solidFill>
                <a:srgbClr val="FFC000"/>
              </a:solidFill>
            </a:endParaRPr>
          </a:p>
        </p:txBody>
      </p:sp>
    </p:spTree>
    <p:extLst>
      <p:ext uri="{BB962C8B-B14F-4D97-AF65-F5344CB8AC3E}">
        <p14:creationId xmlns:p14="http://schemas.microsoft.com/office/powerpoint/2010/main" val="3189838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John 3:16</a:t>
            </a: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7</a:t>
            </a:r>
            <a:endParaRPr lang="en-US" sz="3200" b="1" dirty="0" smtClean="0">
              <a:solidFill>
                <a:schemeClr val="bg1"/>
              </a:solidFill>
            </a:endParaRPr>
          </a:p>
        </p:txBody>
      </p:sp>
      <p:sp>
        <p:nvSpPr>
          <p:cNvPr id="6" name="TextBox 5"/>
          <p:cNvSpPr txBox="1"/>
          <p:nvPr/>
        </p:nvSpPr>
        <p:spPr>
          <a:xfrm>
            <a:off x="292100" y="1003300"/>
            <a:ext cx="11290300" cy="2092881"/>
          </a:xfrm>
          <a:prstGeom prst="rect">
            <a:avLst/>
          </a:prstGeom>
          <a:noFill/>
        </p:spPr>
        <p:txBody>
          <a:bodyPr wrap="square" rtlCol="0">
            <a:spAutoFit/>
          </a:bodyPr>
          <a:lstStyle/>
          <a:p>
            <a:r>
              <a:rPr lang="en-US" sz="2600" dirty="0" smtClean="0"/>
              <a:t>"For </a:t>
            </a:r>
            <a:r>
              <a:rPr lang="en-US" sz="2600" dirty="0"/>
              <a:t>God so loved the world, that He gave </a:t>
            </a:r>
            <a:r>
              <a:rPr lang="en-US" sz="2600" dirty="0">
                <a:solidFill>
                  <a:srgbClr val="FFFF00"/>
                </a:solidFill>
              </a:rPr>
              <a:t>His only begotten </a:t>
            </a:r>
            <a:r>
              <a:rPr lang="en-US" sz="2600" dirty="0"/>
              <a:t>Son, that whoever believes in Him shall not perish, but have eternal life. </a:t>
            </a:r>
            <a:r>
              <a:rPr lang="en-US" sz="2600" dirty="0" smtClean="0"/>
              <a:t>”</a:t>
            </a:r>
            <a:endParaRPr lang="en-US" sz="2600" dirty="0" smtClean="0">
              <a:solidFill>
                <a:srgbClr val="FFFF00"/>
              </a:solidFill>
            </a:endParaRPr>
          </a:p>
          <a:p>
            <a:endParaRPr lang="en-US" sz="2600" dirty="0" smtClean="0"/>
          </a:p>
          <a:p>
            <a:endParaRPr lang="en-US" sz="2600" dirty="0"/>
          </a:p>
          <a:p>
            <a:endParaRPr lang="en-US" sz="2600" dirty="0"/>
          </a:p>
        </p:txBody>
      </p:sp>
      <p:sp>
        <p:nvSpPr>
          <p:cNvPr id="2" name="TextBox 1"/>
          <p:cNvSpPr txBox="1"/>
          <p:nvPr/>
        </p:nvSpPr>
        <p:spPr>
          <a:xfrm>
            <a:off x="1282700" y="2425700"/>
            <a:ext cx="9309100" cy="2492990"/>
          </a:xfrm>
          <a:prstGeom prst="rect">
            <a:avLst/>
          </a:prstGeom>
          <a:solidFill>
            <a:srgbClr val="C00000"/>
          </a:solidFill>
        </p:spPr>
        <p:txBody>
          <a:bodyPr wrap="square" rtlCol="0">
            <a:spAutoFit/>
          </a:bodyPr>
          <a:lstStyle/>
          <a:p>
            <a:pPr algn="ctr"/>
            <a:r>
              <a:rPr lang="en-US" sz="2800" b="1" dirty="0"/>
              <a:t>◄ </a:t>
            </a:r>
            <a:r>
              <a:rPr lang="en-US" sz="2800" b="1" dirty="0" smtClean="0"/>
              <a:t>Merriam Webster's </a:t>
            </a:r>
            <a:r>
              <a:rPr lang="en-US" sz="2800" b="1" dirty="0" err="1" smtClean="0"/>
              <a:t>Dictonary</a:t>
            </a:r>
            <a:r>
              <a:rPr lang="en-US" sz="2800" b="1" dirty="0" smtClean="0"/>
              <a:t>►</a:t>
            </a:r>
          </a:p>
          <a:p>
            <a:pPr algn="ctr"/>
            <a:endParaRPr lang="en-US" sz="2800" b="1" dirty="0"/>
          </a:p>
          <a:p>
            <a:r>
              <a:rPr lang="en-US" sz="2000" b="1" dirty="0"/>
              <a:t>"Begotten" is the past participle of the verb beget, meaning to bring into existence, produce as offspring, or father, typically used to describe biological procreation. It frequently denotes being brought forth from a parent, </a:t>
            </a:r>
            <a:r>
              <a:rPr lang="en-US" sz="2000" b="1" dirty="0">
                <a:solidFill>
                  <a:srgbClr val="FFFF00"/>
                </a:solidFill>
              </a:rPr>
              <a:t>or in theological terms, "begotten, not made" emphasizes being divinely generated rather than created. </a:t>
            </a:r>
            <a:r>
              <a:rPr lang="en-US" sz="2000" b="1" dirty="0"/>
              <a:t>(Nicene Creed </a:t>
            </a:r>
            <a:r>
              <a:rPr lang="en-US" sz="2000" b="1" dirty="0" smtClean="0"/>
              <a:t>325 </a:t>
            </a:r>
            <a:r>
              <a:rPr lang="en-US" sz="2000" b="1" dirty="0"/>
              <a:t>AD)</a:t>
            </a:r>
            <a:endParaRPr lang="en-US" sz="2000" dirty="0"/>
          </a:p>
        </p:txBody>
      </p:sp>
    </p:spTree>
    <p:extLst>
      <p:ext uri="{BB962C8B-B14F-4D97-AF65-F5344CB8AC3E}">
        <p14:creationId xmlns:p14="http://schemas.microsoft.com/office/powerpoint/2010/main" val="2277492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195983</TotalTime>
  <Words>1308</Words>
  <Application>Microsoft Office PowerPoint</Application>
  <PresentationFormat>Widescreen</PresentationFormat>
  <Paragraphs>138</Paragraphs>
  <Slides>18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Algerian</vt:lpstr>
      <vt:lpstr>Arial</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spots kmvl.net</dc:creator>
  <cp:lastModifiedBy>spots kmvl.net</cp:lastModifiedBy>
  <cp:revision>756</cp:revision>
  <dcterms:created xsi:type="dcterms:W3CDTF">2025-10-16T21:16:34Z</dcterms:created>
  <dcterms:modified xsi:type="dcterms:W3CDTF">2026-05-02T19:44:39Z</dcterms:modified>
</cp:coreProperties>
</file>