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723" r:id="rId3"/>
    <p:sldId id="744" r:id="rId4"/>
    <p:sldId id="761" r:id="rId5"/>
    <p:sldId id="762" r:id="rId6"/>
    <p:sldId id="763" r:id="rId7"/>
    <p:sldId id="781" r:id="rId8"/>
    <p:sldId id="782" r:id="rId9"/>
    <p:sldId id="765" r:id="rId10"/>
    <p:sldId id="783" r:id="rId11"/>
    <p:sldId id="778" r:id="rId12"/>
    <p:sldId id="780" r:id="rId13"/>
    <p:sldId id="779" r:id="rId14"/>
    <p:sldId id="767" r:id="rId15"/>
    <p:sldId id="777" r:id="rId16"/>
    <p:sldId id="776" r:id="rId17"/>
    <p:sldId id="770" r:id="rId18"/>
    <p:sldId id="768" r:id="rId19"/>
    <p:sldId id="769" r:id="rId20"/>
    <p:sldId id="771" r:id="rId21"/>
    <p:sldId id="773" r:id="rId22"/>
    <p:sldId id="775" r:id="rId23"/>
    <p:sldId id="791" r:id="rId24"/>
    <p:sldId id="785" r:id="rId25"/>
    <p:sldId id="787" r:id="rId26"/>
    <p:sldId id="786" r:id="rId27"/>
    <p:sldId id="788" r:id="rId28"/>
    <p:sldId id="790" r:id="rId29"/>
    <p:sldId id="784" r:id="rId30"/>
    <p:sldId id="692" r:id="rId31"/>
    <p:sldId id="55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5/2/2026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a:t>
            </a:r>
            <a:r>
              <a:rPr lang="en-US" sz="9600" dirty="0">
                <a:solidFill>
                  <a:srgbClr val="92D050"/>
                </a:solidFill>
                <a:latin typeface="Algerian" panose="04020705040A02060702" pitchFamily="82" charset="0"/>
              </a:rPr>
              <a:t>2</a:t>
            </a:r>
            <a:r>
              <a:rPr lang="en-US" sz="9600" dirty="0" smtClean="0">
                <a:solidFill>
                  <a:srgbClr val="92D050"/>
                </a:solidFill>
                <a:latin typeface="Algerian" panose="04020705040A02060702" pitchFamily="82" charset="0"/>
              </a:rPr>
              <a:t> </a:t>
            </a:r>
            <a:endParaRPr lang="en-US" sz="9600" dirty="0" smtClean="0">
              <a:solidFill>
                <a:srgbClr val="92D050"/>
              </a:solidFill>
              <a:latin typeface="Algerian" panose="04020705040A02060702" pitchFamily="82" charset="0"/>
            </a:endParaRPr>
          </a:p>
          <a:p>
            <a:r>
              <a:rPr lang="en-US" sz="8800" dirty="0" smtClean="0">
                <a:solidFill>
                  <a:schemeClr val="bg1"/>
                </a:solidFill>
                <a:latin typeface="Algerian" panose="04020705040A02060702" pitchFamily="82" charset="0"/>
              </a:rPr>
              <a:t>  </a:t>
            </a:r>
            <a:r>
              <a:rPr lang="en-US" sz="8800" dirty="0" smtClean="0">
                <a:solidFill>
                  <a:schemeClr val="bg1"/>
                </a:solidFill>
                <a:latin typeface="Algerian" panose="04020705040A02060702" pitchFamily="82" charset="0"/>
              </a:rPr>
              <a:t>5-10-26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60500"/>
            <a:ext cx="6756400" cy="411480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smtClean="0">
              <a:solidFill>
                <a:schemeClr val="bg1"/>
              </a:solidFill>
            </a:endParaRPr>
          </a:p>
        </p:txBody>
      </p:sp>
      <p:sp>
        <p:nvSpPr>
          <p:cNvPr id="6" name="TextBox 5"/>
          <p:cNvSpPr txBox="1"/>
          <p:nvPr/>
        </p:nvSpPr>
        <p:spPr>
          <a:xfrm>
            <a:off x="292100" y="1117600"/>
            <a:ext cx="10664934" cy="3693319"/>
          </a:xfrm>
          <a:prstGeom prst="rect">
            <a:avLst/>
          </a:prstGeom>
          <a:noFill/>
        </p:spPr>
        <p:txBody>
          <a:bodyPr wrap="square" rtlCol="0">
            <a:spAutoFit/>
          </a:bodyPr>
          <a:lstStyle/>
          <a:p>
            <a:r>
              <a:rPr lang="en-US" sz="2600" dirty="0" smtClean="0">
                <a:solidFill>
                  <a:srgbClr val="00B0F0"/>
                </a:solidFill>
              </a:rPr>
              <a:t>8</a:t>
            </a:r>
            <a:r>
              <a:rPr lang="en-US" sz="2600" dirty="0" smtClean="0"/>
              <a:t> For </a:t>
            </a:r>
            <a:r>
              <a:rPr lang="en-US" sz="2600" dirty="0"/>
              <a:t>by grace you have been saved through faith; and that not of yourselves, [it is] the gift of God; </a:t>
            </a:r>
            <a:endParaRPr lang="en-US" sz="2600" dirty="0" smtClean="0"/>
          </a:p>
          <a:p>
            <a:endParaRPr lang="en-US" sz="2600" dirty="0"/>
          </a:p>
          <a:p>
            <a:r>
              <a:rPr lang="en-US" sz="2600" dirty="0" smtClean="0">
                <a:solidFill>
                  <a:srgbClr val="00B0F0"/>
                </a:solidFill>
              </a:rPr>
              <a:t>9</a:t>
            </a:r>
            <a:r>
              <a:rPr lang="en-US" sz="2600" dirty="0" smtClean="0"/>
              <a:t> not </a:t>
            </a:r>
            <a:r>
              <a:rPr lang="en-US" sz="2600" dirty="0"/>
              <a:t>as a result of works, so that no one may boast. </a:t>
            </a:r>
            <a:endParaRPr lang="en-US" sz="2600" dirty="0" smtClean="0"/>
          </a:p>
          <a:p>
            <a:endParaRPr lang="en-US" sz="2600" dirty="0"/>
          </a:p>
          <a:p>
            <a:endParaRPr lang="en-US" sz="2600" dirty="0" smtClean="0"/>
          </a:p>
          <a:p>
            <a:r>
              <a:rPr lang="en-US" sz="2600" dirty="0" smtClean="0">
                <a:solidFill>
                  <a:srgbClr val="00B0F0"/>
                </a:solidFill>
              </a:rPr>
              <a:t>I am saved</a:t>
            </a:r>
          </a:p>
          <a:p>
            <a:r>
              <a:rPr lang="en-US" sz="2600" dirty="0" smtClean="0">
                <a:solidFill>
                  <a:srgbClr val="00B0F0"/>
                </a:solidFill>
              </a:rPr>
              <a:t>I am being saved</a:t>
            </a:r>
          </a:p>
          <a:p>
            <a:r>
              <a:rPr lang="en-US" sz="2600" dirty="0" smtClean="0">
                <a:solidFill>
                  <a:srgbClr val="00B0F0"/>
                </a:solidFill>
              </a:rPr>
              <a:t>I will be saved</a:t>
            </a:r>
            <a:endParaRPr lang="en-US" sz="2600" dirty="0">
              <a:solidFill>
                <a:srgbClr val="00B0F0"/>
              </a:solidFill>
            </a:endParaRPr>
          </a:p>
        </p:txBody>
      </p:sp>
    </p:spTree>
    <p:extLst>
      <p:ext uri="{BB962C8B-B14F-4D97-AF65-F5344CB8AC3E}">
        <p14:creationId xmlns:p14="http://schemas.microsoft.com/office/powerpoint/2010/main" val="1412640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200" dirty="0">
                <a:solidFill>
                  <a:srgbClr val="92D050"/>
                </a:solidFill>
              </a:rPr>
              <a:t>Present Perfect Periphrastic </a:t>
            </a:r>
            <a:r>
              <a:rPr lang="en-US" sz="3200" dirty="0" smtClean="0">
                <a:solidFill>
                  <a:srgbClr val="92D050"/>
                </a:solidFill>
              </a:rPr>
              <a:t>construction </a:t>
            </a:r>
            <a:endParaRPr lang="en-US" sz="32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2" name="TextBox 1"/>
          <p:cNvSpPr txBox="1"/>
          <p:nvPr/>
        </p:nvSpPr>
        <p:spPr>
          <a:xfrm>
            <a:off x="1155700" y="1397000"/>
            <a:ext cx="8824913" cy="2308324"/>
          </a:xfrm>
          <a:prstGeom prst="rect">
            <a:avLst/>
          </a:prstGeom>
          <a:noFill/>
        </p:spPr>
        <p:txBody>
          <a:bodyPr wrap="square" rtlCol="0">
            <a:spAutoFit/>
          </a:bodyPr>
          <a:lstStyle/>
          <a:p>
            <a:r>
              <a:rPr lang="en-US" sz="2400" dirty="0" smtClean="0"/>
              <a:t>In </a:t>
            </a:r>
            <a:r>
              <a:rPr lang="en-US" sz="2400" dirty="0"/>
              <a:t>Ephesians 2:8, the phrase "you have been saved" is a Greek present perfect periphrastic </a:t>
            </a:r>
            <a:r>
              <a:rPr lang="en-US" sz="2400" dirty="0" smtClean="0"/>
              <a:t>construction, </a:t>
            </a:r>
            <a:r>
              <a:rPr lang="en-US" sz="2400" dirty="0"/>
              <a:t>combining a present tense verb ("are") with a perfect passive participle ("having been saved"). This indicates a past, completed </a:t>
            </a:r>
            <a:r>
              <a:rPr lang="en-US" sz="2400" dirty="0" smtClean="0"/>
              <a:t>action which is still ongoing.</a:t>
            </a:r>
          </a:p>
          <a:p>
            <a:endParaRPr lang="en-US" sz="2400" dirty="0" smtClean="0"/>
          </a:p>
        </p:txBody>
      </p:sp>
    </p:spTree>
    <p:extLst>
      <p:ext uri="{BB962C8B-B14F-4D97-AF65-F5344CB8AC3E}">
        <p14:creationId xmlns:p14="http://schemas.microsoft.com/office/powerpoint/2010/main" val="4137373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200" dirty="0">
                <a:solidFill>
                  <a:srgbClr val="92D050"/>
                </a:solidFill>
              </a:rPr>
              <a:t>Present Perfect Periphrastic </a:t>
            </a:r>
            <a:r>
              <a:rPr lang="en-US" sz="3200" dirty="0" smtClean="0">
                <a:solidFill>
                  <a:srgbClr val="92D050"/>
                </a:solidFill>
              </a:rPr>
              <a:t>construction </a:t>
            </a:r>
            <a:endParaRPr lang="en-US" sz="32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2" name="TextBox 1"/>
          <p:cNvSpPr txBox="1"/>
          <p:nvPr/>
        </p:nvSpPr>
        <p:spPr>
          <a:xfrm>
            <a:off x="596900" y="1397000"/>
            <a:ext cx="9956800" cy="5262979"/>
          </a:xfrm>
          <a:prstGeom prst="rect">
            <a:avLst/>
          </a:prstGeom>
          <a:noFill/>
        </p:spPr>
        <p:txBody>
          <a:bodyPr wrap="square" rtlCol="0">
            <a:spAutoFit/>
          </a:bodyPr>
          <a:lstStyle/>
          <a:p>
            <a:r>
              <a:rPr lang="en-US" sz="2400" b="1" u="sng" dirty="0" smtClean="0">
                <a:solidFill>
                  <a:srgbClr val="FFFF00"/>
                </a:solidFill>
              </a:rPr>
              <a:t>Imperfect </a:t>
            </a:r>
            <a:r>
              <a:rPr lang="en-US" sz="2400" b="1" u="sng" dirty="0">
                <a:solidFill>
                  <a:srgbClr val="FFFF00"/>
                </a:solidFill>
              </a:rPr>
              <a:t>Tense: </a:t>
            </a:r>
            <a:r>
              <a:rPr lang="en-US" sz="2400" dirty="0"/>
              <a:t>describes ongoing, habitual, or repeated actions, as well as descriptions, in the past </a:t>
            </a:r>
            <a:r>
              <a:rPr lang="en-US" sz="2400" i="1" dirty="0">
                <a:solidFill>
                  <a:srgbClr val="FFFF00"/>
                </a:solidFill>
              </a:rPr>
              <a:t>without a specific completion </a:t>
            </a:r>
            <a:r>
              <a:rPr lang="en-US" sz="2400" i="1" dirty="0" smtClean="0">
                <a:solidFill>
                  <a:srgbClr val="FFFF00"/>
                </a:solidFill>
              </a:rPr>
              <a:t>point.</a:t>
            </a:r>
          </a:p>
          <a:p>
            <a:endParaRPr lang="en-US" sz="2400" dirty="0"/>
          </a:p>
          <a:p>
            <a:r>
              <a:rPr lang="en-US" sz="2400" b="1" u="sng" dirty="0" smtClean="0">
                <a:solidFill>
                  <a:srgbClr val="FFFF00"/>
                </a:solidFill>
              </a:rPr>
              <a:t>Perfect Tense: </a:t>
            </a:r>
            <a:r>
              <a:rPr lang="en-US" sz="2400" dirty="0" smtClean="0"/>
              <a:t>indicates </a:t>
            </a:r>
            <a:r>
              <a:rPr lang="en-US" sz="2400" dirty="0"/>
              <a:t>a completed action in relation to a specific point in time (past, present, or</a:t>
            </a:r>
            <a:r>
              <a:rPr lang="en-US" sz="2400" dirty="0">
                <a:solidFill>
                  <a:srgbClr val="FFFF00"/>
                </a:solidFill>
              </a:rPr>
              <a:t> </a:t>
            </a:r>
            <a:r>
              <a:rPr lang="en-US" sz="2400" i="1" dirty="0">
                <a:solidFill>
                  <a:srgbClr val="FFFF00"/>
                </a:solidFill>
              </a:rPr>
              <a:t>future</a:t>
            </a:r>
            <a:r>
              <a:rPr lang="en-US" sz="2400" dirty="0"/>
              <a:t>), often highlighting its current relevance or results</a:t>
            </a:r>
            <a:r>
              <a:rPr lang="en-US" sz="2400" dirty="0" smtClean="0"/>
              <a:t>.</a:t>
            </a:r>
          </a:p>
          <a:p>
            <a:endParaRPr lang="en-US" sz="2400" b="1" u="sng" dirty="0">
              <a:solidFill>
                <a:srgbClr val="FFFF00"/>
              </a:solidFill>
            </a:endParaRPr>
          </a:p>
          <a:p>
            <a:r>
              <a:rPr lang="en-US" sz="2400" b="1" u="sng" dirty="0" smtClean="0">
                <a:solidFill>
                  <a:srgbClr val="FFFF00"/>
                </a:solidFill>
              </a:rPr>
              <a:t>Perfect Tense:</a:t>
            </a:r>
            <a:r>
              <a:rPr lang="en-US" sz="2400" dirty="0" smtClean="0">
                <a:solidFill>
                  <a:srgbClr val="FFFF00"/>
                </a:solidFill>
              </a:rPr>
              <a:t> </a:t>
            </a:r>
            <a:r>
              <a:rPr lang="en-US" sz="2400" dirty="0" smtClean="0"/>
              <a:t>a </a:t>
            </a:r>
            <a:r>
              <a:rPr lang="en-US" sz="2400" dirty="0"/>
              <a:t>grammatical tense used to describe actions, states, or facts happening right </a:t>
            </a:r>
            <a:r>
              <a:rPr lang="en-US" sz="2400" dirty="0" smtClean="0"/>
              <a:t>now.</a:t>
            </a:r>
          </a:p>
          <a:p>
            <a:endParaRPr lang="en-US" sz="2400" b="1" u="sng" dirty="0">
              <a:solidFill>
                <a:srgbClr val="FFFF00"/>
              </a:solidFill>
            </a:endParaRPr>
          </a:p>
          <a:p>
            <a:r>
              <a:rPr lang="en-US" sz="2400" b="1" u="sng" dirty="0" smtClean="0">
                <a:solidFill>
                  <a:srgbClr val="FFFF00"/>
                </a:solidFill>
              </a:rPr>
              <a:t>Periphrastic Tense:</a:t>
            </a:r>
            <a:r>
              <a:rPr lang="en-US" sz="2400" dirty="0" smtClean="0">
                <a:solidFill>
                  <a:srgbClr val="FFFF00"/>
                </a:solidFill>
              </a:rPr>
              <a:t> </a:t>
            </a:r>
            <a:r>
              <a:rPr lang="en-US" sz="2400" dirty="0"/>
              <a:t>a multi-word verb phrase that uses an auxiliary (helper) verb + a main verb (infinitive, participle, etc.) to express time or aspect, rather than a single inflected </a:t>
            </a:r>
            <a:r>
              <a:rPr lang="en-US" sz="2400" dirty="0" smtClean="0"/>
              <a:t>verb.</a:t>
            </a:r>
            <a:endParaRPr lang="en-US" sz="2400" b="1" u="sng" dirty="0" smtClean="0">
              <a:solidFill>
                <a:srgbClr val="FFFF00"/>
              </a:solidFill>
            </a:endParaRPr>
          </a:p>
        </p:txBody>
      </p:sp>
    </p:spTree>
    <p:extLst>
      <p:ext uri="{BB962C8B-B14F-4D97-AF65-F5344CB8AC3E}">
        <p14:creationId xmlns:p14="http://schemas.microsoft.com/office/powerpoint/2010/main" val="23381278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200" dirty="0">
                <a:solidFill>
                  <a:srgbClr val="92D050"/>
                </a:solidFill>
              </a:rPr>
              <a:t>Present Perfect Periphrastic </a:t>
            </a:r>
            <a:r>
              <a:rPr lang="en-US" sz="3200" dirty="0" smtClean="0">
                <a:solidFill>
                  <a:srgbClr val="92D050"/>
                </a:solidFill>
              </a:rPr>
              <a:t>construction </a:t>
            </a:r>
            <a:endParaRPr lang="en-US" sz="32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smtClean="0">
              <a:solidFill>
                <a:schemeClr val="bg1"/>
              </a:solidFill>
            </a:endParaRPr>
          </a:p>
        </p:txBody>
      </p:sp>
      <p:sp>
        <p:nvSpPr>
          <p:cNvPr id="2" name="TextBox 1"/>
          <p:cNvSpPr txBox="1"/>
          <p:nvPr/>
        </p:nvSpPr>
        <p:spPr>
          <a:xfrm>
            <a:off x="1155700" y="1397000"/>
            <a:ext cx="8824913" cy="3046988"/>
          </a:xfrm>
          <a:prstGeom prst="rect">
            <a:avLst/>
          </a:prstGeom>
          <a:noFill/>
        </p:spPr>
        <p:txBody>
          <a:bodyPr wrap="square" rtlCol="0">
            <a:spAutoFit/>
          </a:bodyPr>
          <a:lstStyle/>
          <a:p>
            <a:r>
              <a:rPr lang="en-US" sz="2400" dirty="0" smtClean="0"/>
              <a:t>In </a:t>
            </a:r>
            <a:r>
              <a:rPr lang="en-US" sz="2400" dirty="0"/>
              <a:t>Ephesians 2:8, the phrase "you have been saved" is a Greek present perfect periphrastic </a:t>
            </a:r>
            <a:r>
              <a:rPr lang="en-US" sz="2400" dirty="0" smtClean="0"/>
              <a:t>construction, </a:t>
            </a:r>
            <a:r>
              <a:rPr lang="en-US" sz="2400" dirty="0"/>
              <a:t>combining a present tense verb ("are") with a perfect passive participle ("having been saved"). This indicates a past, completed </a:t>
            </a:r>
            <a:r>
              <a:rPr lang="en-US" sz="2400" dirty="0" smtClean="0"/>
              <a:t>action which is still ongoing.</a:t>
            </a:r>
          </a:p>
          <a:p>
            <a:endParaRPr lang="en-US" sz="2400" dirty="0" smtClean="0"/>
          </a:p>
          <a:p>
            <a:r>
              <a:rPr lang="en-US" sz="2400" dirty="0" smtClean="0">
                <a:solidFill>
                  <a:schemeClr val="bg2">
                    <a:lumMod val="40000"/>
                    <a:lumOff val="60000"/>
                  </a:schemeClr>
                </a:solidFill>
              </a:rPr>
              <a:t>The problem arises when most translations only use a Perfect Tense translation.</a:t>
            </a:r>
            <a:endParaRPr lang="en-US" sz="2400" dirty="0">
              <a:solidFill>
                <a:schemeClr val="bg2">
                  <a:lumMod val="40000"/>
                  <a:lumOff val="60000"/>
                </a:schemeClr>
              </a:solidFill>
            </a:endParaRPr>
          </a:p>
        </p:txBody>
      </p:sp>
    </p:spTree>
    <p:extLst>
      <p:ext uri="{BB962C8B-B14F-4D97-AF65-F5344CB8AC3E}">
        <p14:creationId xmlns:p14="http://schemas.microsoft.com/office/powerpoint/2010/main" val="22428706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200" dirty="0">
                <a:solidFill>
                  <a:srgbClr val="92D050"/>
                </a:solidFill>
              </a:rPr>
              <a:t>Present Perfect Periphrastic </a:t>
            </a:r>
            <a:r>
              <a:rPr lang="en-US" sz="3200" dirty="0" smtClean="0">
                <a:solidFill>
                  <a:srgbClr val="92D050"/>
                </a:solidFill>
              </a:rPr>
              <a:t>construction </a:t>
            </a:r>
            <a:endParaRPr lang="en-US" sz="32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2" name="TextBox 1"/>
          <p:cNvSpPr txBox="1"/>
          <p:nvPr/>
        </p:nvSpPr>
        <p:spPr>
          <a:xfrm>
            <a:off x="1155700" y="1397000"/>
            <a:ext cx="8824913" cy="5078313"/>
          </a:xfrm>
          <a:prstGeom prst="rect">
            <a:avLst/>
          </a:prstGeom>
          <a:noFill/>
        </p:spPr>
        <p:txBody>
          <a:bodyPr wrap="square" rtlCol="0">
            <a:spAutoFit/>
          </a:bodyPr>
          <a:lstStyle/>
          <a:p>
            <a:r>
              <a:rPr lang="en-US" sz="2400" dirty="0" smtClean="0"/>
              <a:t>In </a:t>
            </a:r>
            <a:r>
              <a:rPr lang="en-US" sz="2400" dirty="0"/>
              <a:t>Ephesians 2:8, the phrase "you have been saved" is a Greek present perfect periphrastic </a:t>
            </a:r>
            <a:r>
              <a:rPr lang="en-US" sz="2400" dirty="0" smtClean="0"/>
              <a:t>construction, </a:t>
            </a:r>
            <a:r>
              <a:rPr lang="en-US" sz="2400" dirty="0"/>
              <a:t>combining a present tense verb ("are") with a perfect passive participle ("having been saved"). This indicates a past, completed </a:t>
            </a:r>
            <a:r>
              <a:rPr lang="en-US" sz="2400" dirty="0" smtClean="0"/>
              <a:t>action with </a:t>
            </a:r>
            <a:r>
              <a:rPr lang="en-US" sz="2400" dirty="0"/>
              <a:t>ongoing </a:t>
            </a:r>
            <a:r>
              <a:rPr lang="en-US" sz="2400" dirty="0" smtClean="0"/>
              <a:t>results.</a:t>
            </a:r>
          </a:p>
          <a:p>
            <a:endParaRPr lang="en-US" sz="2400" dirty="0" smtClean="0"/>
          </a:p>
          <a:p>
            <a:pPr algn="ctr"/>
            <a:r>
              <a:rPr lang="en-US" sz="2400" dirty="0" smtClean="0">
                <a:solidFill>
                  <a:srgbClr val="FFC000"/>
                </a:solidFill>
              </a:rPr>
              <a:t>NASB</a:t>
            </a:r>
          </a:p>
          <a:p>
            <a:endParaRPr lang="en-US" sz="2400" dirty="0"/>
          </a:p>
          <a:p>
            <a:r>
              <a:rPr lang="en-US" sz="2400" dirty="0" smtClean="0"/>
              <a:t>8 For </a:t>
            </a:r>
            <a:r>
              <a:rPr lang="en-US" sz="2400" dirty="0"/>
              <a:t>by grace </a:t>
            </a:r>
            <a:r>
              <a:rPr lang="en-US" sz="2400" dirty="0">
                <a:solidFill>
                  <a:srgbClr val="FFFF00"/>
                </a:solidFill>
              </a:rPr>
              <a:t>you have been saved</a:t>
            </a:r>
            <a:r>
              <a:rPr lang="en-US" sz="2400" dirty="0"/>
              <a:t> through faith; and that not of yourselves, [it is] the gift of God; </a:t>
            </a:r>
            <a:endParaRPr lang="en-US" sz="2400" dirty="0" smtClean="0"/>
          </a:p>
          <a:p>
            <a:endParaRPr lang="en-US" sz="2400" dirty="0"/>
          </a:p>
          <a:p>
            <a:r>
              <a:rPr lang="en-US" sz="2400" dirty="0" smtClean="0"/>
              <a:t>9 not </a:t>
            </a:r>
            <a:r>
              <a:rPr lang="en-US" sz="2400" dirty="0"/>
              <a:t>as a result of works, so that no one may boast.</a:t>
            </a:r>
          </a:p>
          <a:p>
            <a:pPr algn="ctr"/>
            <a:endParaRPr lang="en-US" sz="3600" dirty="0"/>
          </a:p>
        </p:txBody>
      </p:sp>
    </p:spTree>
    <p:extLst>
      <p:ext uri="{BB962C8B-B14F-4D97-AF65-F5344CB8AC3E}">
        <p14:creationId xmlns:p14="http://schemas.microsoft.com/office/powerpoint/2010/main" val="14551960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200" dirty="0">
                <a:solidFill>
                  <a:srgbClr val="92D050"/>
                </a:solidFill>
              </a:rPr>
              <a:t>Present Perfect Periphrastic </a:t>
            </a:r>
            <a:r>
              <a:rPr lang="en-US" sz="3200" dirty="0" smtClean="0">
                <a:solidFill>
                  <a:srgbClr val="92D050"/>
                </a:solidFill>
              </a:rPr>
              <a:t>construction </a:t>
            </a:r>
            <a:endParaRPr lang="en-US" sz="32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smtClean="0">
              <a:solidFill>
                <a:schemeClr val="bg1"/>
              </a:solidFill>
            </a:endParaRPr>
          </a:p>
        </p:txBody>
      </p:sp>
      <p:sp>
        <p:nvSpPr>
          <p:cNvPr id="2" name="TextBox 1"/>
          <p:cNvSpPr txBox="1"/>
          <p:nvPr/>
        </p:nvSpPr>
        <p:spPr>
          <a:xfrm>
            <a:off x="1155700" y="1397000"/>
            <a:ext cx="8824913" cy="4524315"/>
          </a:xfrm>
          <a:prstGeom prst="rect">
            <a:avLst/>
          </a:prstGeom>
          <a:noFill/>
        </p:spPr>
        <p:txBody>
          <a:bodyPr wrap="square" rtlCol="0">
            <a:spAutoFit/>
          </a:bodyPr>
          <a:lstStyle/>
          <a:p>
            <a:r>
              <a:rPr lang="en-US" sz="2400" dirty="0" smtClean="0"/>
              <a:t>In </a:t>
            </a:r>
            <a:r>
              <a:rPr lang="en-US" sz="2400" dirty="0"/>
              <a:t>Ephesians 2:8, the phrase "you have been saved" is a Greek present perfect periphrastic </a:t>
            </a:r>
            <a:r>
              <a:rPr lang="en-US" sz="2400" dirty="0" smtClean="0"/>
              <a:t>construction, </a:t>
            </a:r>
            <a:r>
              <a:rPr lang="en-US" sz="2400" dirty="0"/>
              <a:t>combining a present tense verb ("are") with a perfect passive participle ("having been saved"). This indicates a past, completed </a:t>
            </a:r>
            <a:r>
              <a:rPr lang="en-US" sz="2400" dirty="0" smtClean="0"/>
              <a:t>action with </a:t>
            </a:r>
            <a:r>
              <a:rPr lang="en-US" sz="2400" dirty="0"/>
              <a:t>ongoing </a:t>
            </a:r>
            <a:r>
              <a:rPr lang="en-US" sz="2400" dirty="0" smtClean="0"/>
              <a:t>results.</a:t>
            </a:r>
          </a:p>
          <a:p>
            <a:endParaRPr lang="en-US" sz="2400" dirty="0" smtClean="0"/>
          </a:p>
          <a:p>
            <a:pPr algn="ctr"/>
            <a:r>
              <a:rPr lang="en-US" sz="2400" dirty="0" smtClean="0">
                <a:solidFill>
                  <a:srgbClr val="FFC000"/>
                </a:solidFill>
              </a:rPr>
              <a:t>NIV</a:t>
            </a:r>
          </a:p>
          <a:p>
            <a:endParaRPr lang="en-US" sz="2400" dirty="0"/>
          </a:p>
          <a:p>
            <a:r>
              <a:rPr lang="en-US" sz="2400" dirty="0"/>
              <a:t>8 For it is by grace </a:t>
            </a:r>
            <a:r>
              <a:rPr lang="en-US" sz="2400" dirty="0">
                <a:solidFill>
                  <a:srgbClr val="FFFF00"/>
                </a:solidFill>
              </a:rPr>
              <a:t>you have been saved</a:t>
            </a:r>
            <a:r>
              <a:rPr lang="en-US" sz="2400" dirty="0"/>
              <a:t>, through faith—and this is not from yourselves, it is the gift of God— </a:t>
            </a:r>
            <a:endParaRPr lang="en-US" sz="2400" dirty="0" smtClean="0"/>
          </a:p>
          <a:p>
            <a:endParaRPr lang="en-US" sz="2400" dirty="0"/>
          </a:p>
          <a:p>
            <a:r>
              <a:rPr lang="en-US" sz="2400" dirty="0" smtClean="0"/>
              <a:t>9 </a:t>
            </a:r>
            <a:r>
              <a:rPr lang="en-US" sz="2400" dirty="0"/>
              <a:t>not by works, so that no one can boast</a:t>
            </a:r>
            <a:endParaRPr lang="en-US" sz="3600" dirty="0"/>
          </a:p>
        </p:txBody>
      </p:sp>
    </p:spTree>
    <p:extLst>
      <p:ext uri="{BB962C8B-B14F-4D97-AF65-F5344CB8AC3E}">
        <p14:creationId xmlns:p14="http://schemas.microsoft.com/office/powerpoint/2010/main" val="2288044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200" dirty="0">
                <a:solidFill>
                  <a:srgbClr val="92D050"/>
                </a:solidFill>
              </a:rPr>
              <a:t>Present Perfect Periphrastic </a:t>
            </a:r>
            <a:r>
              <a:rPr lang="en-US" sz="3200" dirty="0" smtClean="0">
                <a:solidFill>
                  <a:srgbClr val="92D050"/>
                </a:solidFill>
              </a:rPr>
              <a:t>construction </a:t>
            </a:r>
            <a:endParaRPr lang="en-US" sz="32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smtClean="0">
              <a:solidFill>
                <a:schemeClr val="bg1"/>
              </a:solidFill>
            </a:endParaRPr>
          </a:p>
        </p:txBody>
      </p:sp>
      <p:sp>
        <p:nvSpPr>
          <p:cNvPr id="2" name="TextBox 1"/>
          <p:cNvSpPr txBox="1"/>
          <p:nvPr/>
        </p:nvSpPr>
        <p:spPr>
          <a:xfrm>
            <a:off x="1155700" y="1397000"/>
            <a:ext cx="8824913" cy="5447645"/>
          </a:xfrm>
          <a:prstGeom prst="rect">
            <a:avLst/>
          </a:prstGeom>
          <a:noFill/>
        </p:spPr>
        <p:txBody>
          <a:bodyPr wrap="square" rtlCol="0">
            <a:spAutoFit/>
          </a:bodyPr>
          <a:lstStyle/>
          <a:p>
            <a:r>
              <a:rPr lang="en-US" sz="2400" dirty="0" smtClean="0"/>
              <a:t>In </a:t>
            </a:r>
            <a:r>
              <a:rPr lang="en-US" sz="2400" dirty="0"/>
              <a:t>Ephesians 2:8, the phrase "you have been saved" is a Greek present perfect periphrastic </a:t>
            </a:r>
            <a:r>
              <a:rPr lang="en-US" sz="2400" dirty="0" smtClean="0"/>
              <a:t>construction, </a:t>
            </a:r>
            <a:r>
              <a:rPr lang="en-US" sz="2400" dirty="0"/>
              <a:t>combining a present tense verb ("are") with a perfect passive participle ("having been saved"). This indicates a past, completed </a:t>
            </a:r>
            <a:r>
              <a:rPr lang="en-US" sz="2400" dirty="0" smtClean="0"/>
              <a:t>action with </a:t>
            </a:r>
            <a:r>
              <a:rPr lang="en-US" sz="2400" dirty="0"/>
              <a:t>ongoing </a:t>
            </a:r>
            <a:r>
              <a:rPr lang="en-US" sz="2400" dirty="0" smtClean="0"/>
              <a:t>results.</a:t>
            </a:r>
          </a:p>
          <a:p>
            <a:endParaRPr lang="en-US" sz="2400" dirty="0" smtClean="0"/>
          </a:p>
          <a:p>
            <a:pPr algn="ctr"/>
            <a:r>
              <a:rPr lang="en-US" sz="2400" dirty="0" smtClean="0">
                <a:solidFill>
                  <a:srgbClr val="FFC000"/>
                </a:solidFill>
              </a:rPr>
              <a:t>YLT</a:t>
            </a:r>
          </a:p>
          <a:p>
            <a:endParaRPr lang="en-US" sz="2400" dirty="0"/>
          </a:p>
          <a:p>
            <a:r>
              <a:rPr lang="en-US" sz="2400" dirty="0"/>
              <a:t>8 for by grace ye </a:t>
            </a:r>
            <a:r>
              <a:rPr lang="en-US" sz="2400" dirty="0">
                <a:solidFill>
                  <a:srgbClr val="FFC000"/>
                </a:solidFill>
              </a:rPr>
              <a:t>are</a:t>
            </a:r>
            <a:r>
              <a:rPr lang="en-US" sz="2400" dirty="0">
                <a:solidFill>
                  <a:srgbClr val="FFFF00"/>
                </a:solidFill>
              </a:rPr>
              <a:t> having been saved</a:t>
            </a:r>
            <a:r>
              <a:rPr lang="en-US" sz="2400" dirty="0"/>
              <a:t>, through faith, and this not of you -- of God the gift,</a:t>
            </a:r>
          </a:p>
          <a:p>
            <a:endParaRPr lang="en-US" sz="2400" dirty="0"/>
          </a:p>
          <a:p>
            <a:r>
              <a:rPr lang="en-US" sz="2400" dirty="0"/>
              <a:t>9 not of works, that no one may boast;</a:t>
            </a:r>
          </a:p>
          <a:p>
            <a:endParaRPr lang="en-US" sz="2400" dirty="0"/>
          </a:p>
          <a:p>
            <a:pPr algn="ctr"/>
            <a:endParaRPr lang="en-US" sz="3600" dirty="0"/>
          </a:p>
        </p:txBody>
      </p:sp>
    </p:spTree>
    <p:extLst>
      <p:ext uri="{BB962C8B-B14F-4D97-AF65-F5344CB8AC3E}">
        <p14:creationId xmlns:p14="http://schemas.microsoft.com/office/powerpoint/2010/main" val="1030715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smtClean="0">
              <a:solidFill>
                <a:schemeClr val="bg1"/>
              </a:solidFill>
            </a:endParaRPr>
          </a:p>
        </p:txBody>
      </p:sp>
      <p:sp>
        <p:nvSpPr>
          <p:cNvPr id="6" name="TextBox 5"/>
          <p:cNvSpPr txBox="1"/>
          <p:nvPr/>
        </p:nvSpPr>
        <p:spPr>
          <a:xfrm>
            <a:off x="977900" y="2603501"/>
            <a:ext cx="9232900" cy="1569660"/>
          </a:xfrm>
          <a:prstGeom prst="rect">
            <a:avLst/>
          </a:prstGeom>
          <a:solidFill>
            <a:schemeClr val="accent1"/>
          </a:solidFill>
        </p:spPr>
        <p:txBody>
          <a:bodyPr wrap="square" rtlCol="0">
            <a:spAutoFit/>
          </a:bodyPr>
          <a:lstStyle/>
          <a:p>
            <a:pPr algn="ctr"/>
            <a:r>
              <a:rPr lang="en-US" sz="2400" b="1" dirty="0"/>
              <a:t>Hyper-literally, this is translated</a:t>
            </a:r>
          </a:p>
          <a:p>
            <a:r>
              <a:rPr lang="en-US" sz="2400" dirty="0"/>
              <a:t>For </a:t>
            </a:r>
            <a:r>
              <a:rPr lang="en-US" sz="2400" dirty="0" smtClean="0"/>
              <a:t>to-the grace you(plural</a:t>
            </a:r>
            <a:r>
              <a:rPr lang="en-US" sz="2400" dirty="0"/>
              <a:t>)-</a:t>
            </a:r>
            <a:r>
              <a:rPr lang="en-US" sz="2400" dirty="0">
                <a:solidFill>
                  <a:srgbClr val="FFFF00"/>
                </a:solidFill>
              </a:rPr>
              <a:t>are-being</a:t>
            </a:r>
            <a:r>
              <a:rPr lang="en-US" sz="2400" dirty="0"/>
              <a:t> </a:t>
            </a:r>
            <a:r>
              <a:rPr lang="en-US" sz="2400" dirty="0" smtClean="0"/>
              <a:t> </a:t>
            </a:r>
            <a:r>
              <a:rPr lang="en-US" sz="2400" dirty="0"/>
              <a:t>having-</a:t>
            </a:r>
            <a:r>
              <a:rPr lang="en-US" sz="2400" dirty="0">
                <a:solidFill>
                  <a:srgbClr val="FFFF00"/>
                </a:solidFill>
              </a:rPr>
              <a:t>been-saved</a:t>
            </a:r>
            <a:r>
              <a:rPr lang="en-US" sz="2400" dirty="0"/>
              <a:t> </a:t>
            </a:r>
            <a:r>
              <a:rPr lang="en-US" sz="2400" dirty="0" smtClean="0"/>
              <a:t> </a:t>
            </a:r>
            <a:r>
              <a:rPr lang="en-US" sz="2400" dirty="0"/>
              <a:t>through </a:t>
            </a:r>
            <a:r>
              <a:rPr lang="en-US" sz="2400" dirty="0" smtClean="0"/>
              <a:t>the faith and this not out of-you of-God the  </a:t>
            </a:r>
            <a:r>
              <a:rPr lang="en-US" sz="2400" dirty="0" smtClean="0">
                <a:solidFill>
                  <a:srgbClr val="002060"/>
                </a:solidFill>
              </a:rPr>
              <a:t>gift</a:t>
            </a:r>
            <a:r>
              <a:rPr lang="en-US" sz="2400" dirty="0" smtClean="0"/>
              <a:t> </a:t>
            </a:r>
            <a:r>
              <a:rPr lang="en-US" sz="2400" dirty="0"/>
              <a:t>not </a:t>
            </a:r>
            <a:r>
              <a:rPr lang="en-US" sz="2400" dirty="0" smtClean="0"/>
              <a:t> </a:t>
            </a:r>
            <a:r>
              <a:rPr lang="en-US" sz="2400" dirty="0"/>
              <a:t>out </a:t>
            </a:r>
            <a:r>
              <a:rPr lang="en-US" sz="2400" dirty="0" smtClean="0"/>
              <a:t>of-works in-order-that not any should-boast</a:t>
            </a:r>
            <a:r>
              <a:rPr lang="en-US" sz="2400" dirty="0"/>
              <a:t>.</a:t>
            </a:r>
          </a:p>
        </p:txBody>
      </p:sp>
      <p:sp>
        <p:nvSpPr>
          <p:cNvPr id="2" name="TextBox 1"/>
          <p:cNvSpPr txBox="1"/>
          <p:nvPr/>
        </p:nvSpPr>
        <p:spPr>
          <a:xfrm>
            <a:off x="1155700" y="1397000"/>
            <a:ext cx="8824913" cy="646331"/>
          </a:xfrm>
          <a:prstGeom prst="rect">
            <a:avLst/>
          </a:prstGeom>
          <a:noFill/>
        </p:spPr>
        <p:txBody>
          <a:bodyPr wrap="square" rtlCol="0">
            <a:spAutoFit/>
          </a:bodyPr>
          <a:lstStyle/>
          <a:p>
            <a:pPr algn="ctr"/>
            <a:r>
              <a:rPr lang="en-US" sz="3600" b="1" dirty="0" smtClean="0"/>
              <a:t>Garth’s Hyper Literal Translation</a:t>
            </a:r>
            <a:endParaRPr lang="en-US" sz="3600" b="1" dirty="0"/>
          </a:p>
        </p:txBody>
      </p:sp>
      <p:sp>
        <p:nvSpPr>
          <p:cNvPr id="5" name="TextBox 4"/>
          <p:cNvSpPr txBox="1"/>
          <p:nvPr/>
        </p:nvSpPr>
        <p:spPr>
          <a:xfrm>
            <a:off x="977900" y="4787900"/>
            <a:ext cx="9232900" cy="523220"/>
          </a:xfrm>
          <a:prstGeom prst="rect">
            <a:avLst/>
          </a:prstGeom>
          <a:noFill/>
        </p:spPr>
        <p:txBody>
          <a:bodyPr wrap="square" rtlCol="0">
            <a:spAutoFit/>
          </a:bodyPr>
          <a:lstStyle/>
          <a:p>
            <a:pPr algn="ctr"/>
            <a:r>
              <a:rPr lang="en-US" sz="2800" dirty="0" smtClean="0">
                <a:solidFill>
                  <a:srgbClr val="00B0F0"/>
                </a:solidFill>
              </a:rPr>
              <a:t>We are looking to answer is, what is the “gift”?</a:t>
            </a:r>
            <a:endParaRPr lang="en-US" sz="2800" dirty="0">
              <a:solidFill>
                <a:srgbClr val="00B0F0"/>
              </a:solidFill>
            </a:endParaRPr>
          </a:p>
        </p:txBody>
      </p:sp>
    </p:spTree>
    <p:extLst>
      <p:ext uri="{BB962C8B-B14F-4D97-AF65-F5344CB8AC3E}">
        <p14:creationId xmlns:p14="http://schemas.microsoft.com/office/powerpoint/2010/main" val="22735449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 GHL</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smtClean="0">
              <a:solidFill>
                <a:schemeClr val="bg1"/>
              </a:solidFill>
            </a:endParaRPr>
          </a:p>
        </p:txBody>
      </p:sp>
      <p:sp>
        <p:nvSpPr>
          <p:cNvPr id="6" name="TextBox 5"/>
          <p:cNvSpPr txBox="1"/>
          <p:nvPr/>
        </p:nvSpPr>
        <p:spPr>
          <a:xfrm>
            <a:off x="1028700" y="1524001"/>
            <a:ext cx="9182100" cy="1569660"/>
          </a:xfrm>
          <a:prstGeom prst="rect">
            <a:avLst/>
          </a:prstGeom>
          <a:solidFill>
            <a:schemeClr val="accent1"/>
          </a:solidFill>
        </p:spPr>
        <p:txBody>
          <a:bodyPr wrap="square" rtlCol="0">
            <a:spAutoFit/>
          </a:bodyPr>
          <a:lstStyle/>
          <a:p>
            <a:pPr algn="ctr"/>
            <a:r>
              <a:rPr lang="en-US" sz="2400" b="1" dirty="0"/>
              <a:t>Hyper-literally, this is translated</a:t>
            </a:r>
          </a:p>
          <a:p>
            <a:r>
              <a:rPr lang="en-US" sz="2400" dirty="0"/>
              <a:t>For </a:t>
            </a:r>
            <a:r>
              <a:rPr lang="en-US" sz="2400" dirty="0" smtClean="0"/>
              <a:t>to-the </a:t>
            </a:r>
            <a:r>
              <a:rPr lang="en-US" sz="2400" dirty="0" smtClean="0">
                <a:solidFill>
                  <a:srgbClr val="FFFF00"/>
                </a:solidFill>
              </a:rPr>
              <a:t>grace</a:t>
            </a:r>
            <a:r>
              <a:rPr lang="en-US" sz="2400" dirty="0" smtClean="0"/>
              <a:t> you(plural</a:t>
            </a:r>
            <a:r>
              <a:rPr lang="en-US" sz="2400" dirty="0"/>
              <a:t>)-</a:t>
            </a:r>
            <a:r>
              <a:rPr lang="en-US" sz="2400" dirty="0">
                <a:solidFill>
                  <a:srgbClr val="FFFF00"/>
                </a:solidFill>
              </a:rPr>
              <a:t>are-being</a:t>
            </a:r>
            <a:r>
              <a:rPr lang="en-US" sz="2400" dirty="0"/>
              <a:t> </a:t>
            </a:r>
            <a:r>
              <a:rPr lang="en-US" sz="2400" dirty="0" smtClean="0"/>
              <a:t> </a:t>
            </a:r>
            <a:r>
              <a:rPr lang="en-US" sz="2400" dirty="0"/>
              <a:t>having-</a:t>
            </a:r>
            <a:r>
              <a:rPr lang="en-US" sz="2400" dirty="0">
                <a:solidFill>
                  <a:srgbClr val="FFFF00"/>
                </a:solidFill>
              </a:rPr>
              <a:t>been-saved</a:t>
            </a:r>
            <a:r>
              <a:rPr lang="en-US" sz="2400" dirty="0"/>
              <a:t> </a:t>
            </a:r>
            <a:r>
              <a:rPr lang="en-US" sz="2400" dirty="0" smtClean="0"/>
              <a:t> </a:t>
            </a:r>
            <a:r>
              <a:rPr lang="en-US" sz="2400" dirty="0"/>
              <a:t>through </a:t>
            </a:r>
            <a:r>
              <a:rPr lang="en-US" sz="2400" dirty="0" smtClean="0"/>
              <a:t>the faith and this not out of-you of-God the  gift </a:t>
            </a:r>
            <a:r>
              <a:rPr lang="en-US" sz="2400" dirty="0"/>
              <a:t>not </a:t>
            </a:r>
            <a:r>
              <a:rPr lang="en-US" sz="2400" dirty="0" smtClean="0"/>
              <a:t> </a:t>
            </a:r>
            <a:r>
              <a:rPr lang="en-US" sz="2400" dirty="0"/>
              <a:t>out </a:t>
            </a:r>
            <a:r>
              <a:rPr lang="en-US" sz="2400" dirty="0" smtClean="0"/>
              <a:t>of-works in-order-that not any should-boast</a:t>
            </a:r>
            <a:r>
              <a:rPr lang="en-US" sz="2400" dirty="0"/>
              <a:t>.</a:t>
            </a:r>
          </a:p>
        </p:txBody>
      </p:sp>
    </p:spTree>
    <p:extLst>
      <p:ext uri="{BB962C8B-B14F-4D97-AF65-F5344CB8AC3E}">
        <p14:creationId xmlns:p14="http://schemas.microsoft.com/office/powerpoint/2010/main" val="42514615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 </a:t>
            </a:r>
            <a:r>
              <a:rPr lang="en-US" sz="3600" dirty="0" err="1" smtClean="0">
                <a:solidFill>
                  <a:srgbClr val="92D050"/>
                </a:solidFill>
              </a:rPr>
              <a:t>Ghl</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smtClean="0">
              <a:solidFill>
                <a:schemeClr val="bg1"/>
              </a:solidFill>
            </a:endParaRPr>
          </a:p>
        </p:txBody>
      </p:sp>
      <p:sp>
        <p:nvSpPr>
          <p:cNvPr id="6" name="TextBox 5"/>
          <p:cNvSpPr txBox="1"/>
          <p:nvPr/>
        </p:nvSpPr>
        <p:spPr>
          <a:xfrm>
            <a:off x="1028700" y="1524001"/>
            <a:ext cx="9182100" cy="1569660"/>
          </a:xfrm>
          <a:prstGeom prst="rect">
            <a:avLst/>
          </a:prstGeom>
          <a:solidFill>
            <a:schemeClr val="accent1"/>
          </a:solidFill>
        </p:spPr>
        <p:txBody>
          <a:bodyPr wrap="square" rtlCol="0">
            <a:spAutoFit/>
          </a:bodyPr>
          <a:lstStyle/>
          <a:p>
            <a:pPr algn="ctr"/>
            <a:r>
              <a:rPr lang="en-US" sz="2400" b="1" dirty="0"/>
              <a:t>Hyper-literally, this is translated</a:t>
            </a:r>
          </a:p>
          <a:p>
            <a:r>
              <a:rPr lang="en-US" sz="2400" dirty="0"/>
              <a:t>For </a:t>
            </a:r>
            <a:r>
              <a:rPr lang="en-US" sz="2400" dirty="0" smtClean="0"/>
              <a:t>to-the grace you(plural</a:t>
            </a:r>
            <a:r>
              <a:rPr lang="en-US" sz="2400" dirty="0"/>
              <a:t>)-</a:t>
            </a:r>
            <a:r>
              <a:rPr lang="en-US" sz="2400" dirty="0">
                <a:solidFill>
                  <a:srgbClr val="FFFF00"/>
                </a:solidFill>
              </a:rPr>
              <a:t>are-being </a:t>
            </a:r>
            <a:r>
              <a:rPr lang="en-US" sz="2400" dirty="0" smtClean="0">
                <a:solidFill>
                  <a:srgbClr val="FFFF00"/>
                </a:solidFill>
              </a:rPr>
              <a:t> </a:t>
            </a:r>
            <a:r>
              <a:rPr lang="en-US" sz="2400" dirty="0">
                <a:solidFill>
                  <a:srgbClr val="FFFF00"/>
                </a:solidFill>
              </a:rPr>
              <a:t>having-been-saved </a:t>
            </a:r>
            <a:r>
              <a:rPr lang="en-US" sz="2400" dirty="0" smtClean="0">
                <a:solidFill>
                  <a:srgbClr val="FFFF00"/>
                </a:solidFill>
              </a:rPr>
              <a:t> </a:t>
            </a:r>
            <a:r>
              <a:rPr lang="en-US" sz="2400" dirty="0"/>
              <a:t>through </a:t>
            </a:r>
            <a:r>
              <a:rPr lang="en-US" sz="2400" dirty="0" smtClean="0"/>
              <a:t>the faith and </a:t>
            </a:r>
            <a:r>
              <a:rPr lang="en-US" sz="2400" dirty="0" smtClean="0">
                <a:solidFill>
                  <a:srgbClr val="FFFF00"/>
                </a:solidFill>
              </a:rPr>
              <a:t>this</a:t>
            </a:r>
            <a:r>
              <a:rPr lang="en-US" sz="2400" dirty="0" smtClean="0"/>
              <a:t> not </a:t>
            </a:r>
            <a:r>
              <a:rPr lang="en-US" sz="2400" dirty="0" smtClean="0">
                <a:solidFill>
                  <a:srgbClr val="FFFF00"/>
                </a:solidFill>
              </a:rPr>
              <a:t>out of-you </a:t>
            </a:r>
            <a:r>
              <a:rPr lang="en-US" sz="2400" dirty="0" smtClean="0"/>
              <a:t>of-God the  gift </a:t>
            </a:r>
            <a:r>
              <a:rPr lang="en-US" sz="2400" dirty="0"/>
              <a:t>not </a:t>
            </a:r>
            <a:r>
              <a:rPr lang="en-US" sz="2400" dirty="0" smtClean="0"/>
              <a:t> </a:t>
            </a:r>
            <a:r>
              <a:rPr lang="en-US" sz="2400" dirty="0"/>
              <a:t>out </a:t>
            </a:r>
            <a:r>
              <a:rPr lang="en-US" sz="2400" dirty="0" smtClean="0"/>
              <a:t>of-works in-order-that not any should-boast</a:t>
            </a:r>
            <a:r>
              <a:rPr lang="en-US" sz="2400" dirty="0"/>
              <a:t>.</a:t>
            </a:r>
          </a:p>
        </p:txBody>
      </p:sp>
    </p:spTree>
    <p:extLst>
      <p:ext uri="{BB962C8B-B14F-4D97-AF65-F5344CB8AC3E}">
        <p14:creationId xmlns:p14="http://schemas.microsoft.com/office/powerpoint/2010/main" val="2496035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Who wrote Ephesians?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2</a:t>
            </a:r>
            <a:endParaRPr lang="en-US" sz="3200" b="1" dirty="0" smtClean="0">
              <a:solidFill>
                <a:schemeClr val="bg1"/>
              </a:solidFill>
            </a:endParaRPr>
          </a:p>
        </p:txBody>
      </p:sp>
      <p:sp>
        <p:nvSpPr>
          <p:cNvPr id="6" name="TextBox 5"/>
          <p:cNvSpPr txBox="1"/>
          <p:nvPr/>
        </p:nvSpPr>
        <p:spPr>
          <a:xfrm>
            <a:off x="292100" y="1003300"/>
            <a:ext cx="10664934" cy="5693866"/>
          </a:xfrm>
          <a:prstGeom prst="rect">
            <a:avLst/>
          </a:prstGeom>
          <a:noFill/>
        </p:spPr>
        <p:txBody>
          <a:bodyPr wrap="square" rtlCol="0">
            <a:spAutoFit/>
          </a:bodyPr>
          <a:lstStyle/>
          <a:p>
            <a:r>
              <a:rPr lang="en-US" sz="2600" dirty="0" smtClean="0"/>
              <a:t>Paul </a:t>
            </a:r>
            <a:r>
              <a:rPr lang="en-US" sz="2600" dirty="0"/>
              <a:t>wrote the book of Ephesians while under house arrest in Rome. This imprisonment occurred around A.D. 60–62, making it one of his four "Prison Epistles" (along with Philippians, Colossians, and Philemon</a:t>
            </a:r>
            <a:r>
              <a:rPr lang="en-US" sz="2600" dirty="0" smtClean="0"/>
              <a:t>).</a:t>
            </a:r>
          </a:p>
          <a:p>
            <a:endParaRPr lang="en-US" sz="2600" dirty="0"/>
          </a:p>
          <a:p>
            <a:r>
              <a:rPr lang="en-US" sz="2600" dirty="0" smtClean="0"/>
              <a:t>Although the writing style is different, as we learned, verses 2-14 are one sentence in Greek, while Paul wrote short sentences. It </a:t>
            </a:r>
            <a:r>
              <a:rPr lang="en-US" sz="2600" dirty="0"/>
              <a:t>also mentions </a:t>
            </a:r>
            <a:r>
              <a:rPr lang="en-US" sz="2600" dirty="0" smtClean="0"/>
              <a:t>Tychicus </a:t>
            </a:r>
            <a:r>
              <a:rPr lang="en-US" sz="2600" dirty="0"/>
              <a:t>as the bearer of the letter (Eph 6:21–22), who also delivered Colossians, suggesting a common, early historical context.</a:t>
            </a:r>
          </a:p>
          <a:p>
            <a:endParaRPr lang="en-US" sz="2600" dirty="0"/>
          </a:p>
          <a:p>
            <a:pPr algn="ctr"/>
            <a:r>
              <a:rPr lang="en-US" sz="2600" dirty="0">
                <a:solidFill>
                  <a:srgbClr val="FFFF00"/>
                </a:solidFill>
              </a:rPr>
              <a:t>TIK (as in tick) + </a:t>
            </a:r>
            <a:r>
              <a:rPr lang="en-US" sz="2600" dirty="0" err="1">
                <a:solidFill>
                  <a:srgbClr val="FFFF00"/>
                </a:solidFill>
              </a:rPr>
              <a:t>ih</a:t>
            </a:r>
            <a:r>
              <a:rPr lang="en-US" sz="2600" dirty="0">
                <a:solidFill>
                  <a:srgbClr val="FFFF00"/>
                </a:solidFill>
              </a:rPr>
              <a:t> (as in </a:t>
            </a:r>
            <a:r>
              <a:rPr lang="en-US" sz="2600" dirty="0" err="1" smtClean="0">
                <a:solidFill>
                  <a:srgbClr val="FFFF00"/>
                </a:solidFill>
              </a:rPr>
              <a:t>ka</a:t>
            </a:r>
            <a:r>
              <a:rPr lang="en-US" sz="2600" dirty="0" smtClean="0">
                <a:solidFill>
                  <a:srgbClr val="FFFF00"/>
                </a:solidFill>
              </a:rPr>
              <a:t>) </a:t>
            </a:r>
            <a:r>
              <a:rPr lang="en-US" sz="2600" dirty="0">
                <a:solidFill>
                  <a:srgbClr val="FFFF00"/>
                </a:solidFill>
              </a:rPr>
              <a:t>+ </a:t>
            </a:r>
            <a:r>
              <a:rPr lang="en-US" sz="2600" dirty="0" err="1">
                <a:solidFill>
                  <a:srgbClr val="FFFF00"/>
                </a:solidFill>
              </a:rPr>
              <a:t>kus</a:t>
            </a:r>
            <a:r>
              <a:rPr lang="en-US" sz="2600" dirty="0">
                <a:solidFill>
                  <a:srgbClr val="FFFF00"/>
                </a:solidFill>
              </a:rPr>
              <a:t> (as in </a:t>
            </a:r>
            <a:r>
              <a:rPr lang="en-US" sz="2600" dirty="0" smtClean="0">
                <a:solidFill>
                  <a:srgbClr val="FFFF00"/>
                </a:solidFill>
              </a:rPr>
              <a:t>kiss).</a:t>
            </a:r>
            <a:endParaRPr lang="en-US" sz="2600" dirty="0" smtClean="0">
              <a:solidFill>
                <a:srgbClr val="FFFF00"/>
              </a:solidFill>
            </a:endParaRPr>
          </a:p>
          <a:p>
            <a:endParaRPr lang="en-US" sz="2600" dirty="0"/>
          </a:p>
          <a:p>
            <a:endParaRPr lang="en-US" sz="2600" dirty="0"/>
          </a:p>
        </p:txBody>
      </p:sp>
    </p:spTree>
    <p:extLst>
      <p:ext uri="{BB962C8B-B14F-4D97-AF65-F5344CB8AC3E}">
        <p14:creationId xmlns:p14="http://schemas.microsoft.com/office/powerpoint/2010/main" val="29842970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 </a:t>
            </a:r>
            <a:r>
              <a:rPr lang="en-US" sz="3600" dirty="0" err="1" smtClean="0">
                <a:solidFill>
                  <a:srgbClr val="92D050"/>
                </a:solidFill>
              </a:rPr>
              <a:t>ghl</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20</a:t>
            </a:r>
            <a:endParaRPr lang="en-US" sz="3200" b="1" dirty="0" smtClean="0">
              <a:solidFill>
                <a:schemeClr val="bg1"/>
              </a:solidFill>
            </a:endParaRPr>
          </a:p>
        </p:txBody>
      </p:sp>
      <p:sp>
        <p:nvSpPr>
          <p:cNvPr id="6" name="TextBox 5"/>
          <p:cNvSpPr txBox="1"/>
          <p:nvPr/>
        </p:nvSpPr>
        <p:spPr>
          <a:xfrm>
            <a:off x="1028700" y="1524001"/>
            <a:ext cx="9182100" cy="1569660"/>
          </a:xfrm>
          <a:prstGeom prst="rect">
            <a:avLst/>
          </a:prstGeom>
          <a:solidFill>
            <a:schemeClr val="accent1"/>
          </a:solidFill>
        </p:spPr>
        <p:txBody>
          <a:bodyPr wrap="square" rtlCol="0">
            <a:spAutoFit/>
          </a:bodyPr>
          <a:lstStyle/>
          <a:p>
            <a:pPr algn="ctr"/>
            <a:r>
              <a:rPr lang="en-US" sz="2400" b="1" dirty="0"/>
              <a:t>Hyper-literally, this is translated</a:t>
            </a:r>
          </a:p>
          <a:p>
            <a:r>
              <a:rPr lang="en-US" sz="2400" dirty="0"/>
              <a:t>For </a:t>
            </a:r>
            <a:r>
              <a:rPr lang="en-US" sz="2400" dirty="0" smtClean="0"/>
              <a:t>to-the grace you(plural</a:t>
            </a:r>
            <a:r>
              <a:rPr lang="en-US" sz="2400" dirty="0"/>
              <a:t>)-are-being </a:t>
            </a:r>
            <a:r>
              <a:rPr lang="en-US" sz="2400" dirty="0" smtClean="0"/>
              <a:t> </a:t>
            </a:r>
            <a:r>
              <a:rPr lang="en-US" sz="2400" dirty="0"/>
              <a:t>having-been-saved </a:t>
            </a:r>
            <a:r>
              <a:rPr lang="en-US" sz="2400" dirty="0" smtClean="0"/>
              <a:t> </a:t>
            </a:r>
            <a:r>
              <a:rPr lang="en-US" sz="2400" dirty="0"/>
              <a:t>through </a:t>
            </a:r>
            <a:r>
              <a:rPr lang="en-US" sz="2400" dirty="0" smtClean="0"/>
              <a:t>the faith and </a:t>
            </a:r>
            <a:r>
              <a:rPr lang="en-US" sz="2400" dirty="0" smtClean="0">
                <a:solidFill>
                  <a:srgbClr val="FFFF00"/>
                </a:solidFill>
              </a:rPr>
              <a:t>this</a:t>
            </a:r>
            <a:r>
              <a:rPr lang="en-US" sz="2400" dirty="0" smtClean="0"/>
              <a:t> not out of-you of-God </a:t>
            </a:r>
            <a:r>
              <a:rPr lang="en-US" sz="2400" dirty="0" smtClean="0">
                <a:solidFill>
                  <a:srgbClr val="FFFF00"/>
                </a:solidFill>
              </a:rPr>
              <a:t>the  gift </a:t>
            </a:r>
            <a:r>
              <a:rPr lang="en-US" sz="2400" dirty="0"/>
              <a:t>not </a:t>
            </a:r>
            <a:r>
              <a:rPr lang="en-US" sz="2400" dirty="0" smtClean="0"/>
              <a:t> </a:t>
            </a:r>
            <a:r>
              <a:rPr lang="en-US" sz="2400" dirty="0"/>
              <a:t>out </a:t>
            </a:r>
            <a:r>
              <a:rPr lang="en-US" sz="2400" dirty="0" smtClean="0"/>
              <a:t>of-works in-order-that not any should-boast</a:t>
            </a:r>
            <a:r>
              <a:rPr lang="en-US" sz="2400" dirty="0"/>
              <a:t>.</a:t>
            </a:r>
          </a:p>
        </p:txBody>
      </p:sp>
    </p:spTree>
    <p:extLst>
      <p:ext uri="{BB962C8B-B14F-4D97-AF65-F5344CB8AC3E}">
        <p14:creationId xmlns:p14="http://schemas.microsoft.com/office/powerpoint/2010/main" val="41315939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21</a:t>
            </a:r>
            <a:endParaRPr lang="en-US" sz="3200" b="1" dirty="0" smtClean="0">
              <a:solidFill>
                <a:schemeClr val="bg1"/>
              </a:solidFill>
            </a:endParaRPr>
          </a:p>
        </p:txBody>
      </p:sp>
      <p:sp>
        <p:nvSpPr>
          <p:cNvPr id="6" name="TextBox 5"/>
          <p:cNvSpPr txBox="1"/>
          <p:nvPr/>
        </p:nvSpPr>
        <p:spPr>
          <a:xfrm>
            <a:off x="1028700" y="1524001"/>
            <a:ext cx="9182100" cy="1569660"/>
          </a:xfrm>
          <a:prstGeom prst="rect">
            <a:avLst/>
          </a:prstGeom>
          <a:solidFill>
            <a:schemeClr val="accent1"/>
          </a:solidFill>
        </p:spPr>
        <p:txBody>
          <a:bodyPr wrap="square" rtlCol="0">
            <a:spAutoFit/>
          </a:bodyPr>
          <a:lstStyle/>
          <a:p>
            <a:pPr algn="ctr"/>
            <a:r>
              <a:rPr lang="en-US" sz="2400" b="1" dirty="0"/>
              <a:t>Hyper-literally, this is translated</a:t>
            </a:r>
          </a:p>
          <a:p>
            <a:r>
              <a:rPr lang="en-US" sz="2400" dirty="0"/>
              <a:t>For </a:t>
            </a:r>
            <a:r>
              <a:rPr lang="en-US" sz="2400" dirty="0" smtClean="0"/>
              <a:t>to-the grace you(plural</a:t>
            </a:r>
            <a:r>
              <a:rPr lang="en-US" sz="2400" dirty="0"/>
              <a:t>)-are-being </a:t>
            </a:r>
            <a:r>
              <a:rPr lang="en-US" sz="2400" dirty="0" smtClean="0"/>
              <a:t> </a:t>
            </a:r>
            <a:r>
              <a:rPr lang="en-US" sz="2400" dirty="0"/>
              <a:t>having-been-saved </a:t>
            </a:r>
            <a:r>
              <a:rPr lang="en-US" sz="2400" dirty="0" smtClean="0"/>
              <a:t> </a:t>
            </a:r>
            <a:r>
              <a:rPr lang="en-US" sz="2400" dirty="0"/>
              <a:t>through </a:t>
            </a:r>
            <a:r>
              <a:rPr lang="en-US" sz="2400" dirty="0" smtClean="0"/>
              <a:t>the faith and this not out of-you of-God the  gift </a:t>
            </a:r>
            <a:r>
              <a:rPr lang="en-US" sz="2400" dirty="0"/>
              <a:t>not </a:t>
            </a:r>
            <a:r>
              <a:rPr lang="en-US" sz="2400" dirty="0" smtClean="0"/>
              <a:t> </a:t>
            </a:r>
            <a:r>
              <a:rPr lang="en-US" sz="2400" dirty="0"/>
              <a:t>out </a:t>
            </a:r>
            <a:r>
              <a:rPr lang="en-US" sz="2400" dirty="0" smtClean="0"/>
              <a:t>of-works in-order-that not any should-boast</a:t>
            </a:r>
            <a:r>
              <a:rPr lang="en-US" sz="2400" dirty="0"/>
              <a:t>.</a:t>
            </a:r>
          </a:p>
        </p:txBody>
      </p:sp>
      <p:sp>
        <p:nvSpPr>
          <p:cNvPr id="2" name="TextBox 1"/>
          <p:cNvSpPr txBox="1"/>
          <p:nvPr/>
        </p:nvSpPr>
        <p:spPr>
          <a:xfrm>
            <a:off x="1028700" y="3517900"/>
            <a:ext cx="9182100" cy="2308324"/>
          </a:xfrm>
          <a:prstGeom prst="rect">
            <a:avLst/>
          </a:prstGeom>
          <a:noFill/>
        </p:spPr>
        <p:txBody>
          <a:bodyPr wrap="square" rtlCol="0">
            <a:spAutoFit/>
          </a:bodyPr>
          <a:lstStyle/>
          <a:p>
            <a:r>
              <a:rPr lang="en-US" dirty="0"/>
              <a:t>In both Greek and English, "through the faith" is a prepositional phrase. The </a:t>
            </a:r>
            <a:r>
              <a:rPr lang="en-US" dirty="0" smtClean="0"/>
              <a:t>preposition, </a:t>
            </a:r>
            <a:r>
              <a:rPr lang="en-US" dirty="0"/>
              <a:t>"through," and the object of the preposition is "the faith." In Greek, </a:t>
            </a:r>
            <a:r>
              <a:rPr lang="en-US" dirty="0" smtClean="0"/>
              <a:t>"</a:t>
            </a:r>
            <a:r>
              <a:rPr lang="en-US" dirty="0"/>
              <a:t>the faith," is in the genitive case. In English, it is in the objective case, the object of the preposition, "through." In Greek, </a:t>
            </a:r>
            <a:r>
              <a:rPr lang="en-US" dirty="0" smtClean="0"/>
              <a:t>"</a:t>
            </a:r>
            <a:r>
              <a:rPr lang="en-US" dirty="0"/>
              <a:t>this," is in the nominative case, which corresponds to the English subjective case. In Greek, </a:t>
            </a:r>
            <a:r>
              <a:rPr lang="en-US" dirty="0" smtClean="0"/>
              <a:t>"</a:t>
            </a:r>
            <a:r>
              <a:rPr lang="en-US" dirty="0"/>
              <a:t>the gift," is in the nominative case. It corresponds to the English subjective case. That means that </a:t>
            </a:r>
            <a:r>
              <a:rPr lang="en-US" dirty="0" smtClean="0"/>
              <a:t>"this</a:t>
            </a:r>
            <a:r>
              <a:rPr lang="en-US" dirty="0"/>
              <a:t>," corresponds </a:t>
            </a:r>
            <a:r>
              <a:rPr lang="en-US" dirty="0" smtClean="0"/>
              <a:t>with, </a:t>
            </a:r>
            <a:r>
              <a:rPr lang="en-US" dirty="0"/>
              <a:t>"the gift," not </a:t>
            </a:r>
            <a:r>
              <a:rPr lang="en-US" dirty="0" smtClean="0"/>
              <a:t>"</a:t>
            </a:r>
            <a:r>
              <a:rPr lang="en-US" dirty="0"/>
              <a:t>the faith," because "the faith" is the object of the preposition, not the subject, "this...the gift."</a:t>
            </a:r>
          </a:p>
        </p:txBody>
      </p:sp>
    </p:spTree>
    <p:extLst>
      <p:ext uri="{BB962C8B-B14F-4D97-AF65-F5344CB8AC3E}">
        <p14:creationId xmlns:p14="http://schemas.microsoft.com/office/powerpoint/2010/main" val="11570838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22</a:t>
            </a:r>
            <a:endParaRPr lang="en-US" sz="3200" b="1" dirty="0" smtClean="0">
              <a:solidFill>
                <a:schemeClr val="bg1"/>
              </a:solidFill>
            </a:endParaRPr>
          </a:p>
        </p:txBody>
      </p:sp>
      <p:sp>
        <p:nvSpPr>
          <p:cNvPr id="6" name="TextBox 5"/>
          <p:cNvSpPr txBox="1"/>
          <p:nvPr/>
        </p:nvSpPr>
        <p:spPr>
          <a:xfrm>
            <a:off x="1028700" y="1524001"/>
            <a:ext cx="9182100" cy="1569660"/>
          </a:xfrm>
          <a:prstGeom prst="rect">
            <a:avLst/>
          </a:prstGeom>
          <a:solidFill>
            <a:schemeClr val="accent1"/>
          </a:solidFill>
        </p:spPr>
        <p:txBody>
          <a:bodyPr wrap="square" rtlCol="0">
            <a:spAutoFit/>
          </a:bodyPr>
          <a:lstStyle/>
          <a:p>
            <a:pPr algn="ctr"/>
            <a:r>
              <a:rPr lang="en-US" sz="2400" b="1" dirty="0"/>
              <a:t>Hyper-literally, this is translated</a:t>
            </a:r>
          </a:p>
          <a:p>
            <a:r>
              <a:rPr lang="en-US" sz="2400" dirty="0"/>
              <a:t>For </a:t>
            </a:r>
            <a:r>
              <a:rPr lang="en-US" sz="2400" dirty="0" smtClean="0"/>
              <a:t>to-the grace you(plural</a:t>
            </a:r>
            <a:r>
              <a:rPr lang="en-US" sz="2400" dirty="0"/>
              <a:t>)-</a:t>
            </a:r>
            <a:r>
              <a:rPr lang="en-US" sz="2400" dirty="0">
                <a:solidFill>
                  <a:srgbClr val="FFFF00"/>
                </a:solidFill>
              </a:rPr>
              <a:t>are-being</a:t>
            </a:r>
            <a:r>
              <a:rPr lang="en-US" sz="2400" dirty="0"/>
              <a:t> </a:t>
            </a:r>
            <a:r>
              <a:rPr lang="en-US" sz="2400" dirty="0" smtClean="0"/>
              <a:t> </a:t>
            </a:r>
            <a:r>
              <a:rPr lang="en-US" sz="2400" dirty="0"/>
              <a:t>having-been-saved</a:t>
            </a:r>
            <a:r>
              <a:rPr lang="en-US" sz="2400" dirty="0">
                <a:solidFill>
                  <a:srgbClr val="FFFF00"/>
                </a:solidFill>
              </a:rPr>
              <a:t> </a:t>
            </a:r>
            <a:r>
              <a:rPr lang="en-US" sz="2400" dirty="0" smtClean="0">
                <a:solidFill>
                  <a:srgbClr val="FFFF00"/>
                </a:solidFill>
              </a:rPr>
              <a:t> </a:t>
            </a:r>
            <a:r>
              <a:rPr lang="en-US" sz="2400" dirty="0">
                <a:solidFill>
                  <a:srgbClr val="FFFF00"/>
                </a:solidFill>
              </a:rPr>
              <a:t>through </a:t>
            </a:r>
            <a:r>
              <a:rPr lang="en-US" sz="2400" dirty="0" smtClean="0">
                <a:solidFill>
                  <a:srgbClr val="FFFF00"/>
                </a:solidFill>
              </a:rPr>
              <a:t>the faith </a:t>
            </a:r>
            <a:r>
              <a:rPr lang="en-US" sz="2400" dirty="0" smtClean="0"/>
              <a:t>and this not out of-you of-God the  gift </a:t>
            </a:r>
            <a:r>
              <a:rPr lang="en-US" sz="2400" dirty="0"/>
              <a:t>not </a:t>
            </a:r>
            <a:r>
              <a:rPr lang="en-US" sz="2400" dirty="0" smtClean="0"/>
              <a:t> </a:t>
            </a:r>
            <a:r>
              <a:rPr lang="en-US" sz="2400" dirty="0"/>
              <a:t>out </a:t>
            </a:r>
            <a:r>
              <a:rPr lang="en-US" sz="2400" dirty="0" smtClean="0"/>
              <a:t>of-works in-order-that not any should-boast</a:t>
            </a:r>
            <a:r>
              <a:rPr lang="en-US" sz="2400" dirty="0"/>
              <a:t>.</a:t>
            </a:r>
          </a:p>
        </p:txBody>
      </p:sp>
      <p:sp>
        <p:nvSpPr>
          <p:cNvPr id="2" name="TextBox 1"/>
          <p:cNvSpPr txBox="1"/>
          <p:nvPr/>
        </p:nvSpPr>
        <p:spPr>
          <a:xfrm>
            <a:off x="1028700" y="3517900"/>
            <a:ext cx="9182100" cy="584775"/>
          </a:xfrm>
          <a:prstGeom prst="rect">
            <a:avLst/>
          </a:prstGeom>
          <a:noFill/>
        </p:spPr>
        <p:txBody>
          <a:bodyPr wrap="square" rtlCol="0">
            <a:spAutoFit/>
          </a:bodyPr>
          <a:lstStyle/>
          <a:p>
            <a:pPr algn="ctr"/>
            <a:r>
              <a:rPr lang="en-US" sz="3200" b="1" dirty="0">
                <a:solidFill>
                  <a:schemeClr val="tx1">
                    <a:lumMod val="65000"/>
                  </a:schemeClr>
                </a:solidFill>
              </a:rPr>
              <a:t>Present Perfect Periphrastic Tense </a:t>
            </a:r>
          </a:p>
        </p:txBody>
      </p:sp>
      <p:sp>
        <p:nvSpPr>
          <p:cNvPr id="5" name="TextBox 4"/>
          <p:cNvSpPr txBox="1"/>
          <p:nvPr/>
        </p:nvSpPr>
        <p:spPr>
          <a:xfrm>
            <a:off x="1028700" y="4254499"/>
            <a:ext cx="9321800" cy="954107"/>
          </a:xfrm>
          <a:prstGeom prst="rect">
            <a:avLst/>
          </a:prstGeom>
          <a:noFill/>
        </p:spPr>
        <p:txBody>
          <a:bodyPr wrap="square" rtlCol="0">
            <a:spAutoFit/>
          </a:bodyPr>
          <a:lstStyle/>
          <a:p>
            <a:pPr algn="ctr"/>
            <a:r>
              <a:rPr lang="en-US" sz="2800" dirty="0" smtClean="0"/>
              <a:t>If you no longer have faith is “</a:t>
            </a:r>
            <a:r>
              <a:rPr lang="en-US" sz="2800" dirty="0" smtClean="0">
                <a:solidFill>
                  <a:srgbClr val="FFFF00"/>
                </a:solidFill>
              </a:rPr>
              <a:t>are-being saved</a:t>
            </a:r>
            <a:r>
              <a:rPr lang="en-US" sz="2800" dirty="0" smtClean="0"/>
              <a:t>” any different than for any nonbeliever?</a:t>
            </a:r>
            <a:endParaRPr lang="en-US" sz="2800" dirty="0"/>
          </a:p>
        </p:txBody>
      </p:sp>
    </p:spTree>
    <p:extLst>
      <p:ext uri="{BB962C8B-B14F-4D97-AF65-F5344CB8AC3E}">
        <p14:creationId xmlns:p14="http://schemas.microsoft.com/office/powerpoint/2010/main" val="8424568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23</a:t>
            </a:r>
            <a:endParaRPr lang="en-US" sz="3200" b="1" dirty="0" smtClean="0">
              <a:solidFill>
                <a:schemeClr val="bg1"/>
              </a:solidFill>
            </a:endParaRPr>
          </a:p>
        </p:txBody>
      </p:sp>
      <p:sp>
        <p:nvSpPr>
          <p:cNvPr id="6" name="TextBox 5"/>
          <p:cNvSpPr txBox="1"/>
          <p:nvPr/>
        </p:nvSpPr>
        <p:spPr>
          <a:xfrm>
            <a:off x="1028700" y="1524001"/>
            <a:ext cx="9182100" cy="1569660"/>
          </a:xfrm>
          <a:prstGeom prst="rect">
            <a:avLst/>
          </a:prstGeom>
          <a:solidFill>
            <a:schemeClr val="accent1"/>
          </a:solidFill>
        </p:spPr>
        <p:txBody>
          <a:bodyPr wrap="square" rtlCol="0">
            <a:spAutoFit/>
          </a:bodyPr>
          <a:lstStyle/>
          <a:p>
            <a:pPr algn="ctr"/>
            <a:r>
              <a:rPr lang="en-US" sz="2400" b="1" dirty="0"/>
              <a:t>Hyper-literally, this is translated</a:t>
            </a:r>
          </a:p>
          <a:p>
            <a:r>
              <a:rPr lang="en-US" sz="2400" dirty="0"/>
              <a:t>For </a:t>
            </a:r>
            <a:r>
              <a:rPr lang="en-US" sz="2400" dirty="0" smtClean="0"/>
              <a:t>to-the grace you(plural</a:t>
            </a:r>
            <a:r>
              <a:rPr lang="en-US" sz="2400" dirty="0"/>
              <a:t>)-</a:t>
            </a:r>
            <a:r>
              <a:rPr lang="en-US" sz="2400" dirty="0">
                <a:solidFill>
                  <a:srgbClr val="FFFF00"/>
                </a:solidFill>
              </a:rPr>
              <a:t>are-being</a:t>
            </a:r>
            <a:r>
              <a:rPr lang="en-US" sz="2400" dirty="0"/>
              <a:t> </a:t>
            </a:r>
            <a:r>
              <a:rPr lang="en-US" sz="2400" dirty="0" smtClean="0"/>
              <a:t> </a:t>
            </a:r>
            <a:r>
              <a:rPr lang="en-US" sz="2400" dirty="0"/>
              <a:t>having-been-saved</a:t>
            </a:r>
            <a:r>
              <a:rPr lang="en-US" sz="2400" dirty="0">
                <a:solidFill>
                  <a:srgbClr val="FFFF00"/>
                </a:solidFill>
              </a:rPr>
              <a:t> </a:t>
            </a:r>
            <a:r>
              <a:rPr lang="en-US" sz="2400" dirty="0" smtClean="0">
                <a:solidFill>
                  <a:srgbClr val="FFFF00"/>
                </a:solidFill>
              </a:rPr>
              <a:t> </a:t>
            </a:r>
            <a:r>
              <a:rPr lang="en-US" sz="2400" dirty="0">
                <a:solidFill>
                  <a:srgbClr val="FFFF00"/>
                </a:solidFill>
              </a:rPr>
              <a:t>through </a:t>
            </a:r>
            <a:r>
              <a:rPr lang="en-US" sz="2400" dirty="0" smtClean="0">
                <a:solidFill>
                  <a:srgbClr val="FFFF00"/>
                </a:solidFill>
              </a:rPr>
              <a:t>the faith </a:t>
            </a:r>
            <a:r>
              <a:rPr lang="en-US" sz="2400" dirty="0" smtClean="0"/>
              <a:t>and this not out of-you of-God the  gift </a:t>
            </a:r>
            <a:r>
              <a:rPr lang="en-US" sz="2400" dirty="0"/>
              <a:t>not </a:t>
            </a:r>
            <a:r>
              <a:rPr lang="en-US" sz="2400" dirty="0" smtClean="0"/>
              <a:t> </a:t>
            </a:r>
            <a:r>
              <a:rPr lang="en-US" sz="2400" dirty="0"/>
              <a:t>out </a:t>
            </a:r>
            <a:r>
              <a:rPr lang="en-US" sz="2400" dirty="0" smtClean="0"/>
              <a:t>of-works in-order-that not any should-boast</a:t>
            </a:r>
            <a:r>
              <a:rPr lang="en-US" sz="2400" dirty="0"/>
              <a:t>.</a:t>
            </a:r>
          </a:p>
        </p:txBody>
      </p:sp>
      <p:sp>
        <p:nvSpPr>
          <p:cNvPr id="5" name="TextBox 4"/>
          <p:cNvSpPr txBox="1"/>
          <p:nvPr/>
        </p:nvSpPr>
        <p:spPr>
          <a:xfrm>
            <a:off x="1028700" y="4254499"/>
            <a:ext cx="9321800" cy="523220"/>
          </a:xfrm>
          <a:prstGeom prst="rect">
            <a:avLst/>
          </a:prstGeom>
          <a:noFill/>
        </p:spPr>
        <p:txBody>
          <a:bodyPr wrap="square" rtlCol="0">
            <a:spAutoFit/>
          </a:bodyPr>
          <a:lstStyle/>
          <a:p>
            <a:pPr algn="ctr"/>
            <a:r>
              <a:rPr lang="en-US" sz="2800" dirty="0" smtClean="0"/>
              <a:t>The Greek word used for  “saved” here is SOZO</a:t>
            </a:r>
            <a:endParaRPr lang="en-US" sz="2800" dirty="0"/>
          </a:p>
        </p:txBody>
      </p:sp>
    </p:spTree>
    <p:extLst>
      <p:ext uri="{BB962C8B-B14F-4D97-AF65-F5344CB8AC3E}">
        <p14:creationId xmlns:p14="http://schemas.microsoft.com/office/powerpoint/2010/main" val="19747391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Mark 10:51-52</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24</a:t>
            </a:r>
            <a:endParaRPr lang="en-US" sz="3200" b="1" dirty="0" smtClean="0">
              <a:solidFill>
                <a:schemeClr val="bg1"/>
              </a:solidFill>
            </a:endParaRPr>
          </a:p>
        </p:txBody>
      </p:sp>
      <p:sp>
        <p:nvSpPr>
          <p:cNvPr id="5" name="TextBox 4"/>
          <p:cNvSpPr txBox="1"/>
          <p:nvPr/>
        </p:nvSpPr>
        <p:spPr>
          <a:xfrm>
            <a:off x="304800" y="1854200"/>
            <a:ext cx="10680700" cy="3108543"/>
          </a:xfrm>
          <a:prstGeom prst="rect">
            <a:avLst/>
          </a:prstGeom>
          <a:noFill/>
        </p:spPr>
        <p:txBody>
          <a:bodyPr wrap="square" rtlCol="0">
            <a:spAutoFit/>
          </a:bodyPr>
          <a:lstStyle/>
          <a:p>
            <a:r>
              <a:rPr lang="en-US" sz="2800" dirty="0" smtClean="0"/>
              <a:t>51 And </a:t>
            </a:r>
            <a:r>
              <a:rPr lang="en-US" sz="2800" dirty="0"/>
              <a:t>answering him, Jesus said, "What do you want Me to do for you?" And the blind man said to Him, "</a:t>
            </a:r>
            <a:r>
              <a:rPr lang="en-US" sz="2800" dirty="0" err="1"/>
              <a:t>Rabboni</a:t>
            </a:r>
            <a:r>
              <a:rPr lang="en-US" sz="2800" dirty="0"/>
              <a:t>, [I want] to regain my sight!" </a:t>
            </a:r>
            <a:endParaRPr lang="en-US" sz="2800" dirty="0" smtClean="0"/>
          </a:p>
          <a:p>
            <a:endParaRPr lang="en-US" sz="2800" dirty="0"/>
          </a:p>
          <a:p>
            <a:r>
              <a:rPr lang="en-US" sz="2800" dirty="0" smtClean="0"/>
              <a:t>52 And </a:t>
            </a:r>
            <a:r>
              <a:rPr lang="en-US" sz="2800" dirty="0"/>
              <a:t>Jesus said to him, "Go; your faith </a:t>
            </a:r>
            <a:r>
              <a:rPr lang="en-US" sz="2800" dirty="0">
                <a:solidFill>
                  <a:srgbClr val="FFFF00"/>
                </a:solidFill>
              </a:rPr>
              <a:t>has made you well</a:t>
            </a:r>
            <a:r>
              <a:rPr lang="en-US" sz="2800" dirty="0"/>
              <a:t>." Immediately he regained his sight and [began] following Him on the road..</a:t>
            </a:r>
          </a:p>
        </p:txBody>
      </p:sp>
    </p:spTree>
    <p:extLst>
      <p:ext uri="{BB962C8B-B14F-4D97-AF65-F5344CB8AC3E}">
        <p14:creationId xmlns:p14="http://schemas.microsoft.com/office/powerpoint/2010/main" val="2504825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Mark 10:51-52</a:t>
            </a: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25</a:t>
            </a:r>
            <a:endParaRPr lang="en-US" sz="3200" b="1" dirty="0" smtClean="0">
              <a:solidFill>
                <a:schemeClr val="bg1"/>
              </a:solidFill>
            </a:endParaRPr>
          </a:p>
        </p:txBody>
      </p:sp>
      <p:sp>
        <p:nvSpPr>
          <p:cNvPr id="5" name="TextBox 4"/>
          <p:cNvSpPr txBox="1"/>
          <p:nvPr/>
        </p:nvSpPr>
        <p:spPr>
          <a:xfrm>
            <a:off x="304800" y="1854200"/>
            <a:ext cx="10680700" cy="3108543"/>
          </a:xfrm>
          <a:prstGeom prst="rect">
            <a:avLst/>
          </a:prstGeom>
          <a:noFill/>
        </p:spPr>
        <p:txBody>
          <a:bodyPr wrap="square" rtlCol="0">
            <a:spAutoFit/>
          </a:bodyPr>
          <a:lstStyle/>
          <a:p>
            <a:r>
              <a:rPr lang="en-US" sz="2800" dirty="0" smtClean="0"/>
              <a:t>51 And </a:t>
            </a:r>
            <a:r>
              <a:rPr lang="en-US" sz="2800" dirty="0"/>
              <a:t>answering him, Jesus said, "What do you want Me to do for you?" And the blind man said to Him, "</a:t>
            </a:r>
            <a:r>
              <a:rPr lang="en-US" sz="2800" dirty="0" err="1"/>
              <a:t>Rabboni</a:t>
            </a:r>
            <a:r>
              <a:rPr lang="en-US" sz="2800" dirty="0"/>
              <a:t>, [I want] to regain my sight!" </a:t>
            </a:r>
            <a:endParaRPr lang="en-US" sz="2800" dirty="0" smtClean="0"/>
          </a:p>
          <a:p>
            <a:endParaRPr lang="en-US" sz="2800" dirty="0"/>
          </a:p>
          <a:p>
            <a:r>
              <a:rPr lang="en-US" sz="2800" dirty="0" smtClean="0"/>
              <a:t>52 And </a:t>
            </a:r>
            <a:r>
              <a:rPr lang="en-US" sz="2800" dirty="0"/>
              <a:t>Jesus said to him, "Go; your faith </a:t>
            </a:r>
            <a:r>
              <a:rPr lang="en-US" sz="2800" dirty="0" smtClean="0"/>
              <a:t>     </a:t>
            </a:r>
            <a:r>
              <a:rPr lang="en-US" sz="2800" dirty="0" smtClean="0">
                <a:solidFill>
                  <a:srgbClr val="FFFF00"/>
                </a:solidFill>
              </a:rPr>
              <a:t>SOZO              </a:t>
            </a:r>
            <a:r>
              <a:rPr lang="en-US" sz="2800" dirty="0" smtClean="0"/>
              <a:t>." </a:t>
            </a:r>
            <a:r>
              <a:rPr lang="en-US" sz="2800" dirty="0"/>
              <a:t>Immediately he regained his sight and [began] following Him on the road..</a:t>
            </a:r>
          </a:p>
        </p:txBody>
      </p:sp>
    </p:spTree>
    <p:extLst>
      <p:ext uri="{BB962C8B-B14F-4D97-AF65-F5344CB8AC3E}">
        <p14:creationId xmlns:p14="http://schemas.microsoft.com/office/powerpoint/2010/main" val="4219266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Matthew 9:20-22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26</a:t>
            </a:r>
            <a:endParaRPr lang="en-US" sz="3200" b="1" dirty="0" smtClean="0">
              <a:solidFill>
                <a:schemeClr val="bg1"/>
              </a:solidFill>
            </a:endParaRPr>
          </a:p>
        </p:txBody>
      </p:sp>
      <p:sp>
        <p:nvSpPr>
          <p:cNvPr id="5" name="TextBox 4"/>
          <p:cNvSpPr txBox="1"/>
          <p:nvPr/>
        </p:nvSpPr>
        <p:spPr>
          <a:xfrm>
            <a:off x="304800" y="1854200"/>
            <a:ext cx="10680700" cy="4401205"/>
          </a:xfrm>
          <a:prstGeom prst="rect">
            <a:avLst/>
          </a:prstGeom>
          <a:noFill/>
        </p:spPr>
        <p:txBody>
          <a:bodyPr wrap="square" rtlCol="0">
            <a:spAutoFit/>
          </a:bodyPr>
          <a:lstStyle/>
          <a:p>
            <a:r>
              <a:rPr lang="en-US" sz="2800" dirty="0" smtClean="0"/>
              <a:t>20 And </a:t>
            </a:r>
            <a:r>
              <a:rPr lang="en-US" sz="2800" dirty="0"/>
              <a:t>a woman who had been suffering from a hemorrhage for twelve years, came up behind Him and touched the fringe of His cloak; </a:t>
            </a:r>
            <a:endParaRPr lang="en-US" sz="2800" dirty="0" smtClean="0"/>
          </a:p>
          <a:p>
            <a:endParaRPr lang="en-US" sz="2800" dirty="0"/>
          </a:p>
          <a:p>
            <a:r>
              <a:rPr lang="en-US" sz="2800" dirty="0" smtClean="0"/>
              <a:t>21 for </a:t>
            </a:r>
            <a:r>
              <a:rPr lang="en-US" sz="2800" dirty="0"/>
              <a:t>she was saying to herself, "If I only touch His garment, I </a:t>
            </a:r>
            <a:r>
              <a:rPr lang="en-US" sz="2800" dirty="0">
                <a:solidFill>
                  <a:srgbClr val="FFFF00"/>
                </a:solidFill>
              </a:rPr>
              <a:t>will get well</a:t>
            </a:r>
            <a:r>
              <a:rPr lang="en-US" sz="2800" dirty="0"/>
              <a:t>." </a:t>
            </a:r>
            <a:endParaRPr lang="en-US" sz="2800" dirty="0" smtClean="0"/>
          </a:p>
          <a:p>
            <a:endParaRPr lang="en-US" sz="2800" dirty="0"/>
          </a:p>
          <a:p>
            <a:r>
              <a:rPr lang="en-US" sz="2800" dirty="0" smtClean="0"/>
              <a:t>22 But </a:t>
            </a:r>
            <a:r>
              <a:rPr lang="en-US" sz="2800" dirty="0"/>
              <a:t>Jesus turning and seeing her said, "Daughter, take courage; your faith has </a:t>
            </a:r>
            <a:r>
              <a:rPr lang="en-US" sz="2800" dirty="0">
                <a:solidFill>
                  <a:srgbClr val="FFFF00"/>
                </a:solidFill>
              </a:rPr>
              <a:t>made you well</a:t>
            </a:r>
            <a:r>
              <a:rPr lang="en-US" sz="2800" dirty="0"/>
              <a:t>." At once the woman </a:t>
            </a:r>
            <a:r>
              <a:rPr lang="en-US" sz="2800" dirty="0">
                <a:solidFill>
                  <a:srgbClr val="FFFF00"/>
                </a:solidFill>
              </a:rPr>
              <a:t>was made well</a:t>
            </a:r>
            <a:r>
              <a:rPr lang="en-US" sz="2800" dirty="0"/>
              <a:t>.</a:t>
            </a:r>
          </a:p>
        </p:txBody>
      </p:sp>
    </p:spTree>
    <p:extLst>
      <p:ext uri="{BB962C8B-B14F-4D97-AF65-F5344CB8AC3E}">
        <p14:creationId xmlns:p14="http://schemas.microsoft.com/office/powerpoint/2010/main" val="2523924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Matthew 9:20-22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27</a:t>
            </a:r>
            <a:endParaRPr lang="en-US" sz="3200" b="1" dirty="0" smtClean="0">
              <a:solidFill>
                <a:schemeClr val="bg1"/>
              </a:solidFill>
            </a:endParaRPr>
          </a:p>
        </p:txBody>
      </p:sp>
      <p:sp>
        <p:nvSpPr>
          <p:cNvPr id="5" name="TextBox 4"/>
          <p:cNvSpPr txBox="1"/>
          <p:nvPr/>
        </p:nvSpPr>
        <p:spPr>
          <a:xfrm>
            <a:off x="304800" y="1854200"/>
            <a:ext cx="10680700" cy="4401205"/>
          </a:xfrm>
          <a:prstGeom prst="rect">
            <a:avLst/>
          </a:prstGeom>
          <a:noFill/>
        </p:spPr>
        <p:txBody>
          <a:bodyPr wrap="square" rtlCol="0">
            <a:spAutoFit/>
          </a:bodyPr>
          <a:lstStyle/>
          <a:p>
            <a:r>
              <a:rPr lang="en-US" sz="2800" dirty="0" smtClean="0"/>
              <a:t>20 And </a:t>
            </a:r>
            <a:r>
              <a:rPr lang="en-US" sz="2800" dirty="0"/>
              <a:t>a woman who had been suffering from a hemorrhage for twelve years, came up behind Him and touched the fringe of His cloak; </a:t>
            </a:r>
            <a:endParaRPr lang="en-US" sz="2800" dirty="0" smtClean="0"/>
          </a:p>
          <a:p>
            <a:endParaRPr lang="en-US" sz="2800" dirty="0"/>
          </a:p>
          <a:p>
            <a:r>
              <a:rPr lang="en-US" sz="2800" dirty="0" smtClean="0"/>
              <a:t>21 for </a:t>
            </a:r>
            <a:r>
              <a:rPr lang="en-US" sz="2800" dirty="0"/>
              <a:t>she was saying to herself, "If I only touch His garment, I </a:t>
            </a:r>
            <a:r>
              <a:rPr lang="en-US" sz="2800" dirty="0" smtClean="0">
                <a:solidFill>
                  <a:srgbClr val="FFFF00"/>
                </a:solidFill>
              </a:rPr>
              <a:t>SOZO</a:t>
            </a:r>
            <a:r>
              <a:rPr lang="en-US" sz="2800" dirty="0" smtClean="0"/>
              <a:t>." </a:t>
            </a:r>
          </a:p>
          <a:p>
            <a:endParaRPr lang="en-US" sz="2800" dirty="0"/>
          </a:p>
          <a:p>
            <a:r>
              <a:rPr lang="en-US" sz="2800" dirty="0" smtClean="0"/>
              <a:t>22 But </a:t>
            </a:r>
            <a:r>
              <a:rPr lang="en-US" sz="2800" dirty="0"/>
              <a:t>Jesus turning and seeing her said, "Daughter, take courage; your faith has </a:t>
            </a:r>
            <a:r>
              <a:rPr lang="en-US" sz="2800" dirty="0" smtClean="0"/>
              <a:t>     </a:t>
            </a:r>
            <a:r>
              <a:rPr lang="en-US" sz="2800" dirty="0" smtClean="0">
                <a:solidFill>
                  <a:srgbClr val="FFFF00"/>
                </a:solidFill>
              </a:rPr>
              <a:t>SOZO</a:t>
            </a:r>
            <a:r>
              <a:rPr lang="en-US" sz="2800" dirty="0" smtClean="0"/>
              <a:t>    ." </a:t>
            </a:r>
            <a:r>
              <a:rPr lang="en-US" sz="2800" dirty="0"/>
              <a:t>At once the woman </a:t>
            </a:r>
            <a:r>
              <a:rPr lang="en-US" sz="2800" dirty="0" smtClean="0">
                <a:solidFill>
                  <a:srgbClr val="FFFF00"/>
                </a:solidFill>
              </a:rPr>
              <a:t>SOZO</a:t>
            </a:r>
            <a:r>
              <a:rPr lang="en-US" sz="2800" dirty="0" smtClean="0"/>
              <a:t>.</a:t>
            </a:r>
            <a:endParaRPr lang="en-US" sz="2800" dirty="0"/>
          </a:p>
        </p:txBody>
      </p:sp>
    </p:spTree>
    <p:extLst>
      <p:ext uri="{BB962C8B-B14F-4D97-AF65-F5344CB8AC3E}">
        <p14:creationId xmlns:p14="http://schemas.microsoft.com/office/powerpoint/2010/main" val="3681819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err="1" smtClean="0">
                <a:solidFill>
                  <a:srgbClr val="92D050"/>
                </a:solidFill>
              </a:rPr>
              <a:t>sozo</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28</a:t>
            </a:r>
            <a:endParaRPr lang="en-US" sz="3200" b="1" dirty="0" smtClean="0">
              <a:solidFill>
                <a:schemeClr val="bg1"/>
              </a:solidFill>
            </a:endParaRPr>
          </a:p>
        </p:txBody>
      </p:sp>
      <p:sp>
        <p:nvSpPr>
          <p:cNvPr id="5" name="TextBox 4"/>
          <p:cNvSpPr txBox="1"/>
          <p:nvPr/>
        </p:nvSpPr>
        <p:spPr>
          <a:xfrm>
            <a:off x="406400" y="1346200"/>
            <a:ext cx="10579100" cy="3539430"/>
          </a:xfrm>
          <a:prstGeom prst="rect">
            <a:avLst/>
          </a:prstGeom>
          <a:noFill/>
        </p:spPr>
        <p:txBody>
          <a:bodyPr wrap="square" rtlCol="0">
            <a:spAutoFit/>
          </a:bodyPr>
          <a:lstStyle/>
          <a:p>
            <a:r>
              <a:rPr lang="en-US" sz="2800" u="sng" dirty="0">
                <a:solidFill>
                  <a:srgbClr val="FFFF00"/>
                </a:solidFill>
              </a:rPr>
              <a:t>Matthew 1:21</a:t>
            </a:r>
            <a:r>
              <a:rPr lang="en-US" sz="2800" dirty="0">
                <a:solidFill>
                  <a:srgbClr val="FFFF00"/>
                </a:solidFill>
              </a:rPr>
              <a:t>: </a:t>
            </a:r>
            <a:r>
              <a:rPr lang="en-US" sz="2800" dirty="0"/>
              <a:t>"...you shall call His name Jesus, for He will </a:t>
            </a:r>
            <a:r>
              <a:rPr lang="en-US" sz="2800" dirty="0">
                <a:solidFill>
                  <a:srgbClr val="00B0F0"/>
                </a:solidFill>
              </a:rPr>
              <a:t>save</a:t>
            </a:r>
            <a:r>
              <a:rPr lang="en-US" sz="2800" dirty="0"/>
              <a:t> (</a:t>
            </a:r>
            <a:r>
              <a:rPr lang="en-US" sz="2800" dirty="0" err="1"/>
              <a:t>sozo</a:t>
            </a:r>
            <a:r>
              <a:rPr lang="en-US" sz="2800" dirty="0"/>
              <a:t>) His people from their sins</a:t>
            </a:r>
            <a:r>
              <a:rPr lang="en-US" sz="2800" dirty="0" smtClean="0"/>
              <a:t>.“</a:t>
            </a:r>
          </a:p>
          <a:p>
            <a:endParaRPr lang="en-US" sz="2800" u="sng" dirty="0" smtClean="0">
              <a:solidFill>
                <a:srgbClr val="FFFF00"/>
              </a:solidFill>
            </a:endParaRPr>
          </a:p>
          <a:p>
            <a:r>
              <a:rPr lang="en-US" sz="2800" u="sng" dirty="0" smtClean="0">
                <a:solidFill>
                  <a:srgbClr val="FFFF00"/>
                </a:solidFill>
              </a:rPr>
              <a:t>Luke </a:t>
            </a:r>
            <a:r>
              <a:rPr lang="en-US" sz="2800" u="sng" dirty="0">
                <a:solidFill>
                  <a:srgbClr val="FFFF00"/>
                </a:solidFill>
              </a:rPr>
              <a:t>8:36: </a:t>
            </a:r>
            <a:r>
              <a:rPr lang="en-US" sz="2800" dirty="0" smtClean="0"/>
              <a:t>...”by </a:t>
            </a:r>
            <a:r>
              <a:rPr lang="en-US" sz="2800" dirty="0"/>
              <a:t>what means he who had been demon-possessed was </a:t>
            </a:r>
            <a:r>
              <a:rPr lang="en-US" sz="2800" dirty="0">
                <a:solidFill>
                  <a:srgbClr val="00B0F0"/>
                </a:solidFill>
              </a:rPr>
              <a:t>healed</a:t>
            </a:r>
            <a:r>
              <a:rPr lang="en-US" sz="2800" dirty="0"/>
              <a:t> (</a:t>
            </a:r>
            <a:r>
              <a:rPr lang="en-US" sz="2800" dirty="0" err="1"/>
              <a:t>sozo</a:t>
            </a:r>
            <a:r>
              <a:rPr lang="en-US" sz="2800" dirty="0" smtClean="0"/>
              <a:t>).”</a:t>
            </a:r>
          </a:p>
          <a:p>
            <a:endParaRPr lang="en-US" sz="2800" u="sng" dirty="0" smtClean="0">
              <a:solidFill>
                <a:srgbClr val="FFFF00"/>
              </a:solidFill>
            </a:endParaRPr>
          </a:p>
          <a:p>
            <a:r>
              <a:rPr lang="en-US" sz="2800" u="sng" dirty="0" smtClean="0">
                <a:solidFill>
                  <a:srgbClr val="FFFF00"/>
                </a:solidFill>
              </a:rPr>
              <a:t>Ephesians </a:t>
            </a:r>
            <a:r>
              <a:rPr lang="en-US" sz="2800" u="sng" dirty="0">
                <a:solidFill>
                  <a:srgbClr val="FFFF00"/>
                </a:solidFill>
              </a:rPr>
              <a:t>2:8: </a:t>
            </a:r>
            <a:r>
              <a:rPr lang="en-US" sz="2800" dirty="0"/>
              <a:t>"For by grace you have been </a:t>
            </a:r>
            <a:r>
              <a:rPr lang="en-US" sz="2800" dirty="0">
                <a:solidFill>
                  <a:srgbClr val="00B0F0"/>
                </a:solidFill>
              </a:rPr>
              <a:t>saved</a:t>
            </a:r>
            <a:r>
              <a:rPr lang="en-US" sz="2800" dirty="0"/>
              <a:t> (</a:t>
            </a:r>
            <a:r>
              <a:rPr lang="en-US" sz="2800" dirty="0" err="1"/>
              <a:t>sozo</a:t>
            </a:r>
            <a:r>
              <a:rPr lang="en-US" sz="2800" dirty="0"/>
              <a:t>) through faith..."</a:t>
            </a:r>
          </a:p>
        </p:txBody>
      </p:sp>
    </p:spTree>
    <p:extLst>
      <p:ext uri="{BB962C8B-B14F-4D97-AF65-F5344CB8AC3E}">
        <p14:creationId xmlns:p14="http://schemas.microsoft.com/office/powerpoint/2010/main" val="30879029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2:10</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29</a:t>
            </a:r>
            <a:endParaRPr lang="en-US" sz="3200" b="1" dirty="0" smtClean="0">
              <a:solidFill>
                <a:schemeClr val="bg1"/>
              </a:solidFill>
            </a:endParaRPr>
          </a:p>
        </p:txBody>
      </p:sp>
      <p:sp>
        <p:nvSpPr>
          <p:cNvPr id="5" name="TextBox 4"/>
          <p:cNvSpPr txBox="1"/>
          <p:nvPr/>
        </p:nvSpPr>
        <p:spPr>
          <a:xfrm>
            <a:off x="762000" y="1206500"/>
            <a:ext cx="9588500" cy="3108543"/>
          </a:xfrm>
          <a:prstGeom prst="rect">
            <a:avLst/>
          </a:prstGeom>
          <a:noFill/>
        </p:spPr>
        <p:txBody>
          <a:bodyPr wrap="square" rtlCol="0">
            <a:spAutoFit/>
          </a:bodyPr>
          <a:lstStyle/>
          <a:p>
            <a:r>
              <a:rPr lang="en-US" sz="2800" dirty="0" smtClean="0">
                <a:solidFill>
                  <a:srgbClr val="00B0F0"/>
                </a:solidFill>
              </a:rPr>
              <a:t>10</a:t>
            </a:r>
            <a:r>
              <a:rPr lang="en-US" sz="2800" dirty="0" smtClean="0"/>
              <a:t> For </a:t>
            </a:r>
            <a:r>
              <a:rPr lang="en-US" sz="2800" dirty="0"/>
              <a:t>we are His workmanship, </a:t>
            </a:r>
            <a:r>
              <a:rPr lang="en-US" sz="2800" dirty="0">
                <a:solidFill>
                  <a:srgbClr val="FFFF00"/>
                </a:solidFill>
              </a:rPr>
              <a:t>created in Christ Jesus for good works, </a:t>
            </a:r>
            <a:r>
              <a:rPr lang="en-US" sz="2800" dirty="0"/>
              <a:t>which God prepared </a:t>
            </a:r>
            <a:r>
              <a:rPr lang="en-US" sz="2800" dirty="0">
                <a:solidFill>
                  <a:srgbClr val="FFFF00"/>
                </a:solidFill>
              </a:rPr>
              <a:t>beforehand</a:t>
            </a:r>
            <a:r>
              <a:rPr lang="en-US" sz="2800" dirty="0"/>
              <a:t> so that we would walk in them</a:t>
            </a:r>
            <a:r>
              <a:rPr lang="en-US" sz="2800" dirty="0" smtClean="0"/>
              <a:t>.</a:t>
            </a:r>
          </a:p>
          <a:p>
            <a:endParaRPr lang="en-US" sz="2800" dirty="0"/>
          </a:p>
          <a:p>
            <a:endParaRPr lang="en-US" sz="2800" dirty="0" smtClean="0"/>
          </a:p>
          <a:p>
            <a:endParaRPr lang="en-US" sz="2800" dirty="0"/>
          </a:p>
          <a:p>
            <a:endParaRPr lang="en-US" sz="2800" dirty="0"/>
          </a:p>
        </p:txBody>
      </p:sp>
    </p:spTree>
    <p:extLst>
      <p:ext uri="{BB962C8B-B14F-4D97-AF65-F5344CB8AC3E}">
        <p14:creationId xmlns:p14="http://schemas.microsoft.com/office/powerpoint/2010/main" val="40486042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1:15-18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a:t>
            </a:r>
            <a:endParaRPr lang="en-US" sz="3200" b="1" dirty="0" smtClean="0">
              <a:solidFill>
                <a:schemeClr val="bg1"/>
              </a:solidFill>
            </a:endParaRPr>
          </a:p>
        </p:txBody>
      </p:sp>
      <p:sp>
        <p:nvSpPr>
          <p:cNvPr id="6" name="TextBox 5"/>
          <p:cNvSpPr txBox="1"/>
          <p:nvPr/>
        </p:nvSpPr>
        <p:spPr>
          <a:xfrm>
            <a:off x="292100" y="1003300"/>
            <a:ext cx="10664934" cy="6093976"/>
          </a:xfrm>
          <a:prstGeom prst="rect">
            <a:avLst/>
          </a:prstGeom>
          <a:noFill/>
        </p:spPr>
        <p:txBody>
          <a:bodyPr wrap="square" rtlCol="0">
            <a:spAutoFit/>
          </a:bodyPr>
          <a:lstStyle/>
          <a:p>
            <a:endParaRPr lang="en-US" sz="2600" dirty="0"/>
          </a:p>
          <a:p>
            <a:r>
              <a:rPr lang="en-US" sz="2600" dirty="0" smtClean="0">
                <a:solidFill>
                  <a:srgbClr val="00B0F0"/>
                </a:solidFill>
              </a:rPr>
              <a:t>15 </a:t>
            </a:r>
            <a:r>
              <a:rPr lang="en-US" sz="2600" dirty="0" smtClean="0"/>
              <a:t>For </a:t>
            </a:r>
            <a:r>
              <a:rPr lang="en-US" sz="2600" dirty="0"/>
              <a:t>this reason I too, having heard of the faith in the Lord Jesus which [exists] among you and your love for all the saints, </a:t>
            </a:r>
            <a:endParaRPr lang="en-US" sz="2600" dirty="0" smtClean="0"/>
          </a:p>
          <a:p>
            <a:endParaRPr lang="en-US" sz="2600" dirty="0"/>
          </a:p>
          <a:p>
            <a:r>
              <a:rPr lang="en-US" sz="2600" dirty="0" smtClean="0">
                <a:solidFill>
                  <a:srgbClr val="00B0F0"/>
                </a:solidFill>
              </a:rPr>
              <a:t>16</a:t>
            </a:r>
            <a:r>
              <a:rPr lang="en-US" sz="2600" dirty="0" smtClean="0"/>
              <a:t> do </a:t>
            </a:r>
            <a:r>
              <a:rPr lang="en-US" sz="2600" dirty="0"/>
              <a:t>not cease giving thanks for you, while making mention [of you] in my prayers; </a:t>
            </a:r>
            <a:endParaRPr lang="en-US" sz="2600" dirty="0" smtClean="0"/>
          </a:p>
          <a:p>
            <a:endParaRPr lang="en-US" sz="2600" dirty="0"/>
          </a:p>
          <a:p>
            <a:r>
              <a:rPr lang="en-US" sz="2600" dirty="0" smtClean="0">
                <a:solidFill>
                  <a:srgbClr val="00B0F0"/>
                </a:solidFill>
              </a:rPr>
              <a:t>17</a:t>
            </a:r>
            <a:r>
              <a:rPr lang="en-US" sz="2600" dirty="0" smtClean="0"/>
              <a:t> that </a:t>
            </a:r>
            <a:r>
              <a:rPr lang="en-US" sz="2600" dirty="0"/>
              <a:t>the God of our Lord Jesus Christ, the Father of glory, may give to you a spirit of wisdom and of revelation in the knowledge of Him.</a:t>
            </a:r>
            <a:endParaRPr lang="en-US" sz="2600" dirty="0"/>
          </a:p>
          <a:p>
            <a:endParaRPr lang="en-US" sz="2600" dirty="0" smtClean="0"/>
          </a:p>
          <a:p>
            <a:r>
              <a:rPr lang="en-US" sz="2600" dirty="0" smtClean="0">
                <a:solidFill>
                  <a:srgbClr val="00B0F0"/>
                </a:solidFill>
              </a:rPr>
              <a:t>18</a:t>
            </a:r>
            <a:r>
              <a:rPr lang="en-US" sz="2600" dirty="0" smtClean="0"/>
              <a:t> [</a:t>
            </a:r>
            <a:r>
              <a:rPr lang="en-US" sz="2600" dirty="0"/>
              <a:t>I pray that] the </a:t>
            </a:r>
            <a:r>
              <a:rPr lang="en-US" sz="2600" dirty="0">
                <a:solidFill>
                  <a:srgbClr val="FFFF00"/>
                </a:solidFill>
              </a:rPr>
              <a:t>eyes of your heart </a:t>
            </a:r>
            <a:r>
              <a:rPr lang="en-US" sz="2600" dirty="0"/>
              <a:t>may be enlightened, so that you will know what is the hope of His calling, what are the riches of the glory of His inheritance in the saints, </a:t>
            </a:r>
            <a:endParaRPr lang="en-US" sz="2600" dirty="0"/>
          </a:p>
          <a:p>
            <a:endParaRPr lang="en-US" sz="2600" dirty="0"/>
          </a:p>
        </p:txBody>
      </p:sp>
    </p:spTree>
    <p:extLst>
      <p:ext uri="{BB962C8B-B14F-4D97-AF65-F5344CB8AC3E}">
        <p14:creationId xmlns:p14="http://schemas.microsoft.com/office/powerpoint/2010/main" val="5550993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pPr algn="ctr"/>
            <a:r>
              <a:rPr lang="en-US" sz="3600" dirty="0" smtClean="0">
                <a:solidFill>
                  <a:srgbClr val="92D050"/>
                </a:solidFill>
              </a:rPr>
              <a:t>Are you over saved?</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30</a:t>
            </a:r>
            <a:endParaRPr lang="en-US" sz="3200" b="1" dirty="0" smtClean="0">
              <a:solidFill>
                <a:schemeClr val="bg1"/>
              </a:solidFill>
            </a:endParaRPr>
          </a:p>
        </p:txBody>
      </p:sp>
      <p:pic>
        <p:nvPicPr>
          <p:cNvPr id="6" name="over sav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0713" y="1117600"/>
            <a:ext cx="9791700" cy="5388875"/>
          </a:xfrm>
          <a:prstGeom prst="rect">
            <a:avLst/>
          </a:prstGeom>
        </p:spPr>
      </p:pic>
    </p:spTree>
    <p:extLst>
      <p:ext uri="{BB962C8B-B14F-4D97-AF65-F5344CB8AC3E}">
        <p14:creationId xmlns:p14="http://schemas.microsoft.com/office/powerpoint/2010/main" val="3283805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10263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1:15-3</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4</a:t>
            </a:r>
            <a:endParaRPr lang="en-US" sz="3200" b="1" dirty="0" smtClean="0">
              <a:solidFill>
                <a:schemeClr val="bg1"/>
              </a:solidFill>
            </a:endParaRPr>
          </a:p>
        </p:txBody>
      </p:sp>
      <p:sp>
        <p:nvSpPr>
          <p:cNvPr id="6" name="TextBox 5"/>
          <p:cNvSpPr txBox="1"/>
          <p:nvPr/>
        </p:nvSpPr>
        <p:spPr>
          <a:xfrm>
            <a:off x="317500" y="864175"/>
            <a:ext cx="10639534" cy="6233101"/>
          </a:xfrm>
          <a:prstGeom prst="rect">
            <a:avLst/>
          </a:prstGeom>
          <a:noFill/>
        </p:spPr>
        <p:txBody>
          <a:bodyPr wrap="square" rtlCol="0">
            <a:spAutoFit/>
          </a:bodyPr>
          <a:lstStyle/>
          <a:p>
            <a:r>
              <a:rPr lang="en-US" sz="2600" dirty="0" smtClean="0">
                <a:solidFill>
                  <a:srgbClr val="00B0F0"/>
                </a:solidFill>
              </a:rPr>
              <a:t>19</a:t>
            </a:r>
            <a:r>
              <a:rPr lang="en-US" sz="2600" dirty="0" smtClean="0"/>
              <a:t> and </a:t>
            </a:r>
            <a:r>
              <a:rPr lang="en-US" sz="2600" dirty="0"/>
              <a:t>what is the surpassing greatness of His power toward us who believe. [These are] in accordance with the working of the strength of His might </a:t>
            </a:r>
            <a:endParaRPr lang="en-US" sz="2600" dirty="0" smtClean="0"/>
          </a:p>
          <a:p>
            <a:endParaRPr lang="en-US" sz="2600" dirty="0"/>
          </a:p>
          <a:p>
            <a:r>
              <a:rPr lang="en-US" sz="2600" dirty="0" smtClean="0">
                <a:solidFill>
                  <a:srgbClr val="00B0F0"/>
                </a:solidFill>
              </a:rPr>
              <a:t>20</a:t>
            </a:r>
            <a:r>
              <a:rPr lang="en-US" sz="2600" dirty="0" smtClean="0"/>
              <a:t> which </a:t>
            </a:r>
            <a:r>
              <a:rPr lang="en-US" sz="2600" dirty="0"/>
              <a:t>He brought about in Christ, when He raised Him from the dead and seated Him at His right hand in the heavenly [places], </a:t>
            </a:r>
            <a:endParaRPr lang="en-US" sz="2600" dirty="0" smtClean="0"/>
          </a:p>
          <a:p>
            <a:endParaRPr lang="en-US" sz="2600" dirty="0"/>
          </a:p>
          <a:p>
            <a:r>
              <a:rPr lang="en-US" sz="2600" dirty="0" smtClean="0">
                <a:solidFill>
                  <a:srgbClr val="00B0F0"/>
                </a:solidFill>
              </a:rPr>
              <a:t>21</a:t>
            </a:r>
            <a:r>
              <a:rPr lang="en-US" sz="2600" dirty="0" smtClean="0"/>
              <a:t> far </a:t>
            </a:r>
            <a:r>
              <a:rPr lang="en-US" sz="2600" dirty="0"/>
              <a:t>above all rule and authority and power and dominion, and every name that is named, not only in this age but also in the one to come. </a:t>
            </a:r>
            <a:endParaRPr lang="en-US" sz="2600" dirty="0" smtClean="0"/>
          </a:p>
          <a:p>
            <a:endParaRPr lang="en-US" sz="2600" dirty="0"/>
          </a:p>
          <a:p>
            <a:r>
              <a:rPr lang="en-US" sz="2600" dirty="0" smtClean="0">
                <a:solidFill>
                  <a:srgbClr val="00B0F0"/>
                </a:solidFill>
              </a:rPr>
              <a:t>22</a:t>
            </a:r>
            <a:r>
              <a:rPr lang="en-US" sz="2600" dirty="0" smtClean="0"/>
              <a:t> And </a:t>
            </a:r>
            <a:r>
              <a:rPr lang="en-US" sz="2600" dirty="0"/>
              <a:t>He put all things in subjection under His feet, and gave Him as head over all things to the church, </a:t>
            </a:r>
            <a:r>
              <a:rPr lang="en-US" sz="2600" dirty="0" smtClean="0">
                <a:solidFill>
                  <a:srgbClr val="00B0F0"/>
                </a:solidFill>
              </a:rPr>
              <a:t>23 </a:t>
            </a:r>
            <a:r>
              <a:rPr lang="en-US" sz="2600" dirty="0" smtClean="0"/>
              <a:t>which </a:t>
            </a:r>
            <a:r>
              <a:rPr lang="en-US" sz="2600" dirty="0"/>
              <a:t>is His body, the fullness of Him who fills all in all.</a:t>
            </a:r>
            <a:endParaRPr lang="en-US" sz="2600" dirty="0"/>
          </a:p>
        </p:txBody>
      </p:sp>
    </p:spTree>
    <p:extLst>
      <p:ext uri="{BB962C8B-B14F-4D97-AF65-F5344CB8AC3E}">
        <p14:creationId xmlns:p14="http://schemas.microsoft.com/office/powerpoint/2010/main" val="5103283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2:1-4</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endParaRPr lang="en-US" sz="3200" b="1" dirty="0" smtClean="0">
              <a:solidFill>
                <a:schemeClr val="bg1"/>
              </a:solidFill>
            </a:endParaRPr>
          </a:p>
        </p:txBody>
      </p:sp>
      <p:sp>
        <p:nvSpPr>
          <p:cNvPr id="6" name="TextBox 5"/>
          <p:cNvSpPr txBox="1"/>
          <p:nvPr/>
        </p:nvSpPr>
        <p:spPr>
          <a:xfrm>
            <a:off x="292100" y="1117600"/>
            <a:ext cx="10664934" cy="4893647"/>
          </a:xfrm>
          <a:prstGeom prst="rect">
            <a:avLst/>
          </a:prstGeom>
          <a:noFill/>
        </p:spPr>
        <p:txBody>
          <a:bodyPr wrap="square" rtlCol="0">
            <a:spAutoFit/>
          </a:bodyPr>
          <a:lstStyle/>
          <a:p>
            <a:r>
              <a:rPr lang="en-US" sz="2600" dirty="0" smtClean="0">
                <a:solidFill>
                  <a:srgbClr val="00B0F0"/>
                </a:solidFill>
              </a:rPr>
              <a:t>1</a:t>
            </a:r>
            <a:r>
              <a:rPr lang="en-US" sz="2600" dirty="0" smtClean="0"/>
              <a:t> And </a:t>
            </a:r>
            <a:r>
              <a:rPr lang="en-US" sz="2600" dirty="0"/>
              <a:t>you were </a:t>
            </a:r>
            <a:r>
              <a:rPr lang="en-US" sz="2600" dirty="0">
                <a:solidFill>
                  <a:srgbClr val="FFFF00"/>
                </a:solidFill>
              </a:rPr>
              <a:t>dead in your trespasses and sins</a:t>
            </a:r>
            <a:r>
              <a:rPr lang="en-US" sz="2600" dirty="0"/>
              <a:t>, </a:t>
            </a:r>
            <a:endParaRPr lang="en-US" sz="2600" dirty="0" smtClean="0"/>
          </a:p>
          <a:p>
            <a:endParaRPr lang="en-US" sz="2600" dirty="0"/>
          </a:p>
          <a:p>
            <a:r>
              <a:rPr lang="en-US" sz="2600" dirty="0" smtClean="0">
                <a:solidFill>
                  <a:srgbClr val="00B0F0"/>
                </a:solidFill>
              </a:rPr>
              <a:t>2</a:t>
            </a:r>
            <a:r>
              <a:rPr lang="en-US" sz="2600" dirty="0" smtClean="0"/>
              <a:t> in </a:t>
            </a:r>
            <a:r>
              <a:rPr lang="en-US" sz="2600" dirty="0"/>
              <a:t>which you formerly walked according to the course of this world, according to the prince of the power of the air, of the spirit that is now working in the sons of disobedience. </a:t>
            </a:r>
            <a:endParaRPr lang="en-US" sz="2600" dirty="0" smtClean="0"/>
          </a:p>
          <a:p>
            <a:endParaRPr lang="en-US" sz="2600" dirty="0"/>
          </a:p>
          <a:p>
            <a:r>
              <a:rPr lang="en-US" sz="2600" dirty="0" smtClean="0">
                <a:solidFill>
                  <a:srgbClr val="00B0F0"/>
                </a:solidFill>
              </a:rPr>
              <a:t>3</a:t>
            </a:r>
            <a:r>
              <a:rPr lang="en-US" sz="2600" dirty="0" smtClean="0"/>
              <a:t> Among </a:t>
            </a:r>
            <a:r>
              <a:rPr lang="en-US" sz="2600" dirty="0"/>
              <a:t>them we too all formerly lived in the lusts of our flesh, indulging the desires of the flesh and of the mind, and were by nature children of wrath, even as the rest</a:t>
            </a:r>
            <a:r>
              <a:rPr lang="en-US" sz="2600" dirty="0" smtClean="0"/>
              <a:t>.</a:t>
            </a:r>
          </a:p>
          <a:p>
            <a:endParaRPr lang="en-US" sz="2600" dirty="0"/>
          </a:p>
          <a:p>
            <a:r>
              <a:rPr lang="en-US" sz="2600" dirty="0" smtClean="0">
                <a:solidFill>
                  <a:srgbClr val="00B0F0"/>
                </a:solidFill>
              </a:rPr>
              <a:t>4</a:t>
            </a:r>
            <a:r>
              <a:rPr lang="en-US" sz="2600" dirty="0" smtClean="0"/>
              <a:t> But </a:t>
            </a:r>
            <a:r>
              <a:rPr lang="en-US" sz="2600" dirty="0"/>
              <a:t>God, being rich in mercy, because of His great love with which He loved us, </a:t>
            </a:r>
            <a:endParaRPr lang="en-US" sz="2600" dirty="0"/>
          </a:p>
        </p:txBody>
      </p:sp>
    </p:spTree>
    <p:extLst>
      <p:ext uri="{BB962C8B-B14F-4D97-AF65-F5344CB8AC3E}">
        <p14:creationId xmlns:p14="http://schemas.microsoft.com/office/powerpoint/2010/main" val="13819302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2:5-9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6</a:t>
            </a:r>
            <a:endParaRPr lang="en-US" sz="3200" b="1" dirty="0" smtClean="0">
              <a:solidFill>
                <a:schemeClr val="bg1"/>
              </a:solidFill>
            </a:endParaRPr>
          </a:p>
        </p:txBody>
      </p:sp>
      <p:sp>
        <p:nvSpPr>
          <p:cNvPr id="6" name="TextBox 5"/>
          <p:cNvSpPr txBox="1"/>
          <p:nvPr/>
        </p:nvSpPr>
        <p:spPr>
          <a:xfrm>
            <a:off x="292100" y="1117600"/>
            <a:ext cx="10664934" cy="5293757"/>
          </a:xfrm>
          <a:prstGeom prst="rect">
            <a:avLst/>
          </a:prstGeom>
          <a:noFill/>
        </p:spPr>
        <p:txBody>
          <a:bodyPr wrap="square" rtlCol="0">
            <a:spAutoFit/>
          </a:bodyPr>
          <a:lstStyle/>
          <a:p>
            <a:r>
              <a:rPr lang="en-US" sz="2600" dirty="0" smtClean="0">
                <a:solidFill>
                  <a:srgbClr val="00B0F0"/>
                </a:solidFill>
              </a:rPr>
              <a:t>5</a:t>
            </a:r>
            <a:r>
              <a:rPr lang="en-US" sz="2600" dirty="0" smtClean="0"/>
              <a:t> even </a:t>
            </a:r>
            <a:r>
              <a:rPr lang="en-US" sz="2600" dirty="0"/>
              <a:t>when we were dead in our transgressions, made us alive together with Christ (</a:t>
            </a:r>
            <a:r>
              <a:rPr lang="en-US" sz="2600" dirty="0">
                <a:solidFill>
                  <a:srgbClr val="FFFF00"/>
                </a:solidFill>
              </a:rPr>
              <a:t>by grace you have been saved</a:t>
            </a:r>
            <a:r>
              <a:rPr lang="en-US" sz="2600" dirty="0"/>
              <a:t>), </a:t>
            </a:r>
            <a:endParaRPr lang="en-US" sz="2600" dirty="0" smtClean="0"/>
          </a:p>
          <a:p>
            <a:endParaRPr lang="en-US" sz="2600" dirty="0"/>
          </a:p>
          <a:p>
            <a:r>
              <a:rPr lang="en-US" sz="2600" dirty="0" smtClean="0">
                <a:solidFill>
                  <a:srgbClr val="00B0F0"/>
                </a:solidFill>
              </a:rPr>
              <a:t>6</a:t>
            </a:r>
            <a:r>
              <a:rPr lang="en-US" sz="2600" dirty="0" smtClean="0"/>
              <a:t> and </a:t>
            </a:r>
            <a:r>
              <a:rPr lang="en-US" sz="2600" dirty="0"/>
              <a:t>raised us up with Him, and seated us with Him in the heavenly [places] in Christ Jesus, </a:t>
            </a:r>
            <a:endParaRPr lang="en-US" sz="2600" dirty="0" smtClean="0"/>
          </a:p>
          <a:p>
            <a:endParaRPr lang="en-US" sz="2600" dirty="0"/>
          </a:p>
          <a:p>
            <a:r>
              <a:rPr lang="en-US" sz="2600" dirty="0" smtClean="0">
                <a:solidFill>
                  <a:srgbClr val="00B0F0"/>
                </a:solidFill>
              </a:rPr>
              <a:t>7</a:t>
            </a:r>
            <a:r>
              <a:rPr lang="en-US" sz="2600" dirty="0" smtClean="0"/>
              <a:t> so </a:t>
            </a:r>
            <a:r>
              <a:rPr lang="en-US" sz="2600" dirty="0"/>
              <a:t>that in the ages to come He might show the surpassing riches of His grace in kindness toward us in Christ Jesus. </a:t>
            </a:r>
            <a:endParaRPr lang="en-US" sz="2600" dirty="0" smtClean="0"/>
          </a:p>
          <a:p>
            <a:endParaRPr lang="en-US" sz="2600" dirty="0"/>
          </a:p>
          <a:p>
            <a:r>
              <a:rPr lang="en-US" sz="2600" dirty="0" smtClean="0">
                <a:solidFill>
                  <a:srgbClr val="00B0F0"/>
                </a:solidFill>
              </a:rPr>
              <a:t>8</a:t>
            </a:r>
            <a:r>
              <a:rPr lang="en-US" sz="2600" dirty="0" smtClean="0"/>
              <a:t> For </a:t>
            </a:r>
            <a:r>
              <a:rPr lang="en-US" sz="2600" dirty="0"/>
              <a:t>by grace you have been saved through faith; and that not of yourselves, [it is] the gift of God; </a:t>
            </a:r>
            <a:endParaRPr lang="en-US" sz="2600" dirty="0" smtClean="0"/>
          </a:p>
          <a:p>
            <a:endParaRPr lang="en-US" sz="2600" dirty="0"/>
          </a:p>
          <a:p>
            <a:r>
              <a:rPr lang="en-US" sz="2600" dirty="0" smtClean="0">
                <a:solidFill>
                  <a:srgbClr val="00B0F0"/>
                </a:solidFill>
              </a:rPr>
              <a:t>9</a:t>
            </a:r>
            <a:r>
              <a:rPr lang="en-US" sz="2600" dirty="0" smtClean="0"/>
              <a:t> not </a:t>
            </a:r>
            <a:r>
              <a:rPr lang="en-US" sz="2600" dirty="0"/>
              <a:t>as a result of works, so that no one may boast. </a:t>
            </a:r>
            <a:endParaRPr lang="en-US" sz="2600" dirty="0"/>
          </a:p>
        </p:txBody>
      </p:sp>
    </p:spTree>
    <p:extLst>
      <p:ext uri="{BB962C8B-B14F-4D97-AF65-F5344CB8AC3E}">
        <p14:creationId xmlns:p14="http://schemas.microsoft.com/office/powerpoint/2010/main" val="10193094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Bart Ehrman</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7</a:t>
            </a:r>
            <a:endParaRPr lang="en-US" sz="3200" b="1" dirty="0" smtClean="0">
              <a:solidFill>
                <a:schemeClr val="bg1"/>
              </a:solidFill>
            </a:endParaRPr>
          </a:p>
        </p:txBody>
      </p:sp>
      <p:sp>
        <p:nvSpPr>
          <p:cNvPr id="6" name="TextBox 5"/>
          <p:cNvSpPr txBox="1"/>
          <p:nvPr/>
        </p:nvSpPr>
        <p:spPr>
          <a:xfrm>
            <a:off x="292100" y="1117600"/>
            <a:ext cx="10664934" cy="3293209"/>
          </a:xfrm>
          <a:prstGeom prst="rect">
            <a:avLst/>
          </a:prstGeom>
          <a:noFill/>
        </p:spPr>
        <p:txBody>
          <a:bodyPr wrap="square" rtlCol="0">
            <a:spAutoFit/>
          </a:bodyPr>
          <a:lstStyle/>
          <a:p>
            <a:r>
              <a:rPr lang="en-US" sz="2600" dirty="0"/>
              <a:t>Bart D. Ehrman, a prominent New Testament scholar, left Christianity and evangelicalism, moving toward agnosticism and atheism, primarily due to the logical problem of evil and suffering, rather than just </a:t>
            </a:r>
            <a:r>
              <a:rPr lang="en-US" sz="2600" dirty="0" smtClean="0"/>
              <a:t>his perception of historical </a:t>
            </a:r>
            <a:r>
              <a:rPr lang="en-US" sz="2600" dirty="0"/>
              <a:t>contradictions. </a:t>
            </a:r>
            <a:endParaRPr lang="en-US" sz="2600" dirty="0" smtClean="0"/>
          </a:p>
          <a:p>
            <a:endParaRPr lang="en-US" sz="2600" dirty="0"/>
          </a:p>
          <a:p>
            <a:r>
              <a:rPr lang="en-US" sz="2600" dirty="0" smtClean="0"/>
              <a:t>Though </a:t>
            </a:r>
            <a:r>
              <a:rPr lang="en-US" sz="2600" dirty="0"/>
              <a:t>he initially left fundamentalism for a more liberal faith, he ultimately found that a loving God could not be reconciled with the intense suffering in the world</a:t>
            </a:r>
            <a:endParaRPr lang="en-US" sz="2600" dirty="0"/>
          </a:p>
        </p:txBody>
      </p:sp>
    </p:spTree>
    <p:extLst>
      <p:ext uri="{BB962C8B-B14F-4D97-AF65-F5344CB8AC3E}">
        <p14:creationId xmlns:p14="http://schemas.microsoft.com/office/powerpoint/2010/main" val="1890576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Stephen Hawking</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8</a:t>
            </a:r>
            <a:endParaRPr lang="en-US" sz="3200" b="1" dirty="0" smtClean="0">
              <a:solidFill>
                <a:schemeClr val="bg1"/>
              </a:solidFill>
            </a:endParaRPr>
          </a:p>
        </p:txBody>
      </p:sp>
      <p:sp>
        <p:nvSpPr>
          <p:cNvPr id="6" name="TextBox 5"/>
          <p:cNvSpPr txBox="1"/>
          <p:nvPr/>
        </p:nvSpPr>
        <p:spPr>
          <a:xfrm>
            <a:off x="292100" y="1117600"/>
            <a:ext cx="10664934" cy="1692771"/>
          </a:xfrm>
          <a:prstGeom prst="rect">
            <a:avLst/>
          </a:prstGeom>
          <a:noFill/>
        </p:spPr>
        <p:txBody>
          <a:bodyPr wrap="square" rtlCol="0">
            <a:spAutoFit/>
          </a:bodyPr>
          <a:lstStyle/>
          <a:p>
            <a:r>
              <a:rPr lang="en-US" sz="2600" dirty="0"/>
              <a:t>Stephen Hawking moved away from Christianity toward atheism because he believed scientific, natural laws—specifically gravity—provided a more convincing explanation for the origin of the universe than a </a:t>
            </a:r>
            <a:r>
              <a:rPr lang="en-US" sz="2600" dirty="0" smtClean="0"/>
              <a:t>creator.</a:t>
            </a:r>
            <a:endParaRPr lang="en-US" sz="2600" dirty="0"/>
          </a:p>
        </p:txBody>
      </p:sp>
    </p:spTree>
    <p:extLst>
      <p:ext uri="{BB962C8B-B14F-4D97-AF65-F5344CB8AC3E}">
        <p14:creationId xmlns:p14="http://schemas.microsoft.com/office/powerpoint/2010/main" val="2783863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2:8-9</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9</a:t>
            </a:r>
            <a:endParaRPr lang="en-US" sz="3200" b="1" dirty="0" smtClean="0">
              <a:solidFill>
                <a:schemeClr val="bg1"/>
              </a:solidFill>
            </a:endParaRPr>
          </a:p>
        </p:txBody>
      </p:sp>
      <p:sp>
        <p:nvSpPr>
          <p:cNvPr id="6" name="TextBox 5"/>
          <p:cNvSpPr txBox="1"/>
          <p:nvPr/>
        </p:nvSpPr>
        <p:spPr>
          <a:xfrm>
            <a:off x="292100" y="1117600"/>
            <a:ext cx="10664934" cy="2492990"/>
          </a:xfrm>
          <a:prstGeom prst="rect">
            <a:avLst/>
          </a:prstGeom>
          <a:noFill/>
        </p:spPr>
        <p:txBody>
          <a:bodyPr wrap="square" rtlCol="0">
            <a:spAutoFit/>
          </a:bodyPr>
          <a:lstStyle/>
          <a:p>
            <a:r>
              <a:rPr lang="en-US" sz="2600" dirty="0" smtClean="0">
                <a:solidFill>
                  <a:srgbClr val="00B0F0"/>
                </a:solidFill>
              </a:rPr>
              <a:t>8</a:t>
            </a:r>
            <a:r>
              <a:rPr lang="en-US" sz="2600" dirty="0" smtClean="0"/>
              <a:t> For </a:t>
            </a:r>
            <a:r>
              <a:rPr lang="en-US" sz="2600" dirty="0"/>
              <a:t>by grace you have been saved through faith; and that not of yourselves, [it is] the gift of God; </a:t>
            </a:r>
            <a:endParaRPr lang="en-US" sz="2600" dirty="0" smtClean="0"/>
          </a:p>
          <a:p>
            <a:endParaRPr lang="en-US" sz="2600" dirty="0"/>
          </a:p>
          <a:p>
            <a:r>
              <a:rPr lang="en-US" sz="2600" dirty="0" smtClean="0">
                <a:solidFill>
                  <a:srgbClr val="00B0F0"/>
                </a:solidFill>
              </a:rPr>
              <a:t>9</a:t>
            </a:r>
            <a:r>
              <a:rPr lang="en-US" sz="2600" dirty="0" smtClean="0"/>
              <a:t> not </a:t>
            </a:r>
            <a:r>
              <a:rPr lang="en-US" sz="2600" dirty="0"/>
              <a:t>as a result of works, so that no one may boast. </a:t>
            </a:r>
            <a:endParaRPr lang="en-US" sz="2600" dirty="0" smtClean="0"/>
          </a:p>
          <a:p>
            <a:endParaRPr lang="en-US" sz="2600" dirty="0"/>
          </a:p>
          <a:p>
            <a:endParaRPr lang="en-US" sz="2600" dirty="0" smtClean="0"/>
          </a:p>
        </p:txBody>
      </p:sp>
    </p:spTree>
    <p:extLst>
      <p:ext uri="{BB962C8B-B14F-4D97-AF65-F5344CB8AC3E}">
        <p14:creationId xmlns:p14="http://schemas.microsoft.com/office/powerpoint/2010/main" val="15667596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207068</TotalTime>
  <Words>2171</Words>
  <Application>Microsoft Office PowerPoint</Application>
  <PresentationFormat>Widescreen</PresentationFormat>
  <Paragraphs>188</Paragraphs>
  <Slides>31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Algerian</vt: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807</cp:revision>
  <dcterms:created xsi:type="dcterms:W3CDTF">2025-10-16T21:16:34Z</dcterms:created>
  <dcterms:modified xsi:type="dcterms:W3CDTF">2026-05-10T12:30:19Z</dcterms:modified>
</cp:coreProperties>
</file>