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765" r:id="rId3"/>
    <p:sldId id="778" r:id="rId4"/>
    <p:sldId id="780" r:id="rId5"/>
    <p:sldId id="779" r:id="rId6"/>
    <p:sldId id="767" r:id="rId7"/>
    <p:sldId id="777" r:id="rId8"/>
    <p:sldId id="776" r:id="rId9"/>
    <p:sldId id="770" r:id="rId10"/>
    <p:sldId id="775" r:id="rId11"/>
    <p:sldId id="791" r:id="rId12"/>
    <p:sldId id="785" r:id="rId13"/>
    <p:sldId id="787" r:id="rId14"/>
    <p:sldId id="786" r:id="rId15"/>
    <p:sldId id="788" r:id="rId16"/>
    <p:sldId id="790" r:id="rId17"/>
    <p:sldId id="792" r:id="rId18"/>
    <p:sldId id="793" r:id="rId19"/>
    <p:sldId id="796" r:id="rId20"/>
    <p:sldId id="798" r:id="rId21"/>
    <p:sldId id="799" r:id="rId22"/>
    <p:sldId id="800" r:id="rId23"/>
    <p:sldId id="801" r:id="rId24"/>
    <p:sldId id="803" r:id="rId25"/>
    <p:sldId id="804" r:id="rId26"/>
    <p:sldId id="805" r:id="rId27"/>
    <p:sldId id="795" r:id="rId28"/>
    <p:sldId id="692" r:id="rId29"/>
    <p:sldId id="55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6" d="100"/>
          <a:sy n="76" d="100"/>
        </p:scale>
        <p:origin x="126"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5/13/2026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5/13/2026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7551683" y="2711668"/>
            <a:ext cx="3488847" cy="1822231"/>
          </a:xfrm>
        </p:spPr>
        <p:txBody>
          <a:bodyPr>
            <a:normAutofit fontScale="70000" lnSpcReduction="20000"/>
          </a:bodyPr>
          <a:lstStyle/>
          <a:p>
            <a:r>
              <a:rPr lang="en-US" sz="9600" dirty="0" smtClean="0">
                <a:solidFill>
                  <a:srgbClr val="92D050"/>
                </a:solidFill>
                <a:latin typeface="Algerian" panose="04020705040A02060702" pitchFamily="82" charset="0"/>
              </a:rPr>
              <a:t>WEEK 3 </a:t>
            </a:r>
          </a:p>
          <a:p>
            <a:r>
              <a:rPr lang="en-US" sz="8800" dirty="0" smtClean="0">
                <a:solidFill>
                  <a:schemeClr val="bg1"/>
                </a:solidFill>
                <a:latin typeface="Algerian" panose="04020705040A02060702" pitchFamily="82" charset="0"/>
              </a:rPr>
              <a:t>  5-17-26</a:t>
            </a:r>
            <a:endParaRPr lang="en-US" sz="8800" dirty="0">
              <a:solidFill>
                <a:schemeClr val="bg1"/>
              </a:solidFill>
              <a:latin typeface="Algerian" panose="04020705040A02060702" pitchFamily="82" charset="0"/>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1</a:t>
            </a:r>
            <a:endParaRPr lang="en-US" sz="3200" b="1" dirty="0" smtClean="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460500"/>
            <a:ext cx="6756400" cy="4114800"/>
          </a:xfrm>
          <a:prstGeom prst="rect">
            <a:avLst/>
          </a:prstGeom>
        </p:spPr>
      </p:pic>
    </p:spTree>
    <p:extLst>
      <p:ext uri="{BB962C8B-B14F-4D97-AF65-F5344CB8AC3E}">
        <p14:creationId xmlns:p14="http://schemas.microsoft.com/office/powerpoint/2010/main" val="186635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2:8-9</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10</a:t>
            </a:r>
            <a:endParaRPr lang="en-US" sz="3200" b="1" dirty="0" smtClean="0">
              <a:solidFill>
                <a:schemeClr val="bg1"/>
              </a:solidFill>
            </a:endParaRPr>
          </a:p>
        </p:txBody>
      </p:sp>
      <p:sp>
        <p:nvSpPr>
          <p:cNvPr id="6" name="TextBox 5"/>
          <p:cNvSpPr txBox="1"/>
          <p:nvPr/>
        </p:nvSpPr>
        <p:spPr>
          <a:xfrm>
            <a:off x="1028700" y="1524001"/>
            <a:ext cx="9182100" cy="1569660"/>
          </a:xfrm>
          <a:prstGeom prst="rect">
            <a:avLst/>
          </a:prstGeom>
          <a:solidFill>
            <a:schemeClr val="accent1"/>
          </a:solidFill>
        </p:spPr>
        <p:txBody>
          <a:bodyPr wrap="square" rtlCol="0">
            <a:spAutoFit/>
          </a:bodyPr>
          <a:lstStyle/>
          <a:p>
            <a:pPr algn="ctr"/>
            <a:r>
              <a:rPr lang="en-US" sz="2400" b="1" dirty="0"/>
              <a:t>Hyper-literally, this is translated</a:t>
            </a:r>
          </a:p>
          <a:p>
            <a:r>
              <a:rPr lang="en-US" sz="2400" dirty="0"/>
              <a:t>For </a:t>
            </a:r>
            <a:r>
              <a:rPr lang="en-US" sz="2400" dirty="0" smtClean="0"/>
              <a:t>to-the grace you(plural</a:t>
            </a:r>
            <a:r>
              <a:rPr lang="en-US" sz="2400" dirty="0"/>
              <a:t>)-</a:t>
            </a:r>
            <a:r>
              <a:rPr lang="en-US" sz="2400" dirty="0">
                <a:solidFill>
                  <a:srgbClr val="FFFF00"/>
                </a:solidFill>
              </a:rPr>
              <a:t>are-being</a:t>
            </a:r>
            <a:r>
              <a:rPr lang="en-US" sz="2400" dirty="0"/>
              <a:t> </a:t>
            </a:r>
            <a:r>
              <a:rPr lang="en-US" sz="2400" dirty="0" smtClean="0"/>
              <a:t> </a:t>
            </a:r>
            <a:r>
              <a:rPr lang="en-US" sz="2400" dirty="0"/>
              <a:t>having-been-saved</a:t>
            </a:r>
            <a:r>
              <a:rPr lang="en-US" sz="2400" dirty="0">
                <a:solidFill>
                  <a:srgbClr val="FFFF00"/>
                </a:solidFill>
              </a:rPr>
              <a:t> </a:t>
            </a:r>
            <a:r>
              <a:rPr lang="en-US" sz="2400" dirty="0" smtClean="0">
                <a:solidFill>
                  <a:srgbClr val="FFFF00"/>
                </a:solidFill>
              </a:rPr>
              <a:t> </a:t>
            </a:r>
            <a:r>
              <a:rPr lang="en-US" sz="2400" dirty="0">
                <a:solidFill>
                  <a:srgbClr val="FFFF00"/>
                </a:solidFill>
              </a:rPr>
              <a:t>through </a:t>
            </a:r>
            <a:r>
              <a:rPr lang="en-US" sz="2400" dirty="0" smtClean="0">
                <a:solidFill>
                  <a:srgbClr val="FFFF00"/>
                </a:solidFill>
              </a:rPr>
              <a:t>the faith </a:t>
            </a:r>
            <a:r>
              <a:rPr lang="en-US" sz="2400" dirty="0" smtClean="0"/>
              <a:t>and this not out of-you of-God the  gift </a:t>
            </a:r>
            <a:r>
              <a:rPr lang="en-US" sz="2400" dirty="0"/>
              <a:t>not </a:t>
            </a:r>
            <a:r>
              <a:rPr lang="en-US" sz="2400" dirty="0" smtClean="0"/>
              <a:t> </a:t>
            </a:r>
            <a:r>
              <a:rPr lang="en-US" sz="2400" dirty="0"/>
              <a:t>out </a:t>
            </a:r>
            <a:r>
              <a:rPr lang="en-US" sz="2400" dirty="0" smtClean="0"/>
              <a:t>of-works in-order-that not any should-boast</a:t>
            </a:r>
            <a:r>
              <a:rPr lang="en-US" sz="2400" dirty="0"/>
              <a:t>.</a:t>
            </a:r>
          </a:p>
        </p:txBody>
      </p:sp>
      <p:sp>
        <p:nvSpPr>
          <p:cNvPr id="2" name="TextBox 1"/>
          <p:cNvSpPr txBox="1"/>
          <p:nvPr/>
        </p:nvSpPr>
        <p:spPr>
          <a:xfrm>
            <a:off x="1028700" y="3517900"/>
            <a:ext cx="9182100" cy="584775"/>
          </a:xfrm>
          <a:prstGeom prst="rect">
            <a:avLst/>
          </a:prstGeom>
          <a:noFill/>
        </p:spPr>
        <p:txBody>
          <a:bodyPr wrap="square" rtlCol="0">
            <a:spAutoFit/>
          </a:bodyPr>
          <a:lstStyle/>
          <a:p>
            <a:pPr algn="ctr"/>
            <a:r>
              <a:rPr lang="en-US" sz="3200" b="1" dirty="0">
                <a:solidFill>
                  <a:schemeClr val="tx1">
                    <a:lumMod val="65000"/>
                  </a:schemeClr>
                </a:solidFill>
              </a:rPr>
              <a:t>Present Perfect Periphrastic Tense </a:t>
            </a:r>
          </a:p>
        </p:txBody>
      </p:sp>
      <p:sp>
        <p:nvSpPr>
          <p:cNvPr id="5" name="TextBox 4"/>
          <p:cNvSpPr txBox="1"/>
          <p:nvPr/>
        </p:nvSpPr>
        <p:spPr>
          <a:xfrm>
            <a:off x="1028700" y="4254499"/>
            <a:ext cx="9321800" cy="954107"/>
          </a:xfrm>
          <a:prstGeom prst="rect">
            <a:avLst/>
          </a:prstGeom>
          <a:noFill/>
        </p:spPr>
        <p:txBody>
          <a:bodyPr wrap="square" rtlCol="0">
            <a:spAutoFit/>
          </a:bodyPr>
          <a:lstStyle/>
          <a:p>
            <a:pPr algn="ctr"/>
            <a:r>
              <a:rPr lang="en-US" sz="2800" dirty="0" smtClean="0"/>
              <a:t>If you no longer have faith is “</a:t>
            </a:r>
            <a:r>
              <a:rPr lang="en-US" sz="2800" dirty="0" smtClean="0">
                <a:solidFill>
                  <a:srgbClr val="FFFF00"/>
                </a:solidFill>
              </a:rPr>
              <a:t>are-being saved</a:t>
            </a:r>
            <a:r>
              <a:rPr lang="en-US" sz="2800" dirty="0" smtClean="0"/>
              <a:t>” any different than for any nonbeliever?</a:t>
            </a:r>
            <a:endParaRPr lang="en-US" sz="2800" dirty="0"/>
          </a:p>
        </p:txBody>
      </p:sp>
    </p:spTree>
    <p:extLst>
      <p:ext uri="{BB962C8B-B14F-4D97-AF65-F5344CB8AC3E}">
        <p14:creationId xmlns:p14="http://schemas.microsoft.com/office/powerpoint/2010/main" val="84245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2:8-9</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11</a:t>
            </a:r>
            <a:endParaRPr lang="en-US" sz="3200" b="1" dirty="0" smtClean="0">
              <a:solidFill>
                <a:schemeClr val="bg1"/>
              </a:solidFill>
            </a:endParaRPr>
          </a:p>
        </p:txBody>
      </p:sp>
      <p:sp>
        <p:nvSpPr>
          <p:cNvPr id="6" name="TextBox 5"/>
          <p:cNvSpPr txBox="1"/>
          <p:nvPr/>
        </p:nvSpPr>
        <p:spPr>
          <a:xfrm>
            <a:off x="1028700" y="1524001"/>
            <a:ext cx="9182100" cy="1569660"/>
          </a:xfrm>
          <a:prstGeom prst="rect">
            <a:avLst/>
          </a:prstGeom>
          <a:solidFill>
            <a:schemeClr val="accent1"/>
          </a:solidFill>
        </p:spPr>
        <p:txBody>
          <a:bodyPr wrap="square" rtlCol="0">
            <a:spAutoFit/>
          </a:bodyPr>
          <a:lstStyle/>
          <a:p>
            <a:pPr algn="ctr"/>
            <a:r>
              <a:rPr lang="en-US" sz="2400" b="1" dirty="0"/>
              <a:t>Hyper-literally, this is translated</a:t>
            </a:r>
          </a:p>
          <a:p>
            <a:r>
              <a:rPr lang="en-US" sz="2400" dirty="0"/>
              <a:t>For </a:t>
            </a:r>
            <a:r>
              <a:rPr lang="en-US" sz="2400" dirty="0" smtClean="0"/>
              <a:t>to-the grace you(plural</a:t>
            </a:r>
            <a:r>
              <a:rPr lang="en-US" sz="2400" dirty="0"/>
              <a:t>)-</a:t>
            </a:r>
            <a:r>
              <a:rPr lang="en-US" sz="2400" dirty="0">
                <a:solidFill>
                  <a:srgbClr val="FFFF00"/>
                </a:solidFill>
              </a:rPr>
              <a:t>are-being</a:t>
            </a:r>
            <a:r>
              <a:rPr lang="en-US" sz="2400" dirty="0"/>
              <a:t> </a:t>
            </a:r>
            <a:r>
              <a:rPr lang="en-US" sz="2400" dirty="0" smtClean="0"/>
              <a:t> </a:t>
            </a:r>
            <a:r>
              <a:rPr lang="en-US" sz="2400" dirty="0"/>
              <a:t>having-been-saved</a:t>
            </a:r>
            <a:r>
              <a:rPr lang="en-US" sz="2400" dirty="0">
                <a:solidFill>
                  <a:srgbClr val="FFFF00"/>
                </a:solidFill>
              </a:rPr>
              <a:t> </a:t>
            </a:r>
            <a:r>
              <a:rPr lang="en-US" sz="2400" dirty="0" smtClean="0">
                <a:solidFill>
                  <a:srgbClr val="FFFF00"/>
                </a:solidFill>
              </a:rPr>
              <a:t> </a:t>
            </a:r>
            <a:r>
              <a:rPr lang="en-US" sz="2400" dirty="0">
                <a:solidFill>
                  <a:srgbClr val="FFFF00"/>
                </a:solidFill>
              </a:rPr>
              <a:t>through </a:t>
            </a:r>
            <a:r>
              <a:rPr lang="en-US" sz="2400" dirty="0" smtClean="0">
                <a:solidFill>
                  <a:srgbClr val="FFFF00"/>
                </a:solidFill>
              </a:rPr>
              <a:t>the faith </a:t>
            </a:r>
            <a:r>
              <a:rPr lang="en-US" sz="2400" dirty="0" smtClean="0"/>
              <a:t>and this not out of-you of-God the  gift </a:t>
            </a:r>
            <a:r>
              <a:rPr lang="en-US" sz="2400" dirty="0"/>
              <a:t>not </a:t>
            </a:r>
            <a:r>
              <a:rPr lang="en-US" sz="2400" dirty="0" smtClean="0"/>
              <a:t> </a:t>
            </a:r>
            <a:r>
              <a:rPr lang="en-US" sz="2400" dirty="0"/>
              <a:t>out </a:t>
            </a:r>
            <a:r>
              <a:rPr lang="en-US" sz="2400" dirty="0" smtClean="0"/>
              <a:t>of-works in-order-that not any should-boast</a:t>
            </a:r>
            <a:r>
              <a:rPr lang="en-US" sz="2400" dirty="0"/>
              <a:t>.</a:t>
            </a:r>
          </a:p>
        </p:txBody>
      </p:sp>
      <p:sp>
        <p:nvSpPr>
          <p:cNvPr id="5" name="TextBox 4"/>
          <p:cNvSpPr txBox="1"/>
          <p:nvPr/>
        </p:nvSpPr>
        <p:spPr>
          <a:xfrm>
            <a:off x="1028700" y="4254499"/>
            <a:ext cx="9321800" cy="523220"/>
          </a:xfrm>
          <a:prstGeom prst="rect">
            <a:avLst/>
          </a:prstGeom>
          <a:noFill/>
        </p:spPr>
        <p:txBody>
          <a:bodyPr wrap="square" rtlCol="0">
            <a:spAutoFit/>
          </a:bodyPr>
          <a:lstStyle/>
          <a:p>
            <a:pPr algn="ctr"/>
            <a:r>
              <a:rPr lang="en-US" sz="2800" dirty="0" smtClean="0"/>
              <a:t>The Greek word used for  “saved” here is SOZO</a:t>
            </a:r>
            <a:endParaRPr lang="en-US" sz="2800" dirty="0"/>
          </a:p>
        </p:txBody>
      </p:sp>
    </p:spTree>
    <p:extLst>
      <p:ext uri="{BB962C8B-B14F-4D97-AF65-F5344CB8AC3E}">
        <p14:creationId xmlns:p14="http://schemas.microsoft.com/office/powerpoint/2010/main" val="197473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Mark 10:51-52</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12</a:t>
            </a:r>
            <a:endParaRPr lang="en-US" sz="3200" b="1" dirty="0" smtClean="0">
              <a:solidFill>
                <a:schemeClr val="bg1"/>
              </a:solidFill>
            </a:endParaRPr>
          </a:p>
        </p:txBody>
      </p:sp>
      <p:sp>
        <p:nvSpPr>
          <p:cNvPr id="5" name="TextBox 4"/>
          <p:cNvSpPr txBox="1"/>
          <p:nvPr/>
        </p:nvSpPr>
        <p:spPr>
          <a:xfrm>
            <a:off x="304800" y="1854200"/>
            <a:ext cx="10680700" cy="3108543"/>
          </a:xfrm>
          <a:prstGeom prst="rect">
            <a:avLst/>
          </a:prstGeom>
          <a:noFill/>
        </p:spPr>
        <p:txBody>
          <a:bodyPr wrap="square" rtlCol="0">
            <a:spAutoFit/>
          </a:bodyPr>
          <a:lstStyle/>
          <a:p>
            <a:r>
              <a:rPr lang="en-US" sz="2800" dirty="0" smtClean="0"/>
              <a:t>51 And </a:t>
            </a:r>
            <a:r>
              <a:rPr lang="en-US" sz="2800" dirty="0"/>
              <a:t>answering him, Jesus said, "What do you want Me to do for you?" And the blind man said to Him, "</a:t>
            </a:r>
            <a:r>
              <a:rPr lang="en-US" sz="2800" dirty="0" err="1"/>
              <a:t>Rabboni</a:t>
            </a:r>
            <a:r>
              <a:rPr lang="en-US" sz="2800" dirty="0"/>
              <a:t>, [I want] to regain my sight!" </a:t>
            </a:r>
            <a:endParaRPr lang="en-US" sz="2800" dirty="0" smtClean="0"/>
          </a:p>
          <a:p>
            <a:endParaRPr lang="en-US" sz="2800" dirty="0"/>
          </a:p>
          <a:p>
            <a:r>
              <a:rPr lang="en-US" sz="2800" dirty="0" smtClean="0"/>
              <a:t>52 And </a:t>
            </a:r>
            <a:r>
              <a:rPr lang="en-US" sz="2800" dirty="0"/>
              <a:t>Jesus said to him, "Go; your faith </a:t>
            </a:r>
            <a:r>
              <a:rPr lang="en-US" sz="2800" dirty="0">
                <a:solidFill>
                  <a:srgbClr val="FFFF00"/>
                </a:solidFill>
              </a:rPr>
              <a:t>has made you well</a:t>
            </a:r>
            <a:r>
              <a:rPr lang="en-US" sz="2800" dirty="0"/>
              <a:t>." Immediately he regained his sight and [began] following Him on the road..</a:t>
            </a:r>
          </a:p>
        </p:txBody>
      </p:sp>
    </p:spTree>
    <p:extLst>
      <p:ext uri="{BB962C8B-B14F-4D97-AF65-F5344CB8AC3E}">
        <p14:creationId xmlns:p14="http://schemas.microsoft.com/office/powerpoint/2010/main" val="250482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a:solidFill>
                  <a:srgbClr val="92D050"/>
                </a:solidFill>
              </a:rPr>
              <a:t>Mark 10:51-52</a:t>
            </a: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13</a:t>
            </a:r>
            <a:endParaRPr lang="en-US" sz="3200" b="1" dirty="0" smtClean="0">
              <a:solidFill>
                <a:schemeClr val="bg1"/>
              </a:solidFill>
            </a:endParaRPr>
          </a:p>
        </p:txBody>
      </p:sp>
      <p:sp>
        <p:nvSpPr>
          <p:cNvPr id="5" name="TextBox 4"/>
          <p:cNvSpPr txBox="1"/>
          <p:nvPr/>
        </p:nvSpPr>
        <p:spPr>
          <a:xfrm>
            <a:off x="304800" y="1854200"/>
            <a:ext cx="10680700" cy="3108543"/>
          </a:xfrm>
          <a:prstGeom prst="rect">
            <a:avLst/>
          </a:prstGeom>
          <a:noFill/>
        </p:spPr>
        <p:txBody>
          <a:bodyPr wrap="square" rtlCol="0">
            <a:spAutoFit/>
          </a:bodyPr>
          <a:lstStyle/>
          <a:p>
            <a:r>
              <a:rPr lang="en-US" sz="2800" dirty="0" smtClean="0"/>
              <a:t>51 And </a:t>
            </a:r>
            <a:r>
              <a:rPr lang="en-US" sz="2800" dirty="0"/>
              <a:t>answering him, Jesus said, "What do you want Me to do for you?" And the blind man said to Him, "</a:t>
            </a:r>
            <a:r>
              <a:rPr lang="en-US" sz="2800" dirty="0" err="1"/>
              <a:t>Rabboni</a:t>
            </a:r>
            <a:r>
              <a:rPr lang="en-US" sz="2800" dirty="0"/>
              <a:t>, [I want] to regain my sight!" </a:t>
            </a:r>
            <a:endParaRPr lang="en-US" sz="2800" dirty="0" smtClean="0"/>
          </a:p>
          <a:p>
            <a:endParaRPr lang="en-US" sz="2800" dirty="0"/>
          </a:p>
          <a:p>
            <a:r>
              <a:rPr lang="en-US" sz="2800" dirty="0" smtClean="0"/>
              <a:t>52 And </a:t>
            </a:r>
            <a:r>
              <a:rPr lang="en-US" sz="2800" dirty="0"/>
              <a:t>Jesus said to him, "Go; your faith </a:t>
            </a:r>
            <a:r>
              <a:rPr lang="en-US" sz="2800" dirty="0" smtClean="0"/>
              <a:t>     </a:t>
            </a:r>
            <a:r>
              <a:rPr lang="en-US" sz="2800" dirty="0" smtClean="0">
                <a:solidFill>
                  <a:srgbClr val="FFFF00"/>
                </a:solidFill>
              </a:rPr>
              <a:t>SOZO              </a:t>
            </a:r>
            <a:r>
              <a:rPr lang="en-US" sz="2800" dirty="0" smtClean="0"/>
              <a:t>." </a:t>
            </a:r>
            <a:r>
              <a:rPr lang="en-US" sz="2800" dirty="0"/>
              <a:t>Immediately he regained his sight and [began] following Him on the road..</a:t>
            </a:r>
          </a:p>
        </p:txBody>
      </p:sp>
    </p:spTree>
    <p:extLst>
      <p:ext uri="{BB962C8B-B14F-4D97-AF65-F5344CB8AC3E}">
        <p14:creationId xmlns:p14="http://schemas.microsoft.com/office/powerpoint/2010/main" val="421926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Matthew 9:20-22</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14</a:t>
            </a:r>
            <a:endParaRPr lang="en-US" sz="3200" b="1" dirty="0" smtClean="0">
              <a:solidFill>
                <a:schemeClr val="bg1"/>
              </a:solidFill>
            </a:endParaRPr>
          </a:p>
        </p:txBody>
      </p:sp>
      <p:sp>
        <p:nvSpPr>
          <p:cNvPr id="5" name="TextBox 4"/>
          <p:cNvSpPr txBox="1"/>
          <p:nvPr/>
        </p:nvSpPr>
        <p:spPr>
          <a:xfrm>
            <a:off x="304800" y="1854200"/>
            <a:ext cx="10680700" cy="4401205"/>
          </a:xfrm>
          <a:prstGeom prst="rect">
            <a:avLst/>
          </a:prstGeom>
          <a:noFill/>
        </p:spPr>
        <p:txBody>
          <a:bodyPr wrap="square" rtlCol="0">
            <a:spAutoFit/>
          </a:bodyPr>
          <a:lstStyle/>
          <a:p>
            <a:r>
              <a:rPr lang="en-US" sz="2800" dirty="0" smtClean="0"/>
              <a:t>20 And </a:t>
            </a:r>
            <a:r>
              <a:rPr lang="en-US" sz="2800" dirty="0"/>
              <a:t>a woman who had been suffering from a hemorrhage for twelve years, came up behind Him and touched the fringe of His cloak; </a:t>
            </a:r>
            <a:endParaRPr lang="en-US" sz="2800" dirty="0" smtClean="0"/>
          </a:p>
          <a:p>
            <a:endParaRPr lang="en-US" sz="2800" dirty="0"/>
          </a:p>
          <a:p>
            <a:r>
              <a:rPr lang="en-US" sz="2800" dirty="0" smtClean="0"/>
              <a:t>21 for </a:t>
            </a:r>
            <a:r>
              <a:rPr lang="en-US" sz="2800" dirty="0"/>
              <a:t>she was saying to herself, "If I only touch His garment, I </a:t>
            </a:r>
            <a:r>
              <a:rPr lang="en-US" sz="2800" dirty="0">
                <a:solidFill>
                  <a:srgbClr val="FFFF00"/>
                </a:solidFill>
              </a:rPr>
              <a:t>will get well</a:t>
            </a:r>
            <a:r>
              <a:rPr lang="en-US" sz="2800" dirty="0"/>
              <a:t>." </a:t>
            </a:r>
            <a:endParaRPr lang="en-US" sz="2800" dirty="0" smtClean="0"/>
          </a:p>
          <a:p>
            <a:endParaRPr lang="en-US" sz="2800" dirty="0"/>
          </a:p>
          <a:p>
            <a:r>
              <a:rPr lang="en-US" sz="2800" dirty="0" smtClean="0"/>
              <a:t>22 But </a:t>
            </a:r>
            <a:r>
              <a:rPr lang="en-US" sz="2800" dirty="0"/>
              <a:t>Jesus turning and seeing her said, "Daughter, take courage; your faith has </a:t>
            </a:r>
            <a:r>
              <a:rPr lang="en-US" sz="2800" dirty="0">
                <a:solidFill>
                  <a:srgbClr val="FFFF00"/>
                </a:solidFill>
              </a:rPr>
              <a:t>made you well</a:t>
            </a:r>
            <a:r>
              <a:rPr lang="en-US" sz="2800" dirty="0"/>
              <a:t>." At once the woman </a:t>
            </a:r>
            <a:r>
              <a:rPr lang="en-US" sz="2800" dirty="0">
                <a:solidFill>
                  <a:srgbClr val="FFFF00"/>
                </a:solidFill>
              </a:rPr>
              <a:t>was made well</a:t>
            </a:r>
            <a:r>
              <a:rPr lang="en-US" sz="2800" dirty="0"/>
              <a:t>.</a:t>
            </a:r>
          </a:p>
        </p:txBody>
      </p:sp>
    </p:spTree>
    <p:extLst>
      <p:ext uri="{BB962C8B-B14F-4D97-AF65-F5344CB8AC3E}">
        <p14:creationId xmlns:p14="http://schemas.microsoft.com/office/powerpoint/2010/main" val="252392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Matthew 9:20-22</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15</a:t>
            </a:r>
            <a:endParaRPr lang="en-US" sz="3200" b="1" dirty="0" smtClean="0">
              <a:solidFill>
                <a:schemeClr val="bg1"/>
              </a:solidFill>
            </a:endParaRPr>
          </a:p>
        </p:txBody>
      </p:sp>
      <p:sp>
        <p:nvSpPr>
          <p:cNvPr id="5" name="TextBox 4"/>
          <p:cNvSpPr txBox="1"/>
          <p:nvPr/>
        </p:nvSpPr>
        <p:spPr>
          <a:xfrm>
            <a:off x="304800" y="1854200"/>
            <a:ext cx="10680700" cy="4401205"/>
          </a:xfrm>
          <a:prstGeom prst="rect">
            <a:avLst/>
          </a:prstGeom>
          <a:noFill/>
        </p:spPr>
        <p:txBody>
          <a:bodyPr wrap="square" rtlCol="0">
            <a:spAutoFit/>
          </a:bodyPr>
          <a:lstStyle/>
          <a:p>
            <a:r>
              <a:rPr lang="en-US" sz="2800" dirty="0" smtClean="0"/>
              <a:t>20 And </a:t>
            </a:r>
            <a:r>
              <a:rPr lang="en-US" sz="2800" dirty="0"/>
              <a:t>a woman who had been suffering from a hemorrhage for twelve years, came up behind Him and touched the fringe of His cloak; </a:t>
            </a:r>
            <a:endParaRPr lang="en-US" sz="2800" dirty="0" smtClean="0"/>
          </a:p>
          <a:p>
            <a:endParaRPr lang="en-US" sz="2800" dirty="0"/>
          </a:p>
          <a:p>
            <a:r>
              <a:rPr lang="en-US" sz="2800" dirty="0" smtClean="0"/>
              <a:t>21 for </a:t>
            </a:r>
            <a:r>
              <a:rPr lang="en-US" sz="2800" dirty="0"/>
              <a:t>she was saying to herself, "If I only touch His garment, I </a:t>
            </a:r>
            <a:r>
              <a:rPr lang="en-US" sz="2800" dirty="0" smtClean="0">
                <a:solidFill>
                  <a:srgbClr val="FFFF00"/>
                </a:solidFill>
              </a:rPr>
              <a:t>SOZO</a:t>
            </a:r>
            <a:r>
              <a:rPr lang="en-US" sz="2800" dirty="0" smtClean="0"/>
              <a:t>." </a:t>
            </a:r>
          </a:p>
          <a:p>
            <a:endParaRPr lang="en-US" sz="2800" dirty="0"/>
          </a:p>
          <a:p>
            <a:r>
              <a:rPr lang="en-US" sz="2800" dirty="0" smtClean="0"/>
              <a:t>22 But </a:t>
            </a:r>
            <a:r>
              <a:rPr lang="en-US" sz="2800" dirty="0"/>
              <a:t>Jesus turning and seeing her said, "Daughter, take courage; your faith has </a:t>
            </a:r>
            <a:r>
              <a:rPr lang="en-US" sz="2800" dirty="0" smtClean="0"/>
              <a:t>     </a:t>
            </a:r>
            <a:r>
              <a:rPr lang="en-US" sz="2800" dirty="0" smtClean="0">
                <a:solidFill>
                  <a:srgbClr val="FFFF00"/>
                </a:solidFill>
              </a:rPr>
              <a:t>SOZO</a:t>
            </a:r>
            <a:r>
              <a:rPr lang="en-US" sz="2800" dirty="0" smtClean="0"/>
              <a:t>    ." </a:t>
            </a:r>
            <a:r>
              <a:rPr lang="en-US" sz="2800" dirty="0"/>
              <a:t>At once the woman </a:t>
            </a:r>
            <a:r>
              <a:rPr lang="en-US" sz="2800" dirty="0" smtClean="0">
                <a:solidFill>
                  <a:srgbClr val="FFFF00"/>
                </a:solidFill>
              </a:rPr>
              <a:t>SOZO</a:t>
            </a:r>
            <a:r>
              <a:rPr lang="en-US" sz="2800" dirty="0" smtClean="0"/>
              <a:t>.</a:t>
            </a:r>
            <a:endParaRPr lang="en-US" sz="2800" dirty="0"/>
          </a:p>
        </p:txBody>
      </p:sp>
    </p:spTree>
    <p:extLst>
      <p:ext uri="{BB962C8B-B14F-4D97-AF65-F5344CB8AC3E}">
        <p14:creationId xmlns:p14="http://schemas.microsoft.com/office/powerpoint/2010/main" val="368181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err="1" smtClean="0">
                <a:solidFill>
                  <a:srgbClr val="92D050"/>
                </a:solidFill>
              </a:rPr>
              <a:t>sozo</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16</a:t>
            </a:r>
            <a:endParaRPr lang="en-US" sz="3200" b="1" dirty="0" smtClean="0">
              <a:solidFill>
                <a:schemeClr val="bg1"/>
              </a:solidFill>
            </a:endParaRPr>
          </a:p>
        </p:txBody>
      </p:sp>
      <p:sp>
        <p:nvSpPr>
          <p:cNvPr id="5" name="TextBox 4"/>
          <p:cNvSpPr txBox="1"/>
          <p:nvPr/>
        </p:nvSpPr>
        <p:spPr>
          <a:xfrm>
            <a:off x="406400" y="1346200"/>
            <a:ext cx="10579100" cy="3539430"/>
          </a:xfrm>
          <a:prstGeom prst="rect">
            <a:avLst/>
          </a:prstGeom>
          <a:noFill/>
        </p:spPr>
        <p:txBody>
          <a:bodyPr wrap="square" rtlCol="0">
            <a:spAutoFit/>
          </a:bodyPr>
          <a:lstStyle/>
          <a:p>
            <a:r>
              <a:rPr lang="en-US" sz="2800" u="sng" dirty="0">
                <a:solidFill>
                  <a:srgbClr val="FFFF00"/>
                </a:solidFill>
              </a:rPr>
              <a:t>Matthew 1:21</a:t>
            </a:r>
            <a:r>
              <a:rPr lang="en-US" sz="2800" dirty="0">
                <a:solidFill>
                  <a:srgbClr val="FFFF00"/>
                </a:solidFill>
              </a:rPr>
              <a:t>: </a:t>
            </a:r>
            <a:r>
              <a:rPr lang="en-US" sz="2800" dirty="0"/>
              <a:t>"...you shall call His name Jesus, for He will </a:t>
            </a:r>
            <a:r>
              <a:rPr lang="en-US" sz="2800" dirty="0">
                <a:solidFill>
                  <a:srgbClr val="00B0F0"/>
                </a:solidFill>
              </a:rPr>
              <a:t>save</a:t>
            </a:r>
            <a:r>
              <a:rPr lang="en-US" sz="2800" dirty="0"/>
              <a:t> (</a:t>
            </a:r>
            <a:r>
              <a:rPr lang="en-US" sz="2800" dirty="0" err="1"/>
              <a:t>sozo</a:t>
            </a:r>
            <a:r>
              <a:rPr lang="en-US" sz="2800" dirty="0"/>
              <a:t>) His people from their sins</a:t>
            </a:r>
            <a:r>
              <a:rPr lang="en-US" sz="2800" dirty="0" smtClean="0"/>
              <a:t>.“</a:t>
            </a:r>
          </a:p>
          <a:p>
            <a:endParaRPr lang="en-US" sz="2800" u="sng" dirty="0" smtClean="0">
              <a:solidFill>
                <a:srgbClr val="FFFF00"/>
              </a:solidFill>
            </a:endParaRPr>
          </a:p>
          <a:p>
            <a:r>
              <a:rPr lang="en-US" sz="2800" u="sng" dirty="0" smtClean="0">
                <a:solidFill>
                  <a:srgbClr val="FFFF00"/>
                </a:solidFill>
              </a:rPr>
              <a:t>Luke </a:t>
            </a:r>
            <a:r>
              <a:rPr lang="en-US" sz="2800" u="sng" dirty="0">
                <a:solidFill>
                  <a:srgbClr val="FFFF00"/>
                </a:solidFill>
              </a:rPr>
              <a:t>8:36: </a:t>
            </a:r>
            <a:r>
              <a:rPr lang="en-US" sz="2800" dirty="0" smtClean="0"/>
              <a:t>...”by </a:t>
            </a:r>
            <a:r>
              <a:rPr lang="en-US" sz="2800" dirty="0"/>
              <a:t>what means he who had been demon-possessed was </a:t>
            </a:r>
            <a:r>
              <a:rPr lang="en-US" sz="2800" dirty="0">
                <a:solidFill>
                  <a:srgbClr val="00B0F0"/>
                </a:solidFill>
              </a:rPr>
              <a:t>healed</a:t>
            </a:r>
            <a:r>
              <a:rPr lang="en-US" sz="2800" dirty="0"/>
              <a:t> (</a:t>
            </a:r>
            <a:r>
              <a:rPr lang="en-US" sz="2800" dirty="0" err="1"/>
              <a:t>sozo</a:t>
            </a:r>
            <a:r>
              <a:rPr lang="en-US" sz="2800" dirty="0" smtClean="0"/>
              <a:t>).”</a:t>
            </a:r>
          </a:p>
          <a:p>
            <a:endParaRPr lang="en-US" sz="2800" u="sng" dirty="0" smtClean="0">
              <a:solidFill>
                <a:srgbClr val="FFFF00"/>
              </a:solidFill>
            </a:endParaRPr>
          </a:p>
          <a:p>
            <a:r>
              <a:rPr lang="en-US" sz="2800" u="sng" dirty="0" smtClean="0">
                <a:solidFill>
                  <a:srgbClr val="FFFF00"/>
                </a:solidFill>
              </a:rPr>
              <a:t>Ephesians </a:t>
            </a:r>
            <a:r>
              <a:rPr lang="en-US" sz="2800" u="sng" dirty="0">
                <a:solidFill>
                  <a:srgbClr val="FFFF00"/>
                </a:solidFill>
              </a:rPr>
              <a:t>2:8: </a:t>
            </a:r>
            <a:r>
              <a:rPr lang="en-US" sz="2800" dirty="0"/>
              <a:t>"For by grace you have been </a:t>
            </a:r>
            <a:r>
              <a:rPr lang="en-US" sz="2800" dirty="0">
                <a:solidFill>
                  <a:srgbClr val="00B0F0"/>
                </a:solidFill>
              </a:rPr>
              <a:t>saved</a:t>
            </a:r>
            <a:r>
              <a:rPr lang="en-US" sz="2800" dirty="0"/>
              <a:t> (</a:t>
            </a:r>
            <a:r>
              <a:rPr lang="en-US" sz="2800" dirty="0" err="1"/>
              <a:t>sozo</a:t>
            </a:r>
            <a:r>
              <a:rPr lang="en-US" sz="2800" dirty="0"/>
              <a:t>) through faith..."</a:t>
            </a:r>
          </a:p>
        </p:txBody>
      </p:sp>
    </p:spTree>
    <p:extLst>
      <p:ext uri="{BB962C8B-B14F-4D97-AF65-F5344CB8AC3E}">
        <p14:creationId xmlns:p14="http://schemas.microsoft.com/office/powerpoint/2010/main" val="308790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2:10-12</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17</a:t>
            </a:r>
            <a:endParaRPr lang="en-US" sz="3200" b="1" dirty="0" smtClean="0">
              <a:solidFill>
                <a:schemeClr val="bg1"/>
              </a:solidFill>
            </a:endParaRPr>
          </a:p>
        </p:txBody>
      </p:sp>
      <p:sp>
        <p:nvSpPr>
          <p:cNvPr id="5" name="TextBox 4"/>
          <p:cNvSpPr txBox="1"/>
          <p:nvPr/>
        </p:nvSpPr>
        <p:spPr>
          <a:xfrm>
            <a:off x="698500" y="1016000"/>
            <a:ext cx="9652000" cy="7417415"/>
          </a:xfrm>
          <a:prstGeom prst="rect">
            <a:avLst/>
          </a:prstGeom>
          <a:noFill/>
        </p:spPr>
        <p:txBody>
          <a:bodyPr wrap="square" rtlCol="0">
            <a:spAutoFit/>
          </a:bodyPr>
          <a:lstStyle/>
          <a:p>
            <a:r>
              <a:rPr lang="en-US" sz="2800" dirty="0" smtClean="0">
                <a:solidFill>
                  <a:srgbClr val="00B0F0"/>
                </a:solidFill>
              </a:rPr>
              <a:t>10</a:t>
            </a:r>
            <a:r>
              <a:rPr lang="en-US" sz="2800" dirty="0" smtClean="0"/>
              <a:t> For </a:t>
            </a:r>
            <a:r>
              <a:rPr lang="en-US" sz="2800" dirty="0"/>
              <a:t>we are His workmanship, created in Christ Jesus for good works, which God prepared </a:t>
            </a:r>
            <a:r>
              <a:rPr lang="en-US" sz="2800" dirty="0" smtClean="0"/>
              <a:t>before and </a:t>
            </a:r>
            <a:r>
              <a:rPr lang="en-US" sz="2800" dirty="0"/>
              <a:t>so that we would walk in them</a:t>
            </a:r>
            <a:r>
              <a:rPr lang="en-US" sz="2800" dirty="0" smtClean="0"/>
              <a:t>.</a:t>
            </a:r>
          </a:p>
          <a:p>
            <a:endParaRPr lang="en-US" sz="2800" dirty="0"/>
          </a:p>
          <a:p>
            <a:r>
              <a:rPr lang="en-US" sz="2800" dirty="0" smtClean="0">
                <a:solidFill>
                  <a:srgbClr val="00B0F0"/>
                </a:solidFill>
              </a:rPr>
              <a:t>11</a:t>
            </a:r>
            <a:r>
              <a:rPr lang="en-US" sz="2800" dirty="0" smtClean="0"/>
              <a:t> Therefore </a:t>
            </a:r>
            <a:r>
              <a:rPr lang="en-US" sz="2800" dirty="0"/>
              <a:t>remember that formerly you, the Gentiles in the flesh, who are called "Uncircumcision" by the so-called "Circumcision," [which is] </a:t>
            </a:r>
            <a:r>
              <a:rPr lang="en-US" sz="2800" dirty="0">
                <a:solidFill>
                  <a:srgbClr val="FFFF00"/>
                </a:solidFill>
              </a:rPr>
              <a:t>performed in the flesh by human </a:t>
            </a:r>
            <a:r>
              <a:rPr lang="en-US" sz="2800" dirty="0" smtClean="0">
                <a:solidFill>
                  <a:srgbClr val="FFFF00"/>
                </a:solidFill>
              </a:rPr>
              <a:t>hands-</a:t>
            </a:r>
          </a:p>
          <a:p>
            <a:endParaRPr lang="en-US" sz="2800" dirty="0"/>
          </a:p>
          <a:p>
            <a:r>
              <a:rPr lang="en-US" sz="2800" dirty="0" smtClean="0">
                <a:solidFill>
                  <a:srgbClr val="00B0F0"/>
                </a:solidFill>
              </a:rPr>
              <a:t>12</a:t>
            </a:r>
            <a:r>
              <a:rPr lang="en-US" sz="2800" dirty="0" smtClean="0"/>
              <a:t> [</a:t>
            </a:r>
            <a:r>
              <a:rPr lang="en-US" sz="2800" dirty="0"/>
              <a:t>remember] that you were at that time separate from Christ, excluded from the commonwealth of Israel, and </a:t>
            </a:r>
            <a:r>
              <a:rPr lang="en-US" sz="2800" dirty="0">
                <a:solidFill>
                  <a:srgbClr val="FFFF00"/>
                </a:solidFill>
              </a:rPr>
              <a:t>strangers to the covenants of promise</a:t>
            </a:r>
            <a:r>
              <a:rPr lang="en-US" sz="2800" dirty="0"/>
              <a:t>, having no hope and without God in the world. </a:t>
            </a:r>
            <a:endParaRPr lang="en-US" sz="2800" dirty="0" smtClean="0"/>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1676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circumcised</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18</a:t>
            </a:r>
            <a:endParaRPr lang="en-US" sz="3200" b="1" dirty="0" smtClean="0">
              <a:solidFill>
                <a:schemeClr val="bg1"/>
              </a:solidFill>
            </a:endParaRPr>
          </a:p>
        </p:txBody>
      </p:sp>
      <p:sp>
        <p:nvSpPr>
          <p:cNvPr id="5" name="TextBox 4"/>
          <p:cNvSpPr txBox="1"/>
          <p:nvPr/>
        </p:nvSpPr>
        <p:spPr>
          <a:xfrm>
            <a:off x="698500" y="1016000"/>
            <a:ext cx="9652000" cy="6124754"/>
          </a:xfrm>
          <a:prstGeom prst="rect">
            <a:avLst/>
          </a:prstGeom>
          <a:noFill/>
        </p:spPr>
        <p:txBody>
          <a:bodyPr wrap="square" rtlCol="0">
            <a:spAutoFit/>
          </a:bodyPr>
          <a:lstStyle/>
          <a:p>
            <a:r>
              <a:rPr lang="en-US" sz="2800" dirty="0"/>
              <a:t>Before </a:t>
            </a:r>
            <a:r>
              <a:rPr lang="en-US" sz="2800" dirty="0" smtClean="0"/>
              <a:t>Christ, uncircumcised </a:t>
            </a:r>
            <a:r>
              <a:rPr lang="en-US" sz="2800" dirty="0"/>
              <a:t>Jewish males were viewed as having broken the everlasting covenant with God, often leading to them being "cut off" (karet) from the community. The ritual was seen as a vital, identifying mark distinguishing Jews from neighboring nations (like Philistines or Greeks), and failure to do it was considered a severe religious failure</a:t>
            </a:r>
            <a:r>
              <a:rPr lang="en-US" sz="2800" dirty="0" smtClean="0"/>
              <a:t>.</a:t>
            </a:r>
          </a:p>
          <a:p>
            <a:endParaRPr lang="en-US" sz="2800" dirty="0"/>
          </a:p>
          <a:p>
            <a:r>
              <a:rPr lang="en-US" sz="2800" dirty="0" smtClean="0">
                <a:solidFill>
                  <a:srgbClr val="92D050"/>
                </a:solidFill>
              </a:rPr>
              <a:t>Genesis 17:14</a:t>
            </a:r>
          </a:p>
          <a:p>
            <a:r>
              <a:rPr lang="en-US" sz="2800" dirty="0" smtClean="0">
                <a:solidFill>
                  <a:srgbClr val="00B0F0"/>
                </a:solidFill>
              </a:rPr>
              <a:t>14</a:t>
            </a:r>
            <a:r>
              <a:rPr lang="en-US" sz="2800" dirty="0" smtClean="0"/>
              <a:t> "</a:t>
            </a:r>
            <a:r>
              <a:rPr lang="en-US" sz="2800" dirty="0"/>
              <a:t>But an uncircumcised male who is not circumcised in the flesh of his foreskin, that person shall be cut off from his people; he has broken My covenant."</a:t>
            </a:r>
            <a:endParaRPr lang="en-US" sz="2800" dirty="0" smtClean="0"/>
          </a:p>
          <a:p>
            <a:endParaRPr lang="en-US" sz="2800" dirty="0"/>
          </a:p>
          <a:p>
            <a:endParaRPr lang="en-US" sz="2800" dirty="0"/>
          </a:p>
        </p:txBody>
      </p:sp>
    </p:spTree>
    <p:extLst>
      <p:ext uri="{BB962C8B-B14F-4D97-AF65-F5344CB8AC3E}">
        <p14:creationId xmlns:p14="http://schemas.microsoft.com/office/powerpoint/2010/main" val="70387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10033000" cy="838200"/>
          </a:xfrm>
        </p:spPr>
        <p:txBody>
          <a:bodyPr>
            <a:noAutofit/>
          </a:bodyPr>
          <a:lstStyle/>
          <a:p>
            <a:r>
              <a:rPr lang="en-US" sz="3600" dirty="0" smtClean="0">
                <a:solidFill>
                  <a:srgbClr val="92D050"/>
                </a:solidFill>
              </a:rPr>
              <a:t>Romans 4:8-11 </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19</a:t>
            </a:r>
            <a:endParaRPr lang="en-US" sz="3200" b="1" dirty="0" smtClean="0">
              <a:solidFill>
                <a:schemeClr val="bg1"/>
              </a:solidFill>
            </a:endParaRPr>
          </a:p>
        </p:txBody>
      </p:sp>
      <p:sp>
        <p:nvSpPr>
          <p:cNvPr id="5" name="TextBox 4"/>
          <p:cNvSpPr txBox="1"/>
          <p:nvPr/>
        </p:nvSpPr>
        <p:spPr>
          <a:xfrm>
            <a:off x="406400" y="1117599"/>
            <a:ext cx="10033000" cy="6586418"/>
          </a:xfrm>
          <a:prstGeom prst="rect">
            <a:avLst/>
          </a:prstGeom>
          <a:noFill/>
        </p:spPr>
        <p:txBody>
          <a:bodyPr wrap="square" rtlCol="0">
            <a:spAutoFit/>
          </a:bodyPr>
          <a:lstStyle/>
          <a:p>
            <a:r>
              <a:rPr lang="en-US" sz="2600" dirty="0" smtClean="0">
                <a:solidFill>
                  <a:srgbClr val="00B0F0"/>
                </a:solidFill>
              </a:rPr>
              <a:t>8</a:t>
            </a:r>
            <a:r>
              <a:rPr lang="en-US" sz="2600" dirty="0" smtClean="0"/>
              <a:t> "</a:t>
            </a:r>
            <a:r>
              <a:rPr lang="en-US" sz="2600" dirty="0"/>
              <a:t>BLESSED IS THE MAN WHOSE SIN THE LORD WILL NOT TAKE INTO ACCOUNT</a:t>
            </a:r>
            <a:r>
              <a:rPr lang="en-US" sz="2600" dirty="0" smtClean="0"/>
              <a:t>.“ (Psalm 32:2)</a:t>
            </a:r>
          </a:p>
          <a:p>
            <a:endParaRPr lang="en-US" sz="2600" dirty="0"/>
          </a:p>
          <a:p>
            <a:r>
              <a:rPr lang="en-US" sz="2600" dirty="0" smtClean="0">
                <a:solidFill>
                  <a:srgbClr val="00B0F0"/>
                </a:solidFill>
              </a:rPr>
              <a:t>9</a:t>
            </a:r>
            <a:r>
              <a:rPr lang="en-US" sz="2600" dirty="0" smtClean="0"/>
              <a:t> Is </a:t>
            </a:r>
            <a:r>
              <a:rPr lang="en-US" sz="2600" dirty="0"/>
              <a:t>this blessing then on the circumcised, or on the uncircumcised also? For we say, "FAITH WAS CREDITED TO ABRAHAM AS RIGHTEOUSNESS." </a:t>
            </a:r>
            <a:endParaRPr lang="en-US" sz="2600" dirty="0" smtClean="0"/>
          </a:p>
          <a:p>
            <a:endParaRPr lang="en-US" sz="2600" dirty="0"/>
          </a:p>
          <a:p>
            <a:r>
              <a:rPr lang="en-US" sz="2600" dirty="0" smtClean="0">
                <a:solidFill>
                  <a:srgbClr val="00B0F0"/>
                </a:solidFill>
              </a:rPr>
              <a:t>10</a:t>
            </a:r>
            <a:r>
              <a:rPr lang="en-US" sz="2600" dirty="0" smtClean="0"/>
              <a:t> How </a:t>
            </a:r>
            <a:r>
              <a:rPr lang="en-US" sz="2600" dirty="0"/>
              <a:t>then was it credited? While he was circumcised, or uncircumcised? Not while circumcised, but while uncircumcised; </a:t>
            </a:r>
            <a:endParaRPr lang="en-US" sz="2600" dirty="0" smtClean="0"/>
          </a:p>
          <a:p>
            <a:endParaRPr lang="en-US" sz="2600" dirty="0"/>
          </a:p>
          <a:p>
            <a:r>
              <a:rPr lang="en-US" sz="2600" dirty="0" smtClean="0">
                <a:solidFill>
                  <a:srgbClr val="00B0F0"/>
                </a:solidFill>
              </a:rPr>
              <a:t>11</a:t>
            </a:r>
            <a:r>
              <a:rPr lang="en-US" sz="2600" dirty="0" smtClean="0"/>
              <a:t> and </a:t>
            </a:r>
            <a:r>
              <a:rPr lang="en-US" sz="2600" dirty="0"/>
              <a:t>he received the sign of circumcision, a seal of the righteousness of the faith which he had while uncircumcised</a:t>
            </a:r>
            <a:r>
              <a:rPr lang="en-US" sz="2600" dirty="0" smtClean="0"/>
              <a:t>, </a:t>
            </a:r>
            <a:endParaRPr lang="en-US" sz="26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12591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2:8-9</a:t>
            </a:r>
            <a:endParaRPr lang="en-US" sz="3600" dirty="0">
              <a:solidFill>
                <a:srgbClr val="92D050"/>
              </a:solidFill>
            </a:endParaRPr>
          </a:p>
        </p:txBody>
      </p:sp>
      <p:sp>
        <p:nvSpPr>
          <p:cNvPr id="4" name="TextBox 3"/>
          <p:cNvSpPr txBox="1"/>
          <p:nvPr/>
        </p:nvSpPr>
        <p:spPr>
          <a:xfrm>
            <a:off x="10350500" y="279400"/>
            <a:ext cx="876300" cy="1077218"/>
          </a:xfrm>
          <a:prstGeom prst="rect">
            <a:avLst/>
          </a:prstGeom>
          <a:noFill/>
        </p:spPr>
        <p:txBody>
          <a:bodyPr wrap="square" rtlCol="0">
            <a:spAutoFit/>
          </a:bodyPr>
          <a:lstStyle/>
          <a:p>
            <a:pPr algn="ctr"/>
            <a:r>
              <a:rPr lang="en-US" sz="3200" b="1" dirty="0" smtClean="0">
                <a:solidFill>
                  <a:schemeClr val="bg1"/>
                </a:solidFill>
              </a:rPr>
              <a:t>2</a:t>
            </a:r>
          </a:p>
          <a:p>
            <a:pPr algn="ctr"/>
            <a:endParaRPr lang="en-US" sz="3200" b="1" dirty="0" smtClean="0">
              <a:solidFill>
                <a:schemeClr val="bg1"/>
              </a:solidFill>
            </a:endParaRPr>
          </a:p>
        </p:txBody>
      </p:sp>
      <p:sp>
        <p:nvSpPr>
          <p:cNvPr id="6" name="TextBox 5"/>
          <p:cNvSpPr txBox="1"/>
          <p:nvPr/>
        </p:nvSpPr>
        <p:spPr>
          <a:xfrm>
            <a:off x="292100" y="1117600"/>
            <a:ext cx="10664934" cy="2492990"/>
          </a:xfrm>
          <a:prstGeom prst="rect">
            <a:avLst/>
          </a:prstGeom>
          <a:noFill/>
        </p:spPr>
        <p:txBody>
          <a:bodyPr wrap="square" rtlCol="0">
            <a:spAutoFit/>
          </a:bodyPr>
          <a:lstStyle/>
          <a:p>
            <a:r>
              <a:rPr lang="en-US" sz="2600" dirty="0" smtClean="0">
                <a:solidFill>
                  <a:srgbClr val="00B0F0"/>
                </a:solidFill>
              </a:rPr>
              <a:t>8</a:t>
            </a:r>
            <a:r>
              <a:rPr lang="en-US" sz="2600" dirty="0" smtClean="0"/>
              <a:t> For </a:t>
            </a:r>
            <a:r>
              <a:rPr lang="en-US" sz="2600" dirty="0"/>
              <a:t>by grace you have been saved through faith; and that not of yourselves, [it is] the gift of God; </a:t>
            </a:r>
            <a:endParaRPr lang="en-US" sz="2600" dirty="0" smtClean="0"/>
          </a:p>
          <a:p>
            <a:endParaRPr lang="en-US" sz="2600" dirty="0"/>
          </a:p>
          <a:p>
            <a:r>
              <a:rPr lang="en-US" sz="2600" dirty="0" smtClean="0">
                <a:solidFill>
                  <a:srgbClr val="00B0F0"/>
                </a:solidFill>
              </a:rPr>
              <a:t>9</a:t>
            </a:r>
            <a:r>
              <a:rPr lang="en-US" sz="2600" dirty="0" smtClean="0"/>
              <a:t> not </a:t>
            </a:r>
            <a:r>
              <a:rPr lang="en-US" sz="2600" dirty="0"/>
              <a:t>as a result of works, so that no one may boast. </a:t>
            </a:r>
            <a:endParaRPr lang="en-US" sz="2600" dirty="0" smtClean="0"/>
          </a:p>
          <a:p>
            <a:endParaRPr lang="en-US" sz="2600" dirty="0"/>
          </a:p>
          <a:p>
            <a:endParaRPr lang="en-US" sz="2600" dirty="0" smtClean="0"/>
          </a:p>
        </p:txBody>
      </p:sp>
    </p:spTree>
    <p:extLst>
      <p:ext uri="{BB962C8B-B14F-4D97-AF65-F5344CB8AC3E}">
        <p14:creationId xmlns:p14="http://schemas.microsoft.com/office/powerpoint/2010/main" val="156675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10033000" cy="838200"/>
          </a:xfrm>
        </p:spPr>
        <p:txBody>
          <a:bodyPr>
            <a:noAutofit/>
          </a:bodyPr>
          <a:lstStyle/>
          <a:p>
            <a:r>
              <a:rPr lang="en-US" sz="3600" dirty="0" smtClean="0">
                <a:solidFill>
                  <a:srgbClr val="92D050"/>
                </a:solidFill>
              </a:rPr>
              <a:t>Colossians 2:11-12</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20</a:t>
            </a:r>
            <a:endParaRPr lang="en-US" sz="3200" b="1" dirty="0" smtClean="0">
              <a:solidFill>
                <a:schemeClr val="bg1"/>
              </a:solidFill>
            </a:endParaRPr>
          </a:p>
        </p:txBody>
      </p:sp>
      <p:sp>
        <p:nvSpPr>
          <p:cNvPr id="5" name="TextBox 4"/>
          <p:cNvSpPr txBox="1"/>
          <p:nvPr/>
        </p:nvSpPr>
        <p:spPr>
          <a:xfrm>
            <a:off x="647700" y="1206499"/>
            <a:ext cx="9791700" cy="3754874"/>
          </a:xfrm>
          <a:prstGeom prst="rect">
            <a:avLst/>
          </a:prstGeom>
          <a:noFill/>
        </p:spPr>
        <p:txBody>
          <a:bodyPr wrap="square" rtlCol="0">
            <a:spAutoFit/>
          </a:bodyPr>
          <a:lstStyle/>
          <a:p>
            <a:r>
              <a:rPr lang="en-US" sz="2600" dirty="0" smtClean="0">
                <a:solidFill>
                  <a:srgbClr val="00B0F0"/>
                </a:solidFill>
              </a:rPr>
              <a:t>11</a:t>
            </a:r>
            <a:r>
              <a:rPr lang="en-US" sz="2600" dirty="0" smtClean="0"/>
              <a:t> and </a:t>
            </a:r>
            <a:r>
              <a:rPr lang="en-US" sz="2600" dirty="0"/>
              <a:t>in Him you were also circumcised with a </a:t>
            </a:r>
            <a:r>
              <a:rPr lang="en-US" sz="2600" dirty="0">
                <a:solidFill>
                  <a:srgbClr val="FFFF00"/>
                </a:solidFill>
              </a:rPr>
              <a:t>circumcision made without hands</a:t>
            </a:r>
            <a:r>
              <a:rPr lang="en-US" sz="2600" dirty="0"/>
              <a:t>, in the removal of the body of the flesh by the circumcision of Christ; </a:t>
            </a:r>
            <a:endParaRPr lang="en-US" sz="2600" dirty="0" smtClean="0"/>
          </a:p>
          <a:p>
            <a:endParaRPr lang="en-US" sz="2600" dirty="0"/>
          </a:p>
          <a:p>
            <a:r>
              <a:rPr lang="en-US" sz="2600" dirty="0" smtClean="0">
                <a:solidFill>
                  <a:srgbClr val="00B0F0"/>
                </a:solidFill>
              </a:rPr>
              <a:t>12</a:t>
            </a:r>
            <a:r>
              <a:rPr lang="en-US" sz="2600" dirty="0" smtClean="0"/>
              <a:t> having </a:t>
            </a:r>
            <a:r>
              <a:rPr lang="en-US" sz="2600" dirty="0"/>
              <a:t>been </a:t>
            </a:r>
            <a:r>
              <a:rPr lang="en-US" sz="2600" dirty="0">
                <a:solidFill>
                  <a:srgbClr val="FFFF00"/>
                </a:solidFill>
              </a:rPr>
              <a:t>buried with Him in baptism</a:t>
            </a:r>
            <a:r>
              <a:rPr lang="en-US" sz="2600" dirty="0"/>
              <a:t>, in which you were also raised up with Him through faith in the working of God, who raised Him from the dead.</a:t>
            </a:r>
            <a:endParaRPr lang="en-US" sz="2800" dirty="0" smtClean="0"/>
          </a:p>
          <a:p>
            <a:endParaRPr lang="en-US" sz="2800" dirty="0"/>
          </a:p>
          <a:p>
            <a:endParaRPr lang="en-US" sz="2800" dirty="0"/>
          </a:p>
        </p:txBody>
      </p:sp>
    </p:spTree>
    <p:extLst>
      <p:ext uri="{BB962C8B-B14F-4D97-AF65-F5344CB8AC3E}">
        <p14:creationId xmlns:p14="http://schemas.microsoft.com/office/powerpoint/2010/main" val="267433094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2:10-12</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21</a:t>
            </a:r>
            <a:endParaRPr lang="en-US" sz="3200" b="1" dirty="0" smtClean="0">
              <a:solidFill>
                <a:schemeClr val="bg1"/>
              </a:solidFill>
            </a:endParaRPr>
          </a:p>
        </p:txBody>
      </p:sp>
      <p:sp>
        <p:nvSpPr>
          <p:cNvPr id="5" name="TextBox 4"/>
          <p:cNvSpPr txBox="1"/>
          <p:nvPr/>
        </p:nvSpPr>
        <p:spPr>
          <a:xfrm>
            <a:off x="698500" y="1016000"/>
            <a:ext cx="9652000" cy="7417415"/>
          </a:xfrm>
          <a:prstGeom prst="rect">
            <a:avLst/>
          </a:prstGeom>
          <a:noFill/>
        </p:spPr>
        <p:txBody>
          <a:bodyPr wrap="square" rtlCol="0">
            <a:spAutoFit/>
          </a:bodyPr>
          <a:lstStyle/>
          <a:p>
            <a:r>
              <a:rPr lang="en-US" sz="2800" dirty="0" smtClean="0">
                <a:solidFill>
                  <a:srgbClr val="00B0F0"/>
                </a:solidFill>
              </a:rPr>
              <a:t>10</a:t>
            </a:r>
            <a:r>
              <a:rPr lang="en-US" sz="2800" dirty="0" smtClean="0"/>
              <a:t> For </a:t>
            </a:r>
            <a:r>
              <a:rPr lang="en-US" sz="2800" dirty="0"/>
              <a:t>we are His workmanship, created in Christ Jesus for good works, which God prepared </a:t>
            </a:r>
            <a:r>
              <a:rPr lang="en-US" sz="2800" dirty="0" smtClean="0"/>
              <a:t>before and </a:t>
            </a:r>
            <a:r>
              <a:rPr lang="en-US" sz="2800" dirty="0"/>
              <a:t>so that we would walk in them</a:t>
            </a:r>
            <a:r>
              <a:rPr lang="en-US" sz="2800" dirty="0" smtClean="0"/>
              <a:t>.</a:t>
            </a:r>
          </a:p>
          <a:p>
            <a:endParaRPr lang="en-US" sz="2800" dirty="0"/>
          </a:p>
          <a:p>
            <a:r>
              <a:rPr lang="en-US" sz="2800" dirty="0" smtClean="0">
                <a:solidFill>
                  <a:srgbClr val="00B0F0"/>
                </a:solidFill>
              </a:rPr>
              <a:t>11</a:t>
            </a:r>
            <a:r>
              <a:rPr lang="en-US" sz="2800" dirty="0" smtClean="0"/>
              <a:t> Therefore </a:t>
            </a:r>
            <a:r>
              <a:rPr lang="en-US" sz="2800" dirty="0"/>
              <a:t>remember that formerly you, the Gentiles in the flesh, who are called "Uncircumcision" by the so-called "Circumcision," [which is] </a:t>
            </a:r>
            <a:r>
              <a:rPr lang="en-US" sz="2800" dirty="0">
                <a:solidFill>
                  <a:srgbClr val="FFFF00"/>
                </a:solidFill>
              </a:rPr>
              <a:t>performed in the flesh by human </a:t>
            </a:r>
            <a:r>
              <a:rPr lang="en-US" sz="2800" dirty="0" smtClean="0">
                <a:solidFill>
                  <a:srgbClr val="FFFF00"/>
                </a:solidFill>
              </a:rPr>
              <a:t>hands-</a:t>
            </a:r>
          </a:p>
          <a:p>
            <a:endParaRPr lang="en-US" sz="2800" dirty="0"/>
          </a:p>
          <a:p>
            <a:r>
              <a:rPr lang="en-US" sz="2800" dirty="0" smtClean="0">
                <a:solidFill>
                  <a:srgbClr val="00B0F0"/>
                </a:solidFill>
              </a:rPr>
              <a:t>12</a:t>
            </a:r>
            <a:r>
              <a:rPr lang="en-US" sz="2800" dirty="0" smtClean="0"/>
              <a:t> [</a:t>
            </a:r>
            <a:r>
              <a:rPr lang="en-US" sz="2800" dirty="0"/>
              <a:t>remember] that you were at that time separate from Christ, excluded from the commonwealth of Israel, and </a:t>
            </a:r>
            <a:r>
              <a:rPr lang="en-US" sz="2800" dirty="0">
                <a:solidFill>
                  <a:srgbClr val="FFFF00"/>
                </a:solidFill>
              </a:rPr>
              <a:t>strangers to the covenants of promise</a:t>
            </a:r>
            <a:r>
              <a:rPr lang="en-US" sz="2800" dirty="0"/>
              <a:t>, having no hope and without God in the world. </a:t>
            </a:r>
            <a:endParaRPr lang="en-US" sz="2800" dirty="0" smtClean="0"/>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14049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a:t>
            </a:r>
            <a:r>
              <a:rPr lang="en-US" sz="3600" dirty="0" smtClean="0">
                <a:solidFill>
                  <a:srgbClr val="92D050"/>
                </a:solidFill>
              </a:rPr>
              <a:t>2:13-15</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22</a:t>
            </a:r>
            <a:endParaRPr lang="en-US" sz="3200" b="1" dirty="0" smtClean="0">
              <a:solidFill>
                <a:schemeClr val="bg1"/>
              </a:solidFill>
            </a:endParaRPr>
          </a:p>
        </p:txBody>
      </p:sp>
      <p:sp>
        <p:nvSpPr>
          <p:cNvPr id="5" name="TextBox 4"/>
          <p:cNvSpPr txBox="1"/>
          <p:nvPr/>
        </p:nvSpPr>
        <p:spPr>
          <a:xfrm>
            <a:off x="698500" y="1016000"/>
            <a:ext cx="9652000" cy="6124754"/>
          </a:xfrm>
          <a:prstGeom prst="rect">
            <a:avLst/>
          </a:prstGeom>
          <a:noFill/>
        </p:spPr>
        <p:txBody>
          <a:bodyPr wrap="square" rtlCol="0">
            <a:spAutoFit/>
          </a:bodyPr>
          <a:lstStyle/>
          <a:p>
            <a:r>
              <a:rPr lang="en-US" sz="2800" dirty="0" smtClean="0">
                <a:solidFill>
                  <a:srgbClr val="00B0F0"/>
                </a:solidFill>
              </a:rPr>
              <a:t>13 </a:t>
            </a:r>
            <a:r>
              <a:rPr lang="en-US" sz="2800" dirty="0" smtClean="0"/>
              <a:t>But </a:t>
            </a:r>
            <a:r>
              <a:rPr lang="en-US" sz="2800" dirty="0"/>
              <a:t>now in Christ Jesus you who formerly were far off have been brought near by the blood of Christ. </a:t>
            </a:r>
            <a:endParaRPr lang="en-US" sz="2800" dirty="0" smtClean="0"/>
          </a:p>
          <a:p>
            <a:endParaRPr lang="en-US" sz="2800" dirty="0"/>
          </a:p>
          <a:p>
            <a:r>
              <a:rPr lang="en-US" sz="2800" dirty="0" smtClean="0">
                <a:solidFill>
                  <a:srgbClr val="00B0F0"/>
                </a:solidFill>
              </a:rPr>
              <a:t>14</a:t>
            </a:r>
            <a:r>
              <a:rPr lang="en-US" sz="2800" dirty="0" smtClean="0"/>
              <a:t> For </a:t>
            </a:r>
            <a:r>
              <a:rPr lang="en-US" sz="2800" dirty="0"/>
              <a:t>He Himself is our peace, who made both [groups into] one and broke down the barrier of the dividing wall, </a:t>
            </a:r>
            <a:endParaRPr lang="en-US" sz="2800" dirty="0" smtClean="0"/>
          </a:p>
          <a:p>
            <a:endParaRPr lang="en-US" sz="2800" dirty="0"/>
          </a:p>
          <a:p>
            <a:r>
              <a:rPr lang="en-US" sz="2800" dirty="0" smtClean="0">
                <a:solidFill>
                  <a:srgbClr val="00B0F0"/>
                </a:solidFill>
              </a:rPr>
              <a:t>15</a:t>
            </a:r>
            <a:r>
              <a:rPr lang="en-US" sz="2800" dirty="0" smtClean="0"/>
              <a:t> by </a:t>
            </a:r>
            <a:r>
              <a:rPr lang="en-US" sz="2800" dirty="0"/>
              <a:t>abolishing in His flesh the enmity, [which is] the Law of commandments [contained] in ordinances, so that in Himself He might make </a:t>
            </a:r>
            <a:r>
              <a:rPr lang="en-US" sz="2800" dirty="0">
                <a:solidFill>
                  <a:srgbClr val="002060"/>
                </a:solidFill>
              </a:rPr>
              <a:t>the two </a:t>
            </a:r>
            <a:r>
              <a:rPr lang="en-US" sz="2800" dirty="0"/>
              <a:t>into </a:t>
            </a:r>
            <a:r>
              <a:rPr lang="en-US" sz="2800" dirty="0">
                <a:solidFill>
                  <a:srgbClr val="FFFF00"/>
                </a:solidFill>
              </a:rPr>
              <a:t>one new man, [thus] establishing peace</a:t>
            </a:r>
            <a:r>
              <a:rPr lang="en-US" sz="2800" dirty="0"/>
              <a:t>,</a:t>
            </a:r>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147010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Replacement Theology </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23</a:t>
            </a:r>
            <a:endParaRPr lang="en-US" sz="3200" b="1" dirty="0" smtClean="0">
              <a:solidFill>
                <a:schemeClr val="bg1"/>
              </a:solidFill>
            </a:endParaRPr>
          </a:p>
        </p:txBody>
      </p:sp>
      <p:sp>
        <p:nvSpPr>
          <p:cNvPr id="5" name="TextBox 4"/>
          <p:cNvSpPr txBox="1"/>
          <p:nvPr/>
        </p:nvSpPr>
        <p:spPr>
          <a:xfrm>
            <a:off x="698500" y="1016000"/>
            <a:ext cx="9652000" cy="6986528"/>
          </a:xfrm>
          <a:prstGeom prst="rect">
            <a:avLst/>
          </a:prstGeom>
          <a:noFill/>
        </p:spPr>
        <p:txBody>
          <a:bodyPr wrap="square" rtlCol="0">
            <a:spAutoFit/>
          </a:bodyPr>
          <a:lstStyle/>
          <a:p>
            <a:r>
              <a:rPr lang="en-US" sz="2800" u="sng" dirty="0">
                <a:solidFill>
                  <a:srgbClr val="FFFF00"/>
                </a:solidFill>
              </a:rPr>
              <a:t>Replacement </a:t>
            </a:r>
            <a:r>
              <a:rPr lang="en-US" sz="2800" u="sng" dirty="0" smtClean="0">
                <a:solidFill>
                  <a:srgbClr val="FFFF00"/>
                </a:solidFill>
              </a:rPr>
              <a:t>theology: </a:t>
            </a:r>
            <a:r>
              <a:rPr lang="en-US" sz="2800" dirty="0" smtClean="0"/>
              <a:t>(also </a:t>
            </a:r>
            <a:r>
              <a:rPr lang="en-US" sz="2800" dirty="0"/>
              <a:t>known as supersessionism) is the belief that the Christian Church has replaced or superseded Israel as God's chosen people. It posits that because the Jewish people rejected Jesus as the Messiah, God's covenants and promises originally made to Israel were transferred to the Church</a:t>
            </a:r>
            <a:endParaRPr lang="en-US" sz="2800" dirty="0" smtClean="0"/>
          </a:p>
          <a:p>
            <a:endParaRPr lang="en-US" sz="2800" dirty="0"/>
          </a:p>
          <a:p>
            <a:r>
              <a:rPr lang="en-US" sz="2800" u="sng" dirty="0" smtClean="0">
                <a:solidFill>
                  <a:srgbClr val="FFFF00"/>
                </a:solidFill>
              </a:rPr>
              <a:t>Fulfillment </a:t>
            </a:r>
            <a:r>
              <a:rPr lang="en-US" sz="2800" u="sng" dirty="0">
                <a:solidFill>
                  <a:srgbClr val="FFFF00"/>
                </a:solidFill>
              </a:rPr>
              <a:t>Supersessionism: </a:t>
            </a:r>
            <a:r>
              <a:rPr lang="en-US" sz="2800" dirty="0" smtClean="0"/>
              <a:t>The belief  </a:t>
            </a:r>
            <a:r>
              <a:rPr lang="en-US" sz="2800" dirty="0"/>
              <a:t>that the promises to Israel were "fulfilled" through Christ and the Church, thus broadening the definition of God's people to include all nations rather than punishing the Jewish </a:t>
            </a:r>
            <a:r>
              <a:rPr lang="en-US" sz="2800" dirty="0" smtClean="0"/>
              <a:t>people</a:t>
            </a:r>
            <a:r>
              <a:rPr lang="en-US" sz="2800" dirty="0"/>
              <a:t>.</a:t>
            </a:r>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2770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Dual covenant theology</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24</a:t>
            </a:r>
            <a:endParaRPr lang="en-US" sz="3200" b="1" dirty="0" smtClean="0">
              <a:solidFill>
                <a:schemeClr val="bg1"/>
              </a:solidFill>
            </a:endParaRPr>
          </a:p>
        </p:txBody>
      </p:sp>
      <p:sp>
        <p:nvSpPr>
          <p:cNvPr id="5" name="TextBox 4"/>
          <p:cNvSpPr txBox="1"/>
          <p:nvPr/>
        </p:nvSpPr>
        <p:spPr>
          <a:xfrm>
            <a:off x="698500" y="1016000"/>
            <a:ext cx="9652000" cy="3970318"/>
          </a:xfrm>
          <a:prstGeom prst="rect">
            <a:avLst/>
          </a:prstGeom>
          <a:noFill/>
        </p:spPr>
        <p:txBody>
          <a:bodyPr wrap="square" rtlCol="0">
            <a:spAutoFit/>
          </a:bodyPr>
          <a:lstStyle/>
          <a:p>
            <a:r>
              <a:rPr lang="en-US" sz="2800" dirty="0" smtClean="0"/>
              <a:t>Dual-covenant </a:t>
            </a:r>
            <a:r>
              <a:rPr lang="en-US" sz="2800" dirty="0"/>
              <a:t>theology (or two-covenant theology) is a perspective that posits God established two distinct, parallel pathways to salvation: the Mosaic Covenant for Jewish people and the New Covenant through Jesus Christ for Gentiles.</a:t>
            </a:r>
            <a:endParaRPr lang="en-US" sz="2800" dirty="0" smtClean="0"/>
          </a:p>
          <a:p>
            <a:endParaRPr lang="en-US" sz="2800" dirty="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119146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a:t>
            </a:r>
            <a:r>
              <a:rPr lang="en-US" sz="3600" dirty="0" smtClean="0">
                <a:solidFill>
                  <a:srgbClr val="92D050"/>
                </a:solidFill>
              </a:rPr>
              <a:t>2:13-15</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25</a:t>
            </a:r>
            <a:endParaRPr lang="en-US" sz="3200" b="1" dirty="0" smtClean="0">
              <a:solidFill>
                <a:schemeClr val="bg1"/>
              </a:solidFill>
            </a:endParaRP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t>15 by </a:t>
            </a:r>
            <a:r>
              <a:rPr lang="en-US" sz="2800" dirty="0"/>
              <a:t>abolishing in His flesh the enmity, [which is] the Law of commandments [contained] in ordinances, so that in Himself He might make </a:t>
            </a:r>
            <a:r>
              <a:rPr lang="en-US" sz="2800" dirty="0">
                <a:solidFill>
                  <a:srgbClr val="FFFF00"/>
                </a:solidFill>
              </a:rPr>
              <a:t>the two </a:t>
            </a:r>
            <a:r>
              <a:rPr lang="en-US" sz="2800" dirty="0"/>
              <a:t>into one new man, [thus] </a:t>
            </a:r>
            <a:r>
              <a:rPr lang="en-US" sz="2800" u="sng" dirty="0"/>
              <a:t>establishing peace,</a:t>
            </a:r>
            <a:r>
              <a:rPr lang="en-US" sz="2800" dirty="0"/>
              <a:t> </a:t>
            </a:r>
            <a:endParaRPr lang="en-US" sz="2800" dirty="0" smtClean="0"/>
          </a:p>
          <a:p>
            <a:endParaRPr lang="en-US" sz="2800" dirty="0"/>
          </a:p>
          <a:p>
            <a:r>
              <a:rPr lang="en-US" sz="2800" dirty="0" smtClean="0"/>
              <a:t>16 and </a:t>
            </a:r>
            <a:r>
              <a:rPr lang="en-US" sz="2800" dirty="0"/>
              <a:t>might reconcile them both in </a:t>
            </a:r>
            <a:r>
              <a:rPr lang="en-US" sz="2800" dirty="0">
                <a:solidFill>
                  <a:srgbClr val="FFFF00"/>
                </a:solidFill>
              </a:rPr>
              <a:t>one body to God </a:t>
            </a:r>
            <a:r>
              <a:rPr lang="en-US" sz="2800" dirty="0">
                <a:solidFill>
                  <a:srgbClr val="FFC000"/>
                </a:solidFill>
              </a:rPr>
              <a:t>through the cross, by it having put to death the enmity</a:t>
            </a:r>
            <a:r>
              <a:rPr lang="en-US" sz="2800" dirty="0"/>
              <a:t>. </a:t>
            </a:r>
            <a:endParaRPr lang="en-US" sz="2800" dirty="0" smtClean="0"/>
          </a:p>
          <a:p>
            <a:endParaRPr lang="en-US" sz="2800" dirty="0"/>
          </a:p>
          <a:p>
            <a:r>
              <a:rPr lang="en-US" sz="2800" dirty="0" smtClean="0"/>
              <a:t>17 AND </a:t>
            </a:r>
            <a:r>
              <a:rPr lang="en-US" sz="2800" dirty="0"/>
              <a:t>HE CAME AND PREACHED PEACE TO YOU WHO WERE FAR AWAY, AND PEACE TO THOSE WHO WERE NEAR; </a:t>
            </a:r>
            <a:r>
              <a:rPr lang="en-US" sz="2800" dirty="0" smtClean="0"/>
              <a:t>(Isaiah 57:17)</a:t>
            </a:r>
            <a:endParaRPr lang="en-US" sz="2800" dirty="0"/>
          </a:p>
        </p:txBody>
      </p:sp>
    </p:spTree>
    <p:extLst>
      <p:ext uri="{BB962C8B-B14F-4D97-AF65-F5344CB8AC3E}">
        <p14:creationId xmlns:p14="http://schemas.microsoft.com/office/powerpoint/2010/main" val="32398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a:t>
            </a:r>
            <a:r>
              <a:rPr lang="en-US" sz="3600" dirty="0" smtClean="0">
                <a:solidFill>
                  <a:srgbClr val="92D050"/>
                </a:solidFill>
              </a:rPr>
              <a:t>2:13-15</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26</a:t>
            </a:r>
            <a:endParaRPr lang="en-US" sz="3200" b="1" dirty="0" smtClean="0">
              <a:solidFill>
                <a:schemeClr val="bg1"/>
              </a:solidFill>
            </a:endParaRPr>
          </a:p>
        </p:txBody>
      </p:sp>
      <p:sp>
        <p:nvSpPr>
          <p:cNvPr id="5" name="TextBox 4"/>
          <p:cNvSpPr txBox="1"/>
          <p:nvPr/>
        </p:nvSpPr>
        <p:spPr>
          <a:xfrm>
            <a:off x="698500" y="1016000"/>
            <a:ext cx="9652000" cy="3970318"/>
          </a:xfrm>
          <a:prstGeom prst="rect">
            <a:avLst/>
          </a:prstGeom>
          <a:noFill/>
        </p:spPr>
        <p:txBody>
          <a:bodyPr wrap="square" rtlCol="0">
            <a:spAutoFit/>
          </a:bodyPr>
          <a:lstStyle/>
          <a:p>
            <a:r>
              <a:rPr lang="en-US" sz="2800" dirty="0" smtClean="0">
                <a:solidFill>
                  <a:srgbClr val="00B0F0"/>
                </a:solidFill>
              </a:rPr>
              <a:t>20 </a:t>
            </a:r>
            <a:r>
              <a:rPr lang="en-US" sz="2800" dirty="0" smtClean="0"/>
              <a:t>having </a:t>
            </a:r>
            <a:r>
              <a:rPr lang="en-US" sz="2800" dirty="0"/>
              <a:t>been built on the foundation of the apostles and prophets, Christ Jesus Himself being the corner [stone], </a:t>
            </a:r>
            <a:endParaRPr lang="en-US" sz="2800" dirty="0" smtClean="0"/>
          </a:p>
          <a:p>
            <a:endParaRPr lang="en-US" sz="2800" dirty="0"/>
          </a:p>
          <a:p>
            <a:r>
              <a:rPr lang="en-US" sz="2800" dirty="0" smtClean="0">
                <a:solidFill>
                  <a:srgbClr val="00B0F0"/>
                </a:solidFill>
              </a:rPr>
              <a:t>21</a:t>
            </a:r>
            <a:r>
              <a:rPr lang="en-US" sz="2800" dirty="0" smtClean="0"/>
              <a:t> in </a:t>
            </a:r>
            <a:r>
              <a:rPr lang="en-US" sz="2800" dirty="0"/>
              <a:t>whom the whole building, being fitted together, is growing into a </a:t>
            </a:r>
            <a:r>
              <a:rPr lang="en-US" sz="2800" dirty="0">
                <a:solidFill>
                  <a:srgbClr val="FFFF00"/>
                </a:solidFill>
              </a:rPr>
              <a:t>holy temple </a:t>
            </a:r>
            <a:r>
              <a:rPr lang="en-US" sz="2800" dirty="0"/>
              <a:t>in the Lord, </a:t>
            </a:r>
            <a:endParaRPr lang="en-US" sz="2800" dirty="0" smtClean="0"/>
          </a:p>
          <a:p>
            <a:endParaRPr lang="en-US" sz="2800" dirty="0"/>
          </a:p>
          <a:p>
            <a:r>
              <a:rPr lang="en-US" sz="2800" dirty="0" smtClean="0">
                <a:solidFill>
                  <a:srgbClr val="00B0F0"/>
                </a:solidFill>
              </a:rPr>
              <a:t>22</a:t>
            </a:r>
            <a:r>
              <a:rPr lang="en-US" sz="2800" dirty="0" smtClean="0"/>
              <a:t> in </a:t>
            </a:r>
            <a:r>
              <a:rPr lang="en-US" sz="2800" dirty="0"/>
              <a:t>whom you also are being built together into a </a:t>
            </a:r>
            <a:r>
              <a:rPr lang="en-US" sz="2800" dirty="0">
                <a:solidFill>
                  <a:srgbClr val="FFFF00"/>
                </a:solidFill>
              </a:rPr>
              <a:t>dwelling of God in the Spirit</a:t>
            </a:r>
            <a:r>
              <a:rPr lang="en-US" sz="2800" dirty="0"/>
              <a:t>.</a:t>
            </a:r>
            <a:endParaRPr lang="en-US" sz="2800" dirty="0"/>
          </a:p>
        </p:txBody>
      </p:sp>
    </p:spTree>
    <p:extLst>
      <p:ext uri="{BB962C8B-B14F-4D97-AF65-F5344CB8AC3E}">
        <p14:creationId xmlns:p14="http://schemas.microsoft.com/office/powerpoint/2010/main" val="190209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a:solidFill>
                  <a:srgbClr val="92D050"/>
                </a:solidFill>
              </a:rPr>
              <a:t>Dr. John Lennox</a:t>
            </a: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30</a:t>
            </a:r>
            <a:endParaRPr lang="en-US" sz="3200" b="1" dirty="0" smtClean="0">
              <a:solidFill>
                <a:schemeClr val="bg1"/>
              </a:solidFill>
            </a:endParaRPr>
          </a:p>
        </p:txBody>
      </p:sp>
      <p:sp>
        <p:nvSpPr>
          <p:cNvPr id="5" name="TextBox 4"/>
          <p:cNvSpPr txBox="1"/>
          <p:nvPr/>
        </p:nvSpPr>
        <p:spPr>
          <a:xfrm>
            <a:off x="660400" y="1384300"/>
            <a:ext cx="9690100" cy="3539430"/>
          </a:xfrm>
          <a:prstGeom prst="rect">
            <a:avLst/>
          </a:prstGeom>
          <a:noFill/>
        </p:spPr>
        <p:txBody>
          <a:bodyPr wrap="square" rtlCol="0">
            <a:spAutoFit/>
          </a:bodyPr>
          <a:lstStyle/>
          <a:p>
            <a:r>
              <a:rPr lang="en-US" sz="2800" dirty="0"/>
              <a:t>John Lennox (born November 7, 1943) is a Northern Irish mathematician, bioethicist, and Christian apologist who serves as Emeritus Professor of Mathematics at the University of Oxford. A Fellow at Green Templeton College, he is renowned for defending the compatibility of science and faith, engaging in high-profile debates with prominent atheists like Richard Dawkins and Christopher Hitchens</a:t>
            </a:r>
            <a:endParaRPr lang="en-US" sz="2800" dirty="0"/>
          </a:p>
        </p:txBody>
      </p:sp>
    </p:spTree>
    <p:extLst>
      <p:ext uri="{BB962C8B-B14F-4D97-AF65-F5344CB8AC3E}">
        <p14:creationId xmlns:p14="http://schemas.microsoft.com/office/powerpoint/2010/main" val="102419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pPr algn="ctr"/>
            <a:r>
              <a:rPr lang="en-US" sz="3600" dirty="0" smtClean="0">
                <a:solidFill>
                  <a:srgbClr val="92D050"/>
                </a:solidFill>
              </a:rPr>
              <a:t>Dr. John Lennox</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31</a:t>
            </a:r>
            <a:endParaRPr lang="en-US" sz="3200" b="1" dirty="0" smtClean="0">
              <a:solidFill>
                <a:schemeClr val="bg1"/>
              </a:solidFill>
            </a:endParaRPr>
          </a:p>
        </p:txBody>
      </p:sp>
      <p:pic>
        <p:nvPicPr>
          <p:cNvPr id="2" name="Dr Lenno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1861" y="1003587"/>
            <a:ext cx="9523696" cy="5357079"/>
          </a:xfrm>
          <a:prstGeom prst="rect">
            <a:avLst/>
          </a:prstGeom>
        </p:spPr>
      </p:pic>
    </p:spTree>
    <p:extLst>
      <p:ext uri="{BB962C8B-B14F-4D97-AF65-F5344CB8AC3E}">
        <p14:creationId xmlns:p14="http://schemas.microsoft.com/office/powerpoint/2010/main" val="3283805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endParaRPr lang="en-US" sz="3600" dirty="0">
              <a:solidFill>
                <a:srgbClr val="92D050"/>
              </a:solidFill>
            </a:endParaRPr>
          </a:p>
        </p:txBody>
      </p:sp>
    </p:spTree>
    <p:extLst>
      <p:ext uri="{BB962C8B-B14F-4D97-AF65-F5344CB8AC3E}">
        <p14:creationId xmlns:p14="http://schemas.microsoft.com/office/powerpoint/2010/main" val="102633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200" dirty="0">
                <a:solidFill>
                  <a:srgbClr val="92D050"/>
                </a:solidFill>
              </a:rPr>
              <a:t>Present Perfect Periphrastic </a:t>
            </a:r>
            <a:r>
              <a:rPr lang="en-US" sz="3200" dirty="0" smtClean="0">
                <a:solidFill>
                  <a:srgbClr val="92D050"/>
                </a:solidFill>
              </a:rPr>
              <a:t>construction </a:t>
            </a:r>
            <a:endParaRPr lang="en-US" sz="3200" dirty="0">
              <a:solidFill>
                <a:srgbClr val="92D050"/>
              </a:solidFill>
            </a:endParaRPr>
          </a:p>
        </p:txBody>
      </p:sp>
      <p:sp>
        <p:nvSpPr>
          <p:cNvPr id="4" name="TextBox 3"/>
          <p:cNvSpPr txBox="1"/>
          <p:nvPr/>
        </p:nvSpPr>
        <p:spPr>
          <a:xfrm>
            <a:off x="10350500" y="279400"/>
            <a:ext cx="876300" cy="1077218"/>
          </a:xfrm>
          <a:prstGeom prst="rect">
            <a:avLst/>
          </a:prstGeom>
          <a:noFill/>
        </p:spPr>
        <p:txBody>
          <a:bodyPr wrap="square" rtlCol="0">
            <a:spAutoFit/>
          </a:bodyPr>
          <a:lstStyle/>
          <a:p>
            <a:pPr algn="ctr"/>
            <a:r>
              <a:rPr lang="en-US" sz="3200" b="1" dirty="0" smtClean="0">
                <a:solidFill>
                  <a:schemeClr val="bg1"/>
                </a:solidFill>
              </a:rPr>
              <a:t>3</a:t>
            </a:r>
          </a:p>
          <a:p>
            <a:pPr algn="ctr"/>
            <a:endParaRPr lang="en-US" sz="3200" b="1" dirty="0" smtClean="0">
              <a:solidFill>
                <a:schemeClr val="bg1"/>
              </a:solidFill>
            </a:endParaRPr>
          </a:p>
        </p:txBody>
      </p:sp>
      <p:sp>
        <p:nvSpPr>
          <p:cNvPr id="2" name="TextBox 1"/>
          <p:cNvSpPr txBox="1"/>
          <p:nvPr/>
        </p:nvSpPr>
        <p:spPr>
          <a:xfrm>
            <a:off x="1155700" y="1397000"/>
            <a:ext cx="8824913" cy="4154984"/>
          </a:xfrm>
          <a:prstGeom prst="rect">
            <a:avLst/>
          </a:prstGeom>
          <a:noFill/>
        </p:spPr>
        <p:txBody>
          <a:bodyPr wrap="square" rtlCol="0">
            <a:spAutoFit/>
          </a:bodyPr>
          <a:lstStyle/>
          <a:p>
            <a:r>
              <a:rPr lang="en-US" sz="2400" dirty="0" smtClean="0"/>
              <a:t>In </a:t>
            </a:r>
            <a:r>
              <a:rPr lang="en-US" sz="2400" dirty="0"/>
              <a:t>Ephesians 2:8, the phrase "you have been saved" is a Greek present perfect periphrastic </a:t>
            </a:r>
            <a:r>
              <a:rPr lang="en-US" sz="2400" dirty="0" smtClean="0"/>
              <a:t>construction, </a:t>
            </a:r>
            <a:r>
              <a:rPr lang="en-US" sz="2400" dirty="0"/>
              <a:t>combining a present tense verb ("are") with a perfect passive participle ("having been saved"). This indicates a past, completed </a:t>
            </a:r>
            <a:r>
              <a:rPr lang="en-US" sz="2400" dirty="0" smtClean="0"/>
              <a:t>action which is still ongoing.</a:t>
            </a:r>
          </a:p>
          <a:p>
            <a:endParaRPr lang="en-US" sz="2400" dirty="0"/>
          </a:p>
          <a:p>
            <a:endParaRPr lang="en-US" sz="2400" dirty="0" smtClean="0"/>
          </a:p>
          <a:p>
            <a:r>
              <a:rPr lang="en-US" sz="2400" dirty="0">
                <a:solidFill>
                  <a:schemeClr val="bg2">
                    <a:lumMod val="60000"/>
                    <a:lumOff val="40000"/>
                  </a:schemeClr>
                </a:solidFill>
              </a:rPr>
              <a:t>I am saved</a:t>
            </a:r>
          </a:p>
          <a:p>
            <a:r>
              <a:rPr lang="en-US" sz="2400" dirty="0">
                <a:solidFill>
                  <a:schemeClr val="bg2">
                    <a:lumMod val="60000"/>
                    <a:lumOff val="40000"/>
                  </a:schemeClr>
                </a:solidFill>
              </a:rPr>
              <a:t>I am being saved</a:t>
            </a:r>
          </a:p>
          <a:p>
            <a:r>
              <a:rPr lang="en-US" sz="2400" dirty="0">
                <a:solidFill>
                  <a:schemeClr val="bg2">
                    <a:lumMod val="60000"/>
                    <a:lumOff val="40000"/>
                  </a:schemeClr>
                </a:solidFill>
              </a:rPr>
              <a:t>I will be saved</a:t>
            </a:r>
          </a:p>
          <a:p>
            <a:endParaRPr lang="en-US" sz="2400" dirty="0" smtClean="0"/>
          </a:p>
        </p:txBody>
      </p:sp>
    </p:spTree>
    <p:extLst>
      <p:ext uri="{BB962C8B-B14F-4D97-AF65-F5344CB8AC3E}">
        <p14:creationId xmlns:p14="http://schemas.microsoft.com/office/powerpoint/2010/main" val="4137373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200" dirty="0">
                <a:solidFill>
                  <a:srgbClr val="92D050"/>
                </a:solidFill>
              </a:rPr>
              <a:t>Present Perfect Periphrastic </a:t>
            </a:r>
            <a:r>
              <a:rPr lang="en-US" sz="3200" dirty="0" smtClean="0">
                <a:solidFill>
                  <a:srgbClr val="92D050"/>
                </a:solidFill>
              </a:rPr>
              <a:t>construction </a:t>
            </a:r>
            <a:endParaRPr lang="en-US" sz="3200" dirty="0">
              <a:solidFill>
                <a:srgbClr val="92D050"/>
              </a:solidFill>
            </a:endParaRPr>
          </a:p>
        </p:txBody>
      </p:sp>
      <p:sp>
        <p:nvSpPr>
          <p:cNvPr id="4" name="TextBox 3"/>
          <p:cNvSpPr txBox="1"/>
          <p:nvPr/>
        </p:nvSpPr>
        <p:spPr>
          <a:xfrm>
            <a:off x="10350500" y="279400"/>
            <a:ext cx="876300" cy="1077218"/>
          </a:xfrm>
          <a:prstGeom prst="rect">
            <a:avLst/>
          </a:prstGeom>
          <a:noFill/>
        </p:spPr>
        <p:txBody>
          <a:bodyPr wrap="square" rtlCol="0">
            <a:spAutoFit/>
          </a:bodyPr>
          <a:lstStyle/>
          <a:p>
            <a:pPr algn="ctr"/>
            <a:r>
              <a:rPr lang="en-US" sz="3200" b="1" dirty="0" smtClean="0">
                <a:solidFill>
                  <a:schemeClr val="bg1"/>
                </a:solidFill>
              </a:rPr>
              <a:t>4</a:t>
            </a:r>
          </a:p>
          <a:p>
            <a:pPr algn="ctr"/>
            <a:endParaRPr lang="en-US" sz="3200" b="1" dirty="0" smtClean="0">
              <a:solidFill>
                <a:schemeClr val="bg1"/>
              </a:solidFill>
            </a:endParaRPr>
          </a:p>
        </p:txBody>
      </p:sp>
      <p:sp>
        <p:nvSpPr>
          <p:cNvPr id="2" name="TextBox 1"/>
          <p:cNvSpPr txBox="1"/>
          <p:nvPr/>
        </p:nvSpPr>
        <p:spPr>
          <a:xfrm>
            <a:off x="596900" y="1397000"/>
            <a:ext cx="9956800" cy="5262979"/>
          </a:xfrm>
          <a:prstGeom prst="rect">
            <a:avLst/>
          </a:prstGeom>
          <a:noFill/>
        </p:spPr>
        <p:txBody>
          <a:bodyPr wrap="square" rtlCol="0">
            <a:spAutoFit/>
          </a:bodyPr>
          <a:lstStyle/>
          <a:p>
            <a:r>
              <a:rPr lang="en-US" sz="2400" b="1" u="sng" dirty="0" smtClean="0">
                <a:solidFill>
                  <a:schemeClr val="bg1">
                    <a:lumMod val="50000"/>
                    <a:lumOff val="50000"/>
                  </a:schemeClr>
                </a:solidFill>
              </a:rPr>
              <a:t>Imperfect Tense: </a:t>
            </a:r>
            <a:r>
              <a:rPr lang="en-US" sz="2400" dirty="0" smtClean="0"/>
              <a:t>describes </a:t>
            </a:r>
            <a:r>
              <a:rPr lang="en-US" sz="2400" dirty="0"/>
              <a:t>ongoing, habitual, or repeated actions, as well as descriptions, in the past </a:t>
            </a:r>
            <a:r>
              <a:rPr lang="en-US" sz="2400" i="1" dirty="0">
                <a:solidFill>
                  <a:srgbClr val="FFFF00"/>
                </a:solidFill>
              </a:rPr>
              <a:t>without a specific completion </a:t>
            </a:r>
            <a:r>
              <a:rPr lang="en-US" sz="2400" i="1" dirty="0" smtClean="0">
                <a:solidFill>
                  <a:srgbClr val="FFFF00"/>
                </a:solidFill>
              </a:rPr>
              <a:t>point.</a:t>
            </a:r>
          </a:p>
          <a:p>
            <a:endParaRPr lang="en-US" sz="2400" i="1" dirty="0" smtClean="0">
              <a:solidFill>
                <a:srgbClr val="FFFF00"/>
              </a:solidFill>
            </a:endParaRPr>
          </a:p>
          <a:p>
            <a:r>
              <a:rPr lang="en-US" sz="2400" b="1" u="sng" dirty="0">
                <a:solidFill>
                  <a:srgbClr val="FFFF00"/>
                </a:solidFill>
              </a:rPr>
              <a:t>Present Tense: </a:t>
            </a:r>
            <a:r>
              <a:rPr lang="en-US" sz="2400" dirty="0"/>
              <a:t>a grammatical tense used to describe actions, states, or facts happening right now.</a:t>
            </a:r>
          </a:p>
          <a:p>
            <a:endParaRPr lang="en-US" sz="2400" dirty="0"/>
          </a:p>
          <a:p>
            <a:r>
              <a:rPr lang="en-US" sz="2400" b="1" u="sng" dirty="0" smtClean="0">
                <a:solidFill>
                  <a:srgbClr val="FFFF00"/>
                </a:solidFill>
              </a:rPr>
              <a:t>Perfect Tense: </a:t>
            </a:r>
            <a:r>
              <a:rPr lang="en-US" sz="2400" dirty="0" smtClean="0"/>
              <a:t>indicates </a:t>
            </a:r>
            <a:r>
              <a:rPr lang="en-US" sz="2400" dirty="0"/>
              <a:t>a completed action in relation to a specific point in time (past, present, or</a:t>
            </a:r>
            <a:r>
              <a:rPr lang="en-US" sz="2400" dirty="0">
                <a:solidFill>
                  <a:srgbClr val="FFFF00"/>
                </a:solidFill>
              </a:rPr>
              <a:t> </a:t>
            </a:r>
            <a:r>
              <a:rPr lang="en-US" sz="2400" i="1" dirty="0">
                <a:solidFill>
                  <a:srgbClr val="FFFF00"/>
                </a:solidFill>
              </a:rPr>
              <a:t>future</a:t>
            </a:r>
            <a:r>
              <a:rPr lang="en-US" sz="2400" dirty="0"/>
              <a:t>), often highlighting its current relevance or results</a:t>
            </a:r>
            <a:r>
              <a:rPr lang="en-US" sz="2400" dirty="0" smtClean="0"/>
              <a:t>.</a:t>
            </a:r>
          </a:p>
          <a:p>
            <a:endParaRPr lang="en-US" sz="2400" b="1" u="sng" dirty="0">
              <a:solidFill>
                <a:srgbClr val="FFFF00"/>
              </a:solidFill>
            </a:endParaRPr>
          </a:p>
          <a:p>
            <a:r>
              <a:rPr lang="en-US" sz="2400" b="1" u="sng" dirty="0" smtClean="0">
                <a:solidFill>
                  <a:schemeClr val="bg1">
                    <a:lumMod val="50000"/>
                    <a:lumOff val="50000"/>
                  </a:schemeClr>
                </a:solidFill>
              </a:rPr>
              <a:t>Periphrastic Tense:</a:t>
            </a:r>
            <a:r>
              <a:rPr lang="en-US" sz="2400" dirty="0" smtClean="0">
                <a:solidFill>
                  <a:schemeClr val="bg1">
                    <a:lumMod val="50000"/>
                    <a:lumOff val="50000"/>
                  </a:schemeClr>
                </a:solidFill>
              </a:rPr>
              <a:t> </a:t>
            </a:r>
            <a:r>
              <a:rPr lang="en-US" sz="2400" dirty="0"/>
              <a:t>a multi-word verb phrase that uses an auxiliary (helper) verb + a main verb (infinitive, participle, etc.) to express time or aspect, rather than a single inflected </a:t>
            </a:r>
            <a:r>
              <a:rPr lang="en-US" sz="2400" dirty="0" smtClean="0"/>
              <a:t>verb</a:t>
            </a:r>
            <a:r>
              <a:rPr lang="en-US" sz="2400" dirty="0" smtClean="0"/>
              <a:t>.</a:t>
            </a:r>
            <a:endParaRPr lang="en-US" sz="2400" b="1" u="sng" dirty="0" smtClean="0">
              <a:solidFill>
                <a:srgbClr val="FFFF00"/>
              </a:solidFill>
            </a:endParaRPr>
          </a:p>
        </p:txBody>
      </p:sp>
    </p:spTree>
    <p:extLst>
      <p:ext uri="{BB962C8B-B14F-4D97-AF65-F5344CB8AC3E}">
        <p14:creationId xmlns:p14="http://schemas.microsoft.com/office/powerpoint/2010/main" val="233812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200" dirty="0">
                <a:solidFill>
                  <a:srgbClr val="92D050"/>
                </a:solidFill>
              </a:rPr>
              <a:t>Present Perfect Periphrastic </a:t>
            </a:r>
            <a:r>
              <a:rPr lang="en-US" sz="3200" dirty="0" smtClean="0">
                <a:solidFill>
                  <a:srgbClr val="92D050"/>
                </a:solidFill>
              </a:rPr>
              <a:t>construction </a:t>
            </a:r>
            <a:endParaRPr lang="en-US" sz="3200" dirty="0">
              <a:solidFill>
                <a:srgbClr val="92D050"/>
              </a:solidFill>
            </a:endParaRPr>
          </a:p>
        </p:txBody>
      </p:sp>
      <p:sp>
        <p:nvSpPr>
          <p:cNvPr id="4" name="TextBox 3"/>
          <p:cNvSpPr txBox="1"/>
          <p:nvPr/>
        </p:nvSpPr>
        <p:spPr>
          <a:xfrm>
            <a:off x="10350500" y="279400"/>
            <a:ext cx="876300" cy="1077218"/>
          </a:xfrm>
          <a:prstGeom prst="rect">
            <a:avLst/>
          </a:prstGeom>
          <a:noFill/>
        </p:spPr>
        <p:txBody>
          <a:bodyPr wrap="square" rtlCol="0">
            <a:spAutoFit/>
          </a:bodyPr>
          <a:lstStyle/>
          <a:p>
            <a:pPr algn="ctr"/>
            <a:r>
              <a:rPr lang="en-US" sz="3200" b="1" dirty="0" smtClean="0">
                <a:solidFill>
                  <a:schemeClr val="bg1"/>
                </a:solidFill>
              </a:rPr>
              <a:t>5</a:t>
            </a:r>
          </a:p>
          <a:p>
            <a:pPr algn="ctr"/>
            <a:endParaRPr lang="en-US" sz="3200" b="1" dirty="0" smtClean="0">
              <a:solidFill>
                <a:schemeClr val="bg1"/>
              </a:solidFill>
            </a:endParaRPr>
          </a:p>
        </p:txBody>
      </p:sp>
      <p:sp>
        <p:nvSpPr>
          <p:cNvPr id="2" name="TextBox 1"/>
          <p:cNvSpPr txBox="1"/>
          <p:nvPr/>
        </p:nvSpPr>
        <p:spPr>
          <a:xfrm>
            <a:off x="1155700" y="1397000"/>
            <a:ext cx="8824913" cy="3046988"/>
          </a:xfrm>
          <a:prstGeom prst="rect">
            <a:avLst/>
          </a:prstGeom>
          <a:noFill/>
        </p:spPr>
        <p:txBody>
          <a:bodyPr wrap="square" rtlCol="0">
            <a:spAutoFit/>
          </a:bodyPr>
          <a:lstStyle/>
          <a:p>
            <a:r>
              <a:rPr lang="en-US" sz="2400" dirty="0" smtClean="0"/>
              <a:t>In </a:t>
            </a:r>
            <a:r>
              <a:rPr lang="en-US" sz="2400" dirty="0"/>
              <a:t>Ephesians 2:8, the phrase "you have been saved" is a Greek present perfect periphrastic </a:t>
            </a:r>
            <a:r>
              <a:rPr lang="en-US" sz="2400" dirty="0" smtClean="0"/>
              <a:t>construction, </a:t>
            </a:r>
            <a:r>
              <a:rPr lang="en-US" sz="2400" dirty="0"/>
              <a:t>combining a present tense verb ("are") with a perfect passive participle ("having been saved"). This indicates a past, completed </a:t>
            </a:r>
            <a:r>
              <a:rPr lang="en-US" sz="2400" dirty="0" smtClean="0"/>
              <a:t>action which is still ongoing.</a:t>
            </a:r>
          </a:p>
          <a:p>
            <a:endParaRPr lang="en-US" sz="2400" dirty="0" smtClean="0"/>
          </a:p>
          <a:p>
            <a:r>
              <a:rPr lang="en-US" sz="2400" dirty="0" smtClean="0">
                <a:solidFill>
                  <a:srgbClr val="FFFF00"/>
                </a:solidFill>
              </a:rPr>
              <a:t>The problem arises when most translations only use a Perfect Tense translation.</a:t>
            </a:r>
            <a:endParaRPr lang="en-US" sz="2400" dirty="0">
              <a:solidFill>
                <a:srgbClr val="FFFF00"/>
              </a:solidFill>
            </a:endParaRPr>
          </a:p>
        </p:txBody>
      </p:sp>
    </p:spTree>
    <p:extLst>
      <p:ext uri="{BB962C8B-B14F-4D97-AF65-F5344CB8AC3E}">
        <p14:creationId xmlns:p14="http://schemas.microsoft.com/office/powerpoint/2010/main" val="224287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200" dirty="0">
                <a:solidFill>
                  <a:srgbClr val="92D050"/>
                </a:solidFill>
              </a:rPr>
              <a:t>Present Perfect Periphrastic </a:t>
            </a:r>
            <a:r>
              <a:rPr lang="en-US" sz="3200" dirty="0" smtClean="0">
                <a:solidFill>
                  <a:srgbClr val="92D050"/>
                </a:solidFill>
              </a:rPr>
              <a:t>construction </a:t>
            </a:r>
            <a:endParaRPr lang="en-US" sz="3200" dirty="0">
              <a:solidFill>
                <a:srgbClr val="92D050"/>
              </a:solidFill>
            </a:endParaRPr>
          </a:p>
        </p:txBody>
      </p:sp>
      <p:sp>
        <p:nvSpPr>
          <p:cNvPr id="4" name="TextBox 3"/>
          <p:cNvSpPr txBox="1"/>
          <p:nvPr/>
        </p:nvSpPr>
        <p:spPr>
          <a:xfrm>
            <a:off x="10350500" y="279400"/>
            <a:ext cx="876300" cy="1077218"/>
          </a:xfrm>
          <a:prstGeom prst="rect">
            <a:avLst/>
          </a:prstGeom>
          <a:noFill/>
        </p:spPr>
        <p:txBody>
          <a:bodyPr wrap="square" rtlCol="0">
            <a:spAutoFit/>
          </a:bodyPr>
          <a:lstStyle/>
          <a:p>
            <a:pPr algn="ctr"/>
            <a:r>
              <a:rPr lang="en-US" sz="3200" b="1" dirty="0" smtClean="0">
                <a:solidFill>
                  <a:schemeClr val="bg1"/>
                </a:solidFill>
              </a:rPr>
              <a:t>6</a:t>
            </a:r>
          </a:p>
          <a:p>
            <a:pPr algn="ctr"/>
            <a:endParaRPr lang="en-US" sz="3200" b="1" dirty="0" smtClean="0">
              <a:solidFill>
                <a:schemeClr val="bg1"/>
              </a:solidFill>
            </a:endParaRPr>
          </a:p>
        </p:txBody>
      </p:sp>
      <p:sp>
        <p:nvSpPr>
          <p:cNvPr id="2" name="TextBox 1"/>
          <p:cNvSpPr txBox="1"/>
          <p:nvPr/>
        </p:nvSpPr>
        <p:spPr>
          <a:xfrm>
            <a:off x="1155700" y="1397000"/>
            <a:ext cx="8824913" cy="5078313"/>
          </a:xfrm>
          <a:prstGeom prst="rect">
            <a:avLst/>
          </a:prstGeom>
          <a:noFill/>
        </p:spPr>
        <p:txBody>
          <a:bodyPr wrap="square" rtlCol="0">
            <a:spAutoFit/>
          </a:bodyPr>
          <a:lstStyle/>
          <a:p>
            <a:r>
              <a:rPr lang="en-US" sz="2400" dirty="0" smtClean="0"/>
              <a:t>In </a:t>
            </a:r>
            <a:r>
              <a:rPr lang="en-US" sz="2400" dirty="0"/>
              <a:t>Ephesians 2:8, the phrase "you have been saved" is a Greek present perfect periphrastic </a:t>
            </a:r>
            <a:r>
              <a:rPr lang="en-US" sz="2400" dirty="0" smtClean="0"/>
              <a:t>construction, </a:t>
            </a:r>
            <a:r>
              <a:rPr lang="en-US" sz="2400" dirty="0"/>
              <a:t>combining a present tense verb ("are") with a perfect passive participle ("having been saved"). This indicates a past, completed </a:t>
            </a:r>
            <a:r>
              <a:rPr lang="en-US" sz="2400" dirty="0" smtClean="0"/>
              <a:t>action with </a:t>
            </a:r>
            <a:r>
              <a:rPr lang="en-US" sz="2400" dirty="0"/>
              <a:t>ongoing </a:t>
            </a:r>
            <a:r>
              <a:rPr lang="en-US" sz="2400" dirty="0" smtClean="0"/>
              <a:t>results.</a:t>
            </a:r>
          </a:p>
          <a:p>
            <a:endParaRPr lang="en-US" sz="2400" dirty="0" smtClean="0"/>
          </a:p>
          <a:p>
            <a:pPr algn="ctr"/>
            <a:r>
              <a:rPr lang="en-US" sz="2400" dirty="0" smtClean="0">
                <a:solidFill>
                  <a:srgbClr val="FFC000"/>
                </a:solidFill>
              </a:rPr>
              <a:t>NASB</a:t>
            </a:r>
          </a:p>
          <a:p>
            <a:endParaRPr lang="en-US" sz="2400" dirty="0"/>
          </a:p>
          <a:p>
            <a:r>
              <a:rPr lang="en-US" sz="2400" dirty="0" smtClean="0"/>
              <a:t>8 For </a:t>
            </a:r>
            <a:r>
              <a:rPr lang="en-US" sz="2400" dirty="0"/>
              <a:t>by grace </a:t>
            </a:r>
            <a:r>
              <a:rPr lang="en-US" sz="2400" dirty="0">
                <a:solidFill>
                  <a:srgbClr val="FFFF00"/>
                </a:solidFill>
              </a:rPr>
              <a:t>you have been saved</a:t>
            </a:r>
            <a:r>
              <a:rPr lang="en-US" sz="2400" dirty="0"/>
              <a:t> through faith; and that not of yourselves, [it is] the gift of God; </a:t>
            </a:r>
            <a:endParaRPr lang="en-US" sz="2400" dirty="0" smtClean="0"/>
          </a:p>
          <a:p>
            <a:endParaRPr lang="en-US" sz="2400" dirty="0"/>
          </a:p>
          <a:p>
            <a:r>
              <a:rPr lang="en-US" sz="2400" dirty="0" smtClean="0"/>
              <a:t>9 not </a:t>
            </a:r>
            <a:r>
              <a:rPr lang="en-US" sz="2400" dirty="0"/>
              <a:t>as a result of works, so that no one may boast.</a:t>
            </a:r>
          </a:p>
          <a:p>
            <a:pPr algn="ctr"/>
            <a:endParaRPr lang="en-US" sz="3600" dirty="0"/>
          </a:p>
        </p:txBody>
      </p:sp>
    </p:spTree>
    <p:extLst>
      <p:ext uri="{BB962C8B-B14F-4D97-AF65-F5344CB8AC3E}">
        <p14:creationId xmlns:p14="http://schemas.microsoft.com/office/powerpoint/2010/main" val="1455196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200" dirty="0">
                <a:solidFill>
                  <a:srgbClr val="92D050"/>
                </a:solidFill>
              </a:rPr>
              <a:t>Present Perfect Periphrastic </a:t>
            </a:r>
            <a:r>
              <a:rPr lang="en-US" sz="3200" dirty="0" smtClean="0">
                <a:solidFill>
                  <a:srgbClr val="92D050"/>
                </a:solidFill>
              </a:rPr>
              <a:t>construction </a:t>
            </a:r>
            <a:endParaRPr lang="en-US" sz="32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7</a:t>
            </a:r>
            <a:endParaRPr lang="en-US" sz="3200" b="1" dirty="0" smtClean="0">
              <a:solidFill>
                <a:schemeClr val="bg1"/>
              </a:solidFill>
            </a:endParaRPr>
          </a:p>
        </p:txBody>
      </p:sp>
      <p:sp>
        <p:nvSpPr>
          <p:cNvPr id="2" name="TextBox 1"/>
          <p:cNvSpPr txBox="1"/>
          <p:nvPr/>
        </p:nvSpPr>
        <p:spPr>
          <a:xfrm>
            <a:off x="1155700" y="1397000"/>
            <a:ext cx="8824913" cy="4524315"/>
          </a:xfrm>
          <a:prstGeom prst="rect">
            <a:avLst/>
          </a:prstGeom>
          <a:noFill/>
        </p:spPr>
        <p:txBody>
          <a:bodyPr wrap="square" rtlCol="0">
            <a:spAutoFit/>
          </a:bodyPr>
          <a:lstStyle/>
          <a:p>
            <a:r>
              <a:rPr lang="en-US" sz="2400" dirty="0" smtClean="0"/>
              <a:t>In </a:t>
            </a:r>
            <a:r>
              <a:rPr lang="en-US" sz="2400" dirty="0"/>
              <a:t>Ephesians 2:8, the phrase "you have been saved" is a Greek present perfect periphrastic </a:t>
            </a:r>
            <a:r>
              <a:rPr lang="en-US" sz="2400" dirty="0" smtClean="0"/>
              <a:t>construction, </a:t>
            </a:r>
            <a:r>
              <a:rPr lang="en-US" sz="2400" dirty="0"/>
              <a:t>combining a present tense verb ("are") with a perfect passive participle ("having been saved"). This indicates a past, completed </a:t>
            </a:r>
            <a:r>
              <a:rPr lang="en-US" sz="2400" dirty="0" smtClean="0"/>
              <a:t>action with </a:t>
            </a:r>
            <a:r>
              <a:rPr lang="en-US" sz="2400" dirty="0"/>
              <a:t>ongoing </a:t>
            </a:r>
            <a:r>
              <a:rPr lang="en-US" sz="2400" dirty="0" smtClean="0"/>
              <a:t>results.</a:t>
            </a:r>
          </a:p>
          <a:p>
            <a:endParaRPr lang="en-US" sz="2400" dirty="0" smtClean="0"/>
          </a:p>
          <a:p>
            <a:pPr algn="ctr"/>
            <a:r>
              <a:rPr lang="en-US" sz="2400" dirty="0" smtClean="0">
                <a:solidFill>
                  <a:srgbClr val="FFC000"/>
                </a:solidFill>
              </a:rPr>
              <a:t>NIV</a:t>
            </a:r>
          </a:p>
          <a:p>
            <a:endParaRPr lang="en-US" sz="2400" dirty="0"/>
          </a:p>
          <a:p>
            <a:r>
              <a:rPr lang="en-US" sz="2400" dirty="0"/>
              <a:t>8 For it is by grace </a:t>
            </a:r>
            <a:r>
              <a:rPr lang="en-US" sz="2400" dirty="0">
                <a:solidFill>
                  <a:srgbClr val="FFFF00"/>
                </a:solidFill>
              </a:rPr>
              <a:t>you have been saved</a:t>
            </a:r>
            <a:r>
              <a:rPr lang="en-US" sz="2400" dirty="0"/>
              <a:t>, through faith—and this is not from yourselves, it is the gift of God— </a:t>
            </a:r>
            <a:endParaRPr lang="en-US" sz="2400" dirty="0" smtClean="0"/>
          </a:p>
          <a:p>
            <a:endParaRPr lang="en-US" sz="2400" dirty="0"/>
          </a:p>
          <a:p>
            <a:r>
              <a:rPr lang="en-US" sz="2400" dirty="0" smtClean="0"/>
              <a:t>9 </a:t>
            </a:r>
            <a:r>
              <a:rPr lang="en-US" sz="2400" dirty="0"/>
              <a:t>not by works, so that no one can boast</a:t>
            </a:r>
            <a:endParaRPr lang="en-US" sz="3600" dirty="0"/>
          </a:p>
        </p:txBody>
      </p:sp>
    </p:spTree>
    <p:extLst>
      <p:ext uri="{BB962C8B-B14F-4D97-AF65-F5344CB8AC3E}">
        <p14:creationId xmlns:p14="http://schemas.microsoft.com/office/powerpoint/2010/main" val="22880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200" dirty="0">
                <a:solidFill>
                  <a:srgbClr val="92D050"/>
                </a:solidFill>
              </a:rPr>
              <a:t>Present Perfect Periphrastic </a:t>
            </a:r>
            <a:r>
              <a:rPr lang="en-US" sz="3200" dirty="0" smtClean="0">
                <a:solidFill>
                  <a:srgbClr val="92D050"/>
                </a:solidFill>
              </a:rPr>
              <a:t>construction </a:t>
            </a:r>
            <a:endParaRPr lang="en-US" sz="32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8</a:t>
            </a:r>
          </a:p>
        </p:txBody>
      </p:sp>
      <p:sp>
        <p:nvSpPr>
          <p:cNvPr id="2" name="TextBox 1"/>
          <p:cNvSpPr txBox="1"/>
          <p:nvPr/>
        </p:nvSpPr>
        <p:spPr>
          <a:xfrm>
            <a:off x="1155700" y="1397000"/>
            <a:ext cx="8824913" cy="5447645"/>
          </a:xfrm>
          <a:prstGeom prst="rect">
            <a:avLst/>
          </a:prstGeom>
          <a:noFill/>
        </p:spPr>
        <p:txBody>
          <a:bodyPr wrap="square" rtlCol="0">
            <a:spAutoFit/>
          </a:bodyPr>
          <a:lstStyle/>
          <a:p>
            <a:r>
              <a:rPr lang="en-US" sz="2400" dirty="0" smtClean="0"/>
              <a:t>In </a:t>
            </a:r>
            <a:r>
              <a:rPr lang="en-US" sz="2400" dirty="0"/>
              <a:t>Ephesians 2:8, the phrase "you have been saved" is a Greek present perfect periphrastic </a:t>
            </a:r>
            <a:r>
              <a:rPr lang="en-US" sz="2400" dirty="0" smtClean="0"/>
              <a:t>construction, </a:t>
            </a:r>
            <a:r>
              <a:rPr lang="en-US" sz="2400" dirty="0"/>
              <a:t>combining a present tense verb ("are") with a perfect passive participle ("having been saved"). This indicates a past, completed </a:t>
            </a:r>
            <a:r>
              <a:rPr lang="en-US" sz="2400" dirty="0" smtClean="0"/>
              <a:t>action with </a:t>
            </a:r>
            <a:r>
              <a:rPr lang="en-US" sz="2400" dirty="0"/>
              <a:t>ongoing </a:t>
            </a:r>
            <a:r>
              <a:rPr lang="en-US" sz="2400" dirty="0" smtClean="0"/>
              <a:t>results.</a:t>
            </a:r>
          </a:p>
          <a:p>
            <a:endParaRPr lang="en-US" sz="2400" dirty="0" smtClean="0"/>
          </a:p>
          <a:p>
            <a:pPr algn="ctr"/>
            <a:r>
              <a:rPr lang="en-US" sz="2400" dirty="0" smtClean="0">
                <a:solidFill>
                  <a:srgbClr val="FFC000"/>
                </a:solidFill>
              </a:rPr>
              <a:t>YLT</a:t>
            </a:r>
          </a:p>
          <a:p>
            <a:endParaRPr lang="en-US" sz="2400" dirty="0"/>
          </a:p>
          <a:p>
            <a:r>
              <a:rPr lang="en-US" sz="2400" dirty="0"/>
              <a:t>8 for by grace ye </a:t>
            </a:r>
            <a:r>
              <a:rPr lang="en-US" sz="2400" dirty="0">
                <a:solidFill>
                  <a:srgbClr val="FFC000"/>
                </a:solidFill>
              </a:rPr>
              <a:t>are</a:t>
            </a:r>
            <a:r>
              <a:rPr lang="en-US" sz="2400" dirty="0">
                <a:solidFill>
                  <a:srgbClr val="FFFF00"/>
                </a:solidFill>
              </a:rPr>
              <a:t> having been saved</a:t>
            </a:r>
            <a:r>
              <a:rPr lang="en-US" sz="2400" dirty="0"/>
              <a:t>, through faith, and this not of you -- of God the gift,</a:t>
            </a:r>
          </a:p>
          <a:p>
            <a:endParaRPr lang="en-US" sz="2400" dirty="0"/>
          </a:p>
          <a:p>
            <a:r>
              <a:rPr lang="en-US" sz="2400" dirty="0"/>
              <a:t>9 not of works, that no one may boast;</a:t>
            </a:r>
          </a:p>
          <a:p>
            <a:endParaRPr lang="en-US" sz="2400" dirty="0"/>
          </a:p>
          <a:p>
            <a:pPr algn="ctr"/>
            <a:endParaRPr lang="en-US" sz="3600" dirty="0"/>
          </a:p>
        </p:txBody>
      </p:sp>
    </p:spTree>
    <p:extLst>
      <p:ext uri="{BB962C8B-B14F-4D97-AF65-F5344CB8AC3E}">
        <p14:creationId xmlns:p14="http://schemas.microsoft.com/office/powerpoint/2010/main" val="1030715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2:8-9</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9</a:t>
            </a:r>
            <a:endParaRPr lang="en-US" sz="3200" b="1" dirty="0" smtClean="0">
              <a:solidFill>
                <a:schemeClr val="bg1"/>
              </a:solidFill>
            </a:endParaRPr>
          </a:p>
        </p:txBody>
      </p:sp>
      <p:sp>
        <p:nvSpPr>
          <p:cNvPr id="6" name="TextBox 5"/>
          <p:cNvSpPr txBox="1"/>
          <p:nvPr/>
        </p:nvSpPr>
        <p:spPr>
          <a:xfrm>
            <a:off x="977900" y="2603501"/>
            <a:ext cx="9232900" cy="1569660"/>
          </a:xfrm>
          <a:prstGeom prst="rect">
            <a:avLst/>
          </a:prstGeom>
          <a:solidFill>
            <a:schemeClr val="accent1"/>
          </a:solidFill>
        </p:spPr>
        <p:txBody>
          <a:bodyPr wrap="square" rtlCol="0">
            <a:spAutoFit/>
          </a:bodyPr>
          <a:lstStyle/>
          <a:p>
            <a:pPr algn="ctr"/>
            <a:r>
              <a:rPr lang="en-US" sz="2400" b="1" dirty="0"/>
              <a:t>Hyper-literally, this is translated</a:t>
            </a:r>
          </a:p>
          <a:p>
            <a:r>
              <a:rPr lang="en-US" sz="2400" dirty="0"/>
              <a:t>For </a:t>
            </a:r>
            <a:r>
              <a:rPr lang="en-US" sz="2400" dirty="0" smtClean="0"/>
              <a:t>to-the grace you(plural</a:t>
            </a:r>
            <a:r>
              <a:rPr lang="en-US" sz="2400" dirty="0"/>
              <a:t>)-</a:t>
            </a:r>
            <a:r>
              <a:rPr lang="en-US" sz="2400" dirty="0">
                <a:solidFill>
                  <a:srgbClr val="FFFF00"/>
                </a:solidFill>
              </a:rPr>
              <a:t>are-being</a:t>
            </a:r>
            <a:r>
              <a:rPr lang="en-US" sz="2400" dirty="0"/>
              <a:t> </a:t>
            </a:r>
            <a:r>
              <a:rPr lang="en-US" sz="2400" dirty="0" smtClean="0"/>
              <a:t> </a:t>
            </a:r>
            <a:r>
              <a:rPr lang="en-US" sz="2400" dirty="0"/>
              <a:t>having-</a:t>
            </a:r>
            <a:r>
              <a:rPr lang="en-US" sz="2400" dirty="0">
                <a:solidFill>
                  <a:srgbClr val="FFFF00"/>
                </a:solidFill>
              </a:rPr>
              <a:t>been-saved</a:t>
            </a:r>
            <a:r>
              <a:rPr lang="en-US" sz="2400" dirty="0"/>
              <a:t> </a:t>
            </a:r>
            <a:r>
              <a:rPr lang="en-US" sz="2400" dirty="0" smtClean="0"/>
              <a:t> </a:t>
            </a:r>
            <a:r>
              <a:rPr lang="en-US" sz="2400" dirty="0"/>
              <a:t>through </a:t>
            </a:r>
            <a:r>
              <a:rPr lang="en-US" sz="2400" dirty="0" smtClean="0"/>
              <a:t>the faith and this not out of-you of-God the  </a:t>
            </a:r>
            <a:r>
              <a:rPr lang="en-US" sz="2400" dirty="0" smtClean="0">
                <a:solidFill>
                  <a:srgbClr val="002060"/>
                </a:solidFill>
              </a:rPr>
              <a:t>gift</a:t>
            </a:r>
            <a:r>
              <a:rPr lang="en-US" sz="2400" dirty="0" smtClean="0"/>
              <a:t> </a:t>
            </a:r>
            <a:r>
              <a:rPr lang="en-US" sz="2400" dirty="0"/>
              <a:t>not </a:t>
            </a:r>
            <a:r>
              <a:rPr lang="en-US" sz="2400" dirty="0" smtClean="0"/>
              <a:t> </a:t>
            </a:r>
            <a:r>
              <a:rPr lang="en-US" sz="2400" dirty="0"/>
              <a:t>out </a:t>
            </a:r>
            <a:r>
              <a:rPr lang="en-US" sz="2400" dirty="0" smtClean="0"/>
              <a:t>of-works in-order-that not any should-boast</a:t>
            </a:r>
            <a:r>
              <a:rPr lang="en-US" sz="2400" dirty="0"/>
              <a:t>.</a:t>
            </a:r>
          </a:p>
        </p:txBody>
      </p:sp>
      <p:sp>
        <p:nvSpPr>
          <p:cNvPr id="2" name="TextBox 1"/>
          <p:cNvSpPr txBox="1"/>
          <p:nvPr/>
        </p:nvSpPr>
        <p:spPr>
          <a:xfrm>
            <a:off x="1155700" y="1397000"/>
            <a:ext cx="8824913" cy="646331"/>
          </a:xfrm>
          <a:prstGeom prst="rect">
            <a:avLst/>
          </a:prstGeom>
          <a:noFill/>
        </p:spPr>
        <p:txBody>
          <a:bodyPr wrap="square" rtlCol="0">
            <a:spAutoFit/>
          </a:bodyPr>
          <a:lstStyle/>
          <a:p>
            <a:pPr algn="ctr"/>
            <a:r>
              <a:rPr lang="en-US" sz="3600" b="1" dirty="0" smtClean="0"/>
              <a:t>Garth’s Hyper Literal Translation</a:t>
            </a:r>
            <a:endParaRPr lang="en-US" sz="3600" b="1" dirty="0"/>
          </a:p>
        </p:txBody>
      </p:sp>
    </p:spTree>
    <p:extLst>
      <p:ext uri="{BB962C8B-B14F-4D97-AF65-F5344CB8AC3E}">
        <p14:creationId xmlns:p14="http://schemas.microsoft.com/office/powerpoint/2010/main" val="227354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215792</TotalTime>
  <Words>2023</Words>
  <Application>Microsoft Office PowerPoint</Application>
  <PresentationFormat>Widescreen</PresentationFormat>
  <Paragraphs>181</Paragraphs>
  <Slides>29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Algerian</vt: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spots kmvl.net</dc:creator>
  <cp:lastModifiedBy>spots kmvl.net</cp:lastModifiedBy>
  <cp:revision>835</cp:revision>
  <dcterms:created xsi:type="dcterms:W3CDTF">2025-10-16T21:16:34Z</dcterms:created>
  <dcterms:modified xsi:type="dcterms:W3CDTF">2026-05-17T12:14:22Z</dcterms:modified>
</cp:coreProperties>
</file>