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798" r:id="rId3"/>
    <p:sldId id="816" r:id="rId4"/>
    <p:sldId id="811" r:id="rId5"/>
    <p:sldId id="799" r:id="rId6"/>
    <p:sldId id="815" r:id="rId7"/>
    <p:sldId id="812" r:id="rId8"/>
    <p:sldId id="813" r:id="rId9"/>
    <p:sldId id="817" r:id="rId10"/>
    <p:sldId id="818" r:id="rId11"/>
    <p:sldId id="819" r:id="rId12"/>
    <p:sldId id="820" r:id="rId13"/>
    <p:sldId id="821" r:id="rId14"/>
    <p:sldId id="822" r:id="rId15"/>
    <p:sldId id="823" r:id="rId16"/>
    <p:sldId id="824" r:id="rId17"/>
    <p:sldId id="810" r:id="rId18"/>
    <p:sldId id="800" r:id="rId19"/>
    <p:sldId id="804" r:id="rId20"/>
    <p:sldId id="809" r:id="rId21"/>
    <p:sldId id="807" r:id="rId22"/>
    <p:sldId id="805" r:id="rId23"/>
    <p:sldId id="692" r:id="rId24"/>
    <p:sldId id="806" r:id="rId25"/>
    <p:sldId id="55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7551683" y="2711668"/>
            <a:ext cx="3488847" cy="1822231"/>
          </a:xfrm>
        </p:spPr>
        <p:txBody>
          <a:bodyPr>
            <a:normAutofit fontScale="70000" lnSpcReduction="20000"/>
          </a:bodyPr>
          <a:lstStyle/>
          <a:p>
            <a:r>
              <a:rPr lang="en-US" sz="9600" dirty="0" smtClean="0">
                <a:solidFill>
                  <a:srgbClr val="92D050"/>
                </a:solidFill>
                <a:latin typeface="Algerian" panose="04020705040A02060702" pitchFamily="82" charset="0"/>
              </a:rPr>
              <a:t>WEEK </a:t>
            </a:r>
            <a:r>
              <a:rPr lang="en-US" sz="9600" dirty="0" smtClean="0">
                <a:solidFill>
                  <a:srgbClr val="92D050"/>
                </a:solidFill>
                <a:latin typeface="Algerian" panose="04020705040A02060702" pitchFamily="82" charset="0"/>
              </a:rPr>
              <a:t>4 </a:t>
            </a:r>
            <a:endParaRPr lang="en-US" sz="9600" dirty="0" smtClean="0">
              <a:solidFill>
                <a:srgbClr val="92D050"/>
              </a:solidFill>
              <a:latin typeface="Algerian" panose="04020705040A02060702" pitchFamily="82" charset="0"/>
            </a:endParaRPr>
          </a:p>
          <a:p>
            <a:r>
              <a:rPr lang="en-US" sz="8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 </a:t>
            </a:r>
            <a:r>
              <a:rPr lang="en-US" sz="8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5-24-26</a:t>
            </a:r>
            <a:endParaRPr lang="en-US" sz="8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60500"/>
            <a:ext cx="675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15:7 the lost sheep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10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 7 </a:t>
            </a:r>
            <a:r>
              <a:rPr lang="en-US" sz="2800" dirty="0"/>
              <a:t>I tell you that in the same way, there will be more joy in heaven over one sinner who repents than over ninety-nine righteous people who have no need of repentance.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785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15:8-10 the lost coin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11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8 </a:t>
            </a:r>
            <a:r>
              <a:rPr lang="en-US" sz="2800" dirty="0"/>
              <a:t>“Or what woman, if she has ten [d]silver coins and loses one coin, does not light a lamp and sweep the house and search carefully until she finds it?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9</a:t>
            </a:r>
            <a:r>
              <a:rPr lang="en-US" sz="2800" dirty="0" smtClean="0"/>
              <a:t> </a:t>
            </a:r>
            <a:r>
              <a:rPr lang="en-US" sz="2800" dirty="0"/>
              <a:t>And when she has found it, she calls together her friends and neighbors, saying, ‘Rejoice with me, because I have found the coin which I had lost!’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10</a:t>
            </a:r>
            <a:r>
              <a:rPr lang="en-US" sz="2800" dirty="0" smtClean="0"/>
              <a:t> </a:t>
            </a:r>
            <a:r>
              <a:rPr lang="en-US" sz="2800" dirty="0"/>
              <a:t>In the same way, I tell you, there is joy in the presence of the angels of God over one sinner who repents.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50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</a:t>
            </a:r>
            <a:r>
              <a:rPr lang="en-US" sz="3600" dirty="0">
                <a:solidFill>
                  <a:srgbClr val="92D050"/>
                </a:solidFill>
              </a:rPr>
              <a:t>15:11-13 The Prodigal Son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12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11</a:t>
            </a:r>
            <a:r>
              <a:rPr lang="en-US" sz="2800" dirty="0"/>
              <a:t> And He said, “A man had two sons.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12</a:t>
            </a:r>
            <a:r>
              <a:rPr lang="en-US" sz="2800" dirty="0" smtClean="0"/>
              <a:t> </a:t>
            </a:r>
            <a:r>
              <a:rPr lang="en-US" sz="2800" dirty="0"/>
              <a:t>The younger of them said to his father, ‘Father, give me the share of the estate that [e]is coming to me.’ And so he divided his [f]wealth between them.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13</a:t>
            </a:r>
            <a:r>
              <a:rPr lang="en-US" sz="2800" dirty="0" smtClean="0"/>
              <a:t> </a:t>
            </a:r>
            <a:r>
              <a:rPr lang="en-US" sz="2800" dirty="0"/>
              <a:t>And not many days later, the younger son gathered everything together and went on a journey to a distant country, and there he squandered his estate in </a:t>
            </a:r>
            <a:r>
              <a:rPr lang="en-US" sz="2800" dirty="0" smtClean="0"/>
              <a:t>wild living.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85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</a:t>
            </a:r>
            <a:r>
              <a:rPr lang="en-US" sz="3600" dirty="0" smtClean="0">
                <a:solidFill>
                  <a:srgbClr val="92D050"/>
                </a:solidFill>
              </a:rPr>
              <a:t>15:14-16 </a:t>
            </a:r>
            <a:r>
              <a:rPr lang="en-US" sz="3600" dirty="0">
                <a:solidFill>
                  <a:srgbClr val="92D050"/>
                </a:solidFill>
              </a:rPr>
              <a:t>The Prodigal Son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13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 14 </a:t>
            </a:r>
            <a:r>
              <a:rPr lang="en-US" sz="2800" dirty="0"/>
              <a:t>Now when he had [h]spent everything, a severe famine occurred in that country, and he began doing without.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15</a:t>
            </a:r>
            <a:r>
              <a:rPr lang="en-US" sz="2800" dirty="0" smtClean="0"/>
              <a:t> </a:t>
            </a:r>
            <a:r>
              <a:rPr lang="en-US" sz="2800" dirty="0"/>
              <a:t>So he went and [</a:t>
            </a:r>
            <a:r>
              <a:rPr lang="en-US" sz="2800" dirty="0" err="1"/>
              <a:t>i</a:t>
            </a:r>
            <a:r>
              <a:rPr lang="en-US" sz="2800" dirty="0"/>
              <a:t>]hired himself out to one of the citizens of that country, and he sent him into his fields to feed pigs.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16</a:t>
            </a:r>
            <a:r>
              <a:rPr lang="en-US" sz="2800" dirty="0" smtClean="0"/>
              <a:t> </a:t>
            </a:r>
            <a:r>
              <a:rPr lang="en-US" sz="2800" dirty="0"/>
              <a:t>And he longed to have his fill of the carob pods that the pigs were eating, and no one was giving him anything.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66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</a:t>
            </a:r>
            <a:r>
              <a:rPr lang="en-US" sz="3600" dirty="0" smtClean="0">
                <a:solidFill>
                  <a:srgbClr val="92D050"/>
                </a:solidFill>
              </a:rPr>
              <a:t>15:17-19 </a:t>
            </a:r>
            <a:r>
              <a:rPr lang="en-US" sz="3600" dirty="0">
                <a:solidFill>
                  <a:srgbClr val="92D050"/>
                </a:solidFill>
              </a:rPr>
              <a:t>The Prodigal Son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14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17 </a:t>
            </a:r>
            <a:r>
              <a:rPr lang="en-US" sz="2800" dirty="0"/>
              <a:t>But when he came to </a:t>
            </a:r>
            <a:r>
              <a:rPr lang="en-US" sz="2800" dirty="0" smtClean="0"/>
              <a:t>his </a:t>
            </a:r>
            <a:r>
              <a:rPr lang="en-US" sz="2800" dirty="0"/>
              <a:t>senses, he said, ‘How many of my father’s hired laborers have more than enough bread, but I am dying here </a:t>
            </a:r>
            <a:r>
              <a:rPr lang="en-US" sz="2800" dirty="0" smtClean="0"/>
              <a:t>from </a:t>
            </a:r>
            <a:r>
              <a:rPr lang="en-US" sz="2800" dirty="0"/>
              <a:t>hunger!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18</a:t>
            </a:r>
            <a:r>
              <a:rPr lang="en-US" sz="2800" dirty="0" smtClean="0"/>
              <a:t> </a:t>
            </a:r>
            <a:r>
              <a:rPr lang="en-US" sz="2800" dirty="0"/>
              <a:t>I will set out and go to my father, and will say to him, “Father, I have sinned against heaven, and [l]in your sight;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19</a:t>
            </a:r>
            <a:r>
              <a:rPr lang="en-US" sz="2800" dirty="0" smtClean="0"/>
              <a:t> </a:t>
            </a:r>
            <a:r>
              <a:rPr lang="en-US" sz="2800" dirty="0"/>
              <a:t>I am no longer worthy to be called your son; treat me as one of your hired laborers</a:t>
            </a:r>
            <a:r>
              <a:rPr lang="en-US" sz="2800" dirty="0" smtClean="0"/>
              <a:t>.”’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95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</a:t>
            </a:r>
            <a:r>
              <a:rPr lang="en-US" sz="3600" dirty="0" smtClean="0">
                <a:solidFill>
                  <a:srgbClr val="92D050"/>
                </a:solidFill>
              </a:rPr>
              <a:t>15:20    </a:t>
            </a:r>
            <a:r>
              <a:rPr lang="en-US" sz="3600" dirty="0">
                <a:solidFill>
                  <a:srgbClr val="92D050"/>
                </a:solidFill>
              </a:rPr>
              <a:t>The Prodigal Son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15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20</a:t>
            </a:r>
            <a:r>
              <a:rPr lang="en-US" sz="2800" dirty="0"/>
              <a:t> So he set out and came to </a:t>
            </a:r>
            <a:r>
              <a:rPr lang="en-US" sz="2800" dirty="0" smtClean="0"/>
              <a:t>his </a:t>
            </a:r>
            <a:r>
              <a:rPr lang="en-US" sz="2800" dirty="0"/>
              <a:t>father. But when he was still a long way off, his father saw him and felt compassion for him, and ran and </a:t>
            </a:r>
            <a:r>
              <a:rPr lang="en-US" sz="2800" dirty="0" smtClean="0"/>
              <a:t>embraced </a:t>
            </a:r>
            <a:r>
              <a:rPr lang="en-US" sz="2800" dirty="0"/>
              <a:t>him and kissed him. </a:t>
            </a:r>
          </a:p>
        </p:txBody>
      </p:sp>
    </p:spTree>
    <p:extLst>
      <p:ext uri="{BB962C8B-B14F-4D97-AF65-F5344CB8AC3E}">
        <p14:creationId xmlns:p14="http://schemas.microsoft.com/office/powerpoint/2010/main" val="4586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</a:t>
            </a:r>
            <a:r>
              <a:rPr lang="en-US" sz="3600" dirty="0" smtClean="0">
                <a:solidFill>
                  <a:srgbClr val="92D050"/>
                </a:solidFill>
              </a:rPr>
              <a:t>15:20    </a:t>
            </a:r>
            <a:r>
              <a:rPr lang="en-US" sz="3600" dirty="0">
                <a:solidFill>
                  <a:srgbClr val="92D050"/>
                </a:solidFill>
              </a:rPr>
              <a:t>The Prodigal Son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16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20</a:t>
            </a:r>
            <a:r>
              <a:rPr lang="en-US" sz="2800" dirty="0"/>
              <a:t> So he set out and came to </a:t>
            </a:r>
            <a:r>
              <a:rPr lang="en-US" sz="2800" dirty="0" smtClean="0"/>
              <a:t>his </a:t>
            </a:r>
            <a:r>
              <a:rPr lang="en-US" sz="2800" dirty="0"/>
              <a:t>father. But when he was still a long way off, his father saw him and felt compassion for him, and ran and </a:t>
            </a:r>
            <a:r>
              <a:rPr lang="en-US" sz="2800" dirty="0" smtClean="0"/>
              <a:t>embraced </a:t>
            </a:r>
            <a:r>
              <a:rPr lang="en-US" sz="2800" dirty="0"/>
              <a:t>him and kissed him.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8000" y="4038600"/>
            <a:ext cx="1071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What is different in these three stories?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</a:t>
            </a:r>
            <a:r>
              <a:rPr lang="en-US" sz="3600" dirty="0" smtClean="0">
                <a:solidFill>
                  <a:srgbClr val="92D050"/>
                </a:solidFill>
              </a:rPr>
              <a:t>2:11-12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17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11</a:t>
            </a:r>
            <a:r>
              <a:rPr lang="en-US" sz="2800" dirty="0" smtClean="0"/>
              <a:t> </a:t>
            </a:r>
            <a:r>
              <a:rPr lang="en-US" sz="2800" dirty="0" smtClean="0"/>
              <a:t>Therefore </a:t>
            </a:r>
            <a:r>
              <a:rPr lang="en-US" sz="2800" dirty="0"/>
              <a:t>remember that formerly you, the Gentiles in the flesh, who are called "Uncircumcision" by the so-called "Circumcision," [which is] </a:t>
            </a:r>
            <a:r>
              <a:rPr lang="en-US" sz="2800" dirty="0">
                <a:solidFill>
                  <a:srgbClr val="FFFF00"/>
                </a:solidFill>
              </a:rPr>
              <a:t>performed in the flesh by human </a:t>
            </a:r>
            <a:r>
              <a:rPr lang="en-US" sz="2800" dirty="0" smtClean="0">
                <a:solidFill>
                  <a:srgbClr val="FFFF00"/>
                </a:solidFill>
              </a:rPr>
              <a:t>hands-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12</a:t>
            </a:r>
            <a:r>
              <a:rPr lang="en-US" sz="2800" dirty="0" smtClean="0"/>
              <a:t> [</a:t>
            </a:r>
            <a:r>
              <a:rPr lang="en-US" sz="2800" dirty="0"/>
              <a:t>remember] that you were at that time separate from Christ, excluded from the commonwealth of Israel, and </a:t>
            </a:r>
            <a:r>
              <a:rPr lang="en-US" sz="2800" dirty="0">
                <a:solidFill>
                  <a:srgbClr val="FFFF00"/>
                </a:solidFill>
              </a:rPr>
              <a:t>strangers to the covenants of promise</a:t>
            </a:r>
            <a:r>
              <a:rPr lang="en-US" sz="2800" dirty="0"/>
              <a:t>, having no hope and without God in the world. 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617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2:13-15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18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13 </a:t>
            </a:r>
            <a:r>
              <a:rPr lang="en-US" sz="2800" dirty="0" smtClean="0"/>
              <a:t>But </a:t>
            </a:r>
            <a:r>
              <a:rPr lang="en-US" sz="2800" dirty="0"/>
              <a:t>now in Christ Jesus you who formerly were far off have been brought near by the blood of Christ.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14</a:t>
            </a:r>
            <a:r>
              <a:rPr lang="en-US" sz="2800" dirty="0" smtClean="0"/>
              <a:t> For </a:t>
            </a:r>
            <a:r>
              <a:rPr lang="en-US" sz="2800" dirty="0"/>
              <a:t>He Himself is our peace, who made both [groups into] one and broke down the barrier of the dividing wall,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15</a:t>
            </a:r>
            <a:r>
              <a:rPr lang="en-US" sz="2800" dirty="0" smtClean="0"/>
              <a:t> by </a:t>
            </a:r>
            <a:r>
              <a:rPr lang="en-US" sz="2800" dirty="0"/>
              <a:t>abolishing in His flesh the enmity, [which is] the Law of commandments [contained] in ordinances, so that in Himself He might make </a:t>
            </a:r>
            <a:r>
              <a:rPr lang="en-US" sz="2800" dirty="0">
                <a:solidFill>
                  <a:srgbClr val="002060"/>
                </a:solidFill>
              </a:rPr>
              <a:t>the two </a:t>
            </a:r>
            <a:r>
              <a:rPr lang="en-US" sz="2800" dirty="0"/>
              <a:t>into </a:t>
            </a:r>
            <a:r>
              <a:rPr lang="en-US" sz="2800" dirty="0">
                <a:solidFill>
                  <a:srgbClr val="FFFF00"/>
                </a:solidFill>
              </a:rPr>
              <a:t>one new man, [thus] establishing peace</a:t>
            </a:r>
            <a:r>
              <a:rPr lang="en-US" sz="2800" dirty="0"/>
              <a:t>,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01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2:13-15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19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15 by </a:t>
            </a:r>
            <a:r>
              <a:rPr lang="en-US" sz="2800" dirty="0"/>
              <a:t>abolishing in His flesh the enmity, [which is] the Law of commandments [contained] in </a:t>
            </a:r>
            <a:r>
              <a:rPr lang="en-US" sz="2800" dirty="0">
                <a:solidFill>
                  <a:srgbClr val="FFFF00"/>
                </a:solidFill>
              </a:rPr>
              <a:t>ordinances</a:t>
            </a:r>
            <a:r>
              <a:rPr lang="en-US" sz="2800" dirty="0"/>
              <a:t>, so that in Himself He might make the two into one new man, [thus] establishing peace,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3600" dirty="0" smtClean="0">
                <a:solidFill>
                  <a:srgbClr val="00B0F0"/>
                </a:solidFill>
              </a:rPr>
              <a:t>What is an Ordinance? 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10033000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John Wesley 1750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2" name="Wesley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993228"/>
            <a:ext cx="9893736" cy="55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3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2:13-15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20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15</a:t>
            </a:r>
            <a:r>
              <a:rPr lang="en-US" sz="2800" dirty="0" smtClean="0"/>
              <a:t> by </a:t>
            </a:r>
            <a:r>
              <a:rPr lang="en-US" sz="2800" dirty="0"/>
              <a:t>abolishing in His flesh the enmity, [which is] the Law of commandments [contained] in </a:t>
            </a:r>
            <a:r>
              <a:rPr lang="en-US" sz="2800" dirty="0">
                <a:solidFill>
                  <a:srgbClr val="FFFF00"/>
                </a:solidFill>
              </a:rPr>
              <a:t>ordinances</a:t>
            </a:r>
            <a:r>
              <a:rPr lang="en-US" sz="2800" dirty="0"/>
              <a:t>, so that in Himself He might make the two into one new man, [thus] establishing peace,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3600" dirty="0" smtClean="0">
                <a:solidFill>
                  <a:srgbClr val="00B0F0"/>
                </a:solidFill>
              </a:rPr>
              <a:t>What is an Ordinance? </a:t>
            </a:r>
          </a:p>
          <a:p>
            <a:r>
              <a:rPr lang="en-US" sz="3600" dirty="0"/>
              <a:t>In the Bible, an ordinance generally refers to a rule, law, or established rite commanded by God. It comes from Hebrew and Greek words meaning "to decree" or "what is declared right</a:t>
            </a:r>
          </a:p>
          <a:p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</a:t>
            </a:r>
            <a:r>
              <a:rPr lang="en-US" sz="3600" dirty="0" smtClean="0">
                <a:solidFill>
                  <a:srgbClr val="92D050"/>
                </a:solidFill>
              </a:rPr>
              <a:t>2:15-17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21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16</a:t>
            </a:r>
            <a:r>
              <a:rPr lang="en-US" sz="2800" dirty="0" smtClean="0"/>
              <a:t> </a:t>
            </a:r>
            <a:r>
              <a:rPr lang="en-US" sz="2800" dirty="0" smtClean="0"/>
              <a:t>and </a:t>
            </a:r>
            <a:r>
              <a:rPr lang="en-US" sz="2800" dirty="0"/>
              <a:t>might reconcile them both in </a:t>
            </a:r>
            <a:r>
              <a:rPr lang="en-US" sz="2800" dirty="0">
                <a:solidFill>
                  <a:srgbClr val="FFFF00"/>
                </a:solidFill>
              </a:rPr>
              <a:t>one body to God </a:t>
            </a:r>
            <a:r>
              <a:rPr lang="en-US" sz="2800" dirty="0">
                <a:solidFill>
                  <a:srgbClr val="FFC000"/>
                </a:solidFill>
              </a:rPr>
              <a:t>through the cross, by it having put to death the enmity</a:t>
            </a:r>
            <a:r>
              <a:rPr lang="en-US" sz="2800" dirty="0"/>
              <a:t>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17</a:t>
            </a:r>
            <a:r>
              <a:rPr lang="en-US" sz="2800" dirty="0" smtClean="0"/>
              <a:t> AND </a:t>
            </a:r>
            <a:r>
              <a:rPr lang="en-US" sz="2800" dirty="0"/>
              <a:t>HE CAME AND PREACHED PEACE TO YOU WHO WERE FAR AWAY, AND PEACE TO THOSE WHO WERE NEAR; </a:t>
            </a:r>
            <a:r>
              <a:rPr lang="en-US" sz="2800" b="1" dirty="0" smtClean="0">
                <a:solidFill>
                  <a:srgbClr val="002060"/>
                </a:solidFill>
              </a:rPr>
              <a:t>(Isaiah 57:17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</a:t>
            </a: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B0F0"/>
                </a:solidFill>
              </a:rPr>
              <a:t>18</a:t>
            </a:r>
            <a:r>
              <a:rPr lang="en-US" sz="2800" dirty="0" smtClean="0"/>
              <a:t> for </a:t>
            </a:r>
            <a:r>
              <a:rPr lang="en-US" sz="2800" dirty="0"/>
              <a:t>through Him we both have our access in one Spirit to the Father. 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924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</a:t>
            </a:r>
            <a:r>
              <a:rPr lang="en-US" sz="3600" dirty="0" smtClean="0">
                <a:solidFill>
                  <a:srgbClr val="92D050"/>
                </a:solidFill>
              </a:rPr>
              <a:t>2:19-22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22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19 </a:t>
            </a:r>
            <a:r>
              <a:rPr lang="en-US" sz="2800" dirty="0"/>
              <a:t>So then you are no longer strangers and aliens, but you are fellow citizens with the saints, and are of God's </a:t>
            </a:r>
            <a:r>
              <a:rPr lang="en-US" sz="2800" dirty="0" smtClean="0"/>
              <a:t>household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,</a:t>
            </a:r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 smtClean="0">
                <a:solidFill>
                  <a:srgbClr val="00B0F0"/>
                </a:solidFill>
              </a:rPr>
              <a:t>20 </a:t>
            </a:r>
            <a:r>
              <a:rPr lang="en-US" sz="2800" dirty="0" smtClean="0"/>
              <a:t>having </a:t>
            </a:r>
            <a:r>
              <a:rPr lang="en-US" sz="2800" dirty="0"/>
              <a:t>been built on the foundation of the apostles and prophets, Christ Jesus Himself being the corner [stone],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21</a:t>
            </a:r>
            <a:r>
              <a:rPr lang="en-US" sz="2800" dirty="0" smtClean="0"/>
              <a:t> in </a:t>
            </a:r>
            <a:r>
              <a:rPr lang="en-US" sz="2800" dirty="0"/>
              <a:t>whom the whole building, being fitted together, is growing into a </a:t>
            </a:r>
            <a:r>
              <a:rPr lang="en-US" sz="2800" dirty="0">
                <a:solidFill>
                  <a:srgbClr val="FFFF00"/>
                </a:solidFill>
              </a:rPr>
              <a:t>holy temple </a:t>
            </a:r>
            <a:r>
              <a:rPr lang="en-US" sz="2800" dirty="0"/>
              <a:t>in the Lord,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22</a:t>
            </a:r>
            <a:r>
              <a:rPr lang="en-US" sz="2800" dirty="0" smtClean="0"/>
              <a:t> in </a:t>
            </a:r>
            <a:r>
              <a:rPr lang="en-US" sz="2800" dirty="0"/>
              <a:t>whom you also are being built together into a </a:t>
            </a:r>
            <a:r>
              <a:rPr lang="en-US" sz="2800" dirty="0">
                <a:solidFill>
                  <a:srgbClr val="FFFF00"/>
                </a:solidFill>
              </a:rPr>
              <a:t>dwelling of God in the Spirit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0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279400"/>
            <a:ext cx="9421813" cy="8382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Are we like early Christians?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23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5" name="comedy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127" y="864175"/>
            <a:ext cx="10019373" cy="56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279400"/>
            <a:ext cx="9421813" cy="8382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Praise music for men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24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2" name="songs for m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856" y="864175"/>
            <a:ext cx="9976644" cy="56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800" y="279400"/>
            <a:ext cx="9421813" cy="838200"/>
          </a:xfrm>
        </p:spPr>
        <p:txBody>
          <a:bodyPr>
            <a:noAutofit/>
          </a:bodyPr>
          <a:lstStyle/>
          <a:p>
            <a:endParaRPr lang="en-US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2:10-12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10</a:t>
            </a:r>
            <a:r>
              <a:rPr lang="en-US" sz="2800" dirty="0" smtClean="0"/>
              <a:t> For </a:t>
            </a:r>
            <a:r>
              <a:rPr lang="en-US" sz="2800" dirty="0"/>
              <a:t>we are His workmanship, created in Christ Jesus for good works, which God </a:t>
            </a:r>
            <a:r>
              <a:rPr lang="en-US" sz="2800" dirty="0">
                <a:solidFill>
                  <a:srgbClr val="FFFF00"/>
                </a:solidFill>
              </a:rPr>
              <a:t>prepared </a:t>
            </a:r>
            <a:r>
              <a:rPr lang="en-US" sz="2800" dirty="0" smtClean="0">
                <a:solidFill>
                  <a:srgbClr val="FFFF00"/>
                </a:solidFill>
              </a:rPr>
              <a:t>before </a:t>
            </a:r>
            <a:r>
              <a:rPr lang="en-US" sz="2800" dirty="0" smtClean="0"/>
              <a:t>and </a:t>
            </a:r>
            <a:r>
              <a:rPr lang="en-US" sz="2800" dirty="0"/>
              <a:t>so that we would walk in them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95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</a:t>
            </a:r>
            <a:r>
              <a:rPr lang="en-US" sz="3600" dirty="0" smtClean="0">
                <a:solidFill>
                  <a:srgbClr val="92D050"/>
                </a:solidFill>
              </a:rPr>
              <a:t>2:10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</a:t>
            </a:r>
            <a:r>
              <a:rPr lang="en-US" sz="2800" dirty="0"/>
              <a:t>we are His workmanship, created in Christ Jesus for </a:t>
            </a:r>
            <a:r>
              <a:rPr lang="en-US" sz="2800" u="sng" dirty="0"/>
              <a:t>good works</a:t>
            </a:r>
            <a:r>
              <a:rPr lang="en-US" sz="2800" dirty="0"/>
              <a:t>, which God </a:t>
            </a:r>
            <a:r>
              <a:rPr lang="en-US" sz="2800" dirty="0">
                <a:solidFill>
                  <a:srgbClr val="FFFF00"/>
                </a:solidFill>
              </a:rPr>
              <a:t>prepared </a:t>
            </a:r>
            <a:r>
              <a:rPr lang="en-US" sz="2800" dirty="0" smtClean="0">
                <a:solidFill>
                  <a:srgbClr val="FFFF00"/>
                </a:solidFill>
              </a:rPr>
              <a:t>before </a:t>
            </a:r>
            <a:r>
              <a:rPr lang="en-US" sz="2800" dirty="0" smtClean="0"/>
              <a:t>and </a:t>
            </a:r>
            <a:r>
              <a:rPr lang="en-US" sz="2800" dirty="0"/>
              <a:t>so that we would walk in them</a:t>
            </a:r>
            <a:r>
              <a:rPr lang="en-US" sz="2800" dirty="0" smtClean="0"/>
              <a:t>. </a:t>
            </a:r>
            <a:r>
              <a:rPr lang="en-US" sz="2800" dirty="0" smtClean="0">
                <a:solidFill>
                  <a:srgbClr val="002060"/>
                </a:solidFill>
              </a:rPr>
              <a:t>NASB</a:t>
            </a:r>
          </a:p>
          <a:p>
            <a:endParaRPr lang="en-US" sz="2800" dirty="0"/>
          </a:p>
          <a:p>
            <a:r>
              <a:rPr lang="en-US" sz="2800" dirty="0"/>
              <a:t>For we are God’s handiwork, created in Christ Jesus to do good works, which God </a:t>
            </a:r>
            <a:r>
              <a:rPr lang="en-US" sz="2800" dirty="0">
                <a:solidFill>
                  <a:srgbClr val="FFFF00"/>
                </a:solidFill>
              </a:rPr>
              <a:t>prepared in advance </a:t>
            </a:r>
            <a:r>
              <a:rPr lang="en-US" sz="2800" dirty="0"/>
              <a:t>for us to do</a:t>
            </a:r>
            <a:r>
              <a:rPr lang="en-US" sz="2800" dirty="0" smtClean="0"/>
              <a:t>. </a:t>
            </a:r>
            <a:r>
              <a:rPr lang="en-US" sz="2800" dirty="0" smtClean="0">
                <a:solidFill>
                  <a:srgbClr val="002060"/>
                </a:solidFill>
              </a:rPr>
              <a:t>KJV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 smtClean="0"/>
              <a:t>For </a:t>
            </a:r>
            <a:r>
              <a:rPr lang="en-US" sz="2800" dirty="0"/>
              <a:t>we are God’s masterpiece. He has created us anew in Christ Jesus, so we can do the good things he </a:t>
            </a:r>
            <a:r>
              <a:rPr lang="en-US" sz="2800" dirty="0">
                <a:solidFill>
                  <a:srgbClr val="FFFF00"/>
                </a:solidFill>
              </a:rPr>
              <a:t>planned for us long ago</a:t>
            </a:r>
            <a:r>
              <a:rPr lang="en-US" sz="2800" dirty="0" smtClean="0"/>
              <a:t>. </a:t>
            </a:r>
            <a:r>
              <a:rPr lang="en-US" sz="2800" dirty="0" smtClean="0">
                <a:solidFill>
                  <a:srgbClr val="002060"/>
                </a:solidFill>
              </a:rPr>
              <a:t>New Living Translation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19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Romans 9</a:t>
            </a:r>
            <a:r>
              <a:rPr lang="en-US" sz="3600" dirty="0">
                <a:solidFill>
                  <a:srgbClr val="92D050"/>
                </a:solidFill>
              </a:rPr>
              <a:t>: 23-24  </a:t>
            </a:r>
            <a:r>
              <a:rPr lang="en-US" sz="3600" dirty="0" smtClean="0">
                <a:solidFill>
                  <a:srgbClr val="92D050"/>
                </a:solidFill>
              </a:rPr>
              <a:t>(</a:t>
            </a:r>
            <a:r>
              <a:rPr lang="en-US" sz="3600" dirty="0" err="1" smtClean="0">
                <a:solidFill>
                  <a:srgbClr val="92D050"/>
                </a:solidFill>
              </a:rPr>
              <a:t>proetoimazó</a:t>
            </a:r>
            <a:r>
              <a:rPr lang="en-US" sz="3600" dirty="0" smtClean="0">
                <a:solidFill>
                  <a:srgbClr val="92D050"/>
                </a:solidFill>
              </a:rPr>
              <a:t>)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5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23 And He did so to make known the riches of His glory upon objects of mercy, which He </a:t>
            </a:r>
            <a:r>
              <a:rPr lang="en-US" sz="2800" dirty="0">
                <a:solidFill>
                  <a:srgbClr val="FFFF00"/>
                </a:solidFill>
              </a:rPr>
              <a:t>prepared beforehand</a:t>
            </a:r>
            <a:r>
              <a:rPr lang="en-US" sz="2800" dirty="0"/>
              <a:t> for glory,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24 </a:t>
            </a:r>
            <a:r>
              <a:rPr lang="en-US" sz="2800" dirty="0"/>
              <a:t>namely us, whom He also called, not only from among Jews, but also from among Gentile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49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2:10 </a:t>
            </a:r>
            <a:r>
              <a:rPr lang="en-US" sz="3600" dirty="0" smtClean="0">
                <a:solidFill>
                  <a:srgbClr val="92D050"/>
                </a:solidFill>
              </a:rPr>
              <a:t>(</a:t>
            </a:r>
            <a:r>
              <a:rPr lang="en-US" sz="3600" dirty="0" err="1" smtClean="0">
                <a:solidFill>
                  <a:srgbClr val="92D050"/>
                </a:solidFill>
              </a:rPr>
              <a:t>proetoimazó</a:t>
            </a:r>
            <a:r>
              <a:rPr lang="en-US" sz="3600" dirty="0" smtClean="0">
                <a:solidFill>
                  <a:srgbClr val="92D050"/>
                </a:solidFill>
              </a:rPr>
              <a:t>)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6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we are his workmanship, created in Christ Jesus unto good works, which God hath </a:t>
            </a:r>
            <a:r>
              <a:rPr lang="en-US" sz="2800" dirty="0">
                <a:solidFill>
                  <a:srgbClr val="FFFF00"/>
                </a:solidFill>
              </a:rPr>
              <a:t>before ordained </a:t>
            </a:r>
            <a:r>
              <a:rPr lang="en-US" sz="2800" dirty="0"/>
              <a:t>that we should walk in </a:t>
            </a:r>
            <a:r>
              <a:rPr lang="en-US" sz="2800" dirty="0" smtClean="0"/>
              <a:t>them. </a:t>
            </a:r>
            <a:r>
              <a:rPr lang="en-US" sz="2800" dirty="0" smtClean="0">
                <a:solidFill>
                  <a:srgbClr val="002060"/>
                </a:solidFill>
              </a:rPr>
              <a:t>KJV</a:t>
            </a:r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91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Thayer’s topical lexicon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7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Ephesians 2:10 shifts to deeds: “For we are God’s workmanship, created in Christ Jesus to do good works, which God prepared in advance for us to walk in”, underscoring a pre-arranged path of obedience for believers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175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Ephesians </a:t>
            </a:r>
            <a:r>
              <a:rPr lang="en-US" sz="3600" dirty="0" smtClean="0">
                <a:solidFill>
                  <a:srgbClr val="92D050"/>
                </a:solidFill>
              </a:rPr>
              <a:t>2:8-10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8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8</a:t>
            </a:r>
            <a:r>
              <a:rPr lang="en-US" sz="2800" dirty="0" smtClean="0"/>
              <a:t> For </a:t>
            </a:r>
            <a:r>
              <a:rPr lang="en-US" sz="2800" dirty="0"/>
              <a:t>by grace you have been saved through faith; and that not of yourselves, [it is] the gift of God;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9</a:t>
            </a:r>
            <a:r>
              <a:rPr lang="en-US" sz="2800" dirty="0" smtClean="0"/>
              <a:t> not </a:t>
            </a:r>
            <a:r>
              <a:rPr lang="en-US" sz="2800" dirty="0"/>
              <a:t>as a result of works, so that no one may boast.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10</a:t>
            </a:r>
            <a:r>
              <a:rPr lang="en-US" sz="2800" dirty="0" smtClean="0"/>
              <a:t> For </a:t>
            </a:r>
            <a:r>
              <a:rPr lang="en-US" sz="2800" dirty="0"/>
              <a:t>we are His workmanship, created in Christ Jesus for good works, which God prepared beforehand so that we would walk in them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FF00"/>
                </a:solidFill>
              </a:rPr>
              <a:t>Why are we to walk in good works?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36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279400"/>
            <a:ext cx="9574213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2D050"/>
                </a:solidFill>
              </a:rPr>
              <a:t>Luke 15:3-6 the lost sheep</a:t>
            </a:r>
            <a:endParaRPr lang="en-US" sz="2400" u="sng" dirty="0">
              <a:solidFill>
                <a:srgbClr val="92D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500" y="279400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9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00" y="1016000"/>
            <a:ext cx="965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3</a:t>
            </a:r>
            <a:r>
              <a:rPr lang="en-US" sz="2800" dirty="0"/>
              <a:t> And so He told them this parable, saying,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4</a:t>
            </a:r>
            <a:r>
              <a:rPr lang="en-US" sz="2800" dirty="0" smtClean="0"/>
              <a:t> </a:t>
            </a:r>
            <a:r>
              <a:rPr lang="en-US" sz="2800" dirty="0"/>
              <a:t>“What man among you, if he has a hundred sheep and has lost one of them, does not leave the other ninety-nine in the [c]open pasture and go after the one that is lost, until he finds it?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5</a:t>
            </a:r>
            <a:r>
              <a:rPr lang="en-US" sz="2800" dirty="0" smtClean="0"/>
              <a:t> </a:t>
            </a:r>
            <a:r>
              <a:rPr lang="en-US" sz="2800" dirty="0"/>
              <a:t>And when he has found it, he puts it on his shoulders, rejoicing.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B0F0"/>
                </a:solidFill>
              </a:rPr>
              <a:t>6</a:t>
            </a:r>
            <a:r>
              <a:rPr lang="en-US" sz="2800" dirty="0" smtClean="0"/>
              <a:t> </a:t>
            </a:r>
            <a:r>
              <a:rPr lang="en-US" sz="2800" dirty="0"/>
              <a:t>And when he comes home, he calls together his friends and his neighbors, saying to them, ‘Rejoice with me, because I have found my sheep that was </a:t>
            </a:r>
            <a:r>
              <a:rPr lang="en-US" sz="2800" dirty="0" smtClean="0"/>
              <a:t>lost.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69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222840</TotalTime>
  <Words>1448</Words>
  <Application>Microsoft Office PowerPoint</Application>
  <PresentationFormat>Widescreen</PresentationFormat>
  <Paragraphs>136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Algerian</vt:lpstr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spots kmvl.net</dc:creator>
  <cp:lastModifiedBy>spots kmvl.net</cp:lastModifiedBy>
  <cp:revision>862</cp:revision>
  <dcterms:created xsi:type="dcterms:W3CDTF">2025-10-16T21:16:34Z</dcterms:created>
  <dcterms:modified xsi:type="dcterms:W3CDTF">2026-05-24T11:52:16Z</dcterms:modified>
</cp:coreProperties>
</file>