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844" r:id="rId3"/>
    <p:sldId id="859" r:id="rId4"/>
    <p:sldId id="848" r:id="rId5"/>
    <p:sldId id="851" r:id="rId6"/>
    <p:sldId id="861" r:id="rId7"/>
    <p:sldId id="860" r:id="rId8"/>
    <p:sldId id="852" r:id="rId9"/>
    <p:sldId id="853" r:id="rId10"/>
    <p:sldId id="855" r:id="rId11"/>
    <p:sldId id="856" r:id="rId12"/>
    <p:sldId id="862" r:id="rId13"/>
    <p:sldId id="863" r:id="rId14"/>
    <p:sldId id="864" r:id="rId15"/>
    <p:sldId id="865" r:id="rId16"/>
    <p:sldId id="868" r:id="rId17"/>
    <p:sldId id="867" r:id="rId18"/>
    <p:sldId id="866" r:id="rId19"/>
    <p:sldId id="692" r:id="rId20"/>
    <p:sldId id="82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napToGrid="0">
      <p:cViewPr varScale="1">
        <p:scale>
          <a:sx n="76" d="100"/>
          <a:sy n="76" d="100"/>
        </p:scale>
        <p:origin x="126" y="7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6/14/2026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6/14/2026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6/14/2026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6/14/2026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6/14/2026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6/14/2026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6/14/2026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6/14/2026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flipH="1">
            <a:off x="7551683" y="2711668"/>
            <a:ext cx="3488847" cy="1822231"/>
          </a:xfrm>
        </p:spPr>
        <p:txBody>
          <a:bodyPr>
            <a:normAutofit fontScale="70000" lnSpcReduction="20000"/>
          </a:bodyPr>
          <a:lstStyle/>
          <a:p>
            <a:r>
              <a:rPr lang="en-US" sz="9600" dirty="0" smtClean="0">
                <a:solidFill>
                  <a:srgbClr val="92D050"/>
                </a:solidFill>
                <a:latin typeface="Algerian" panose="04020705040A02060702" pitchFamily="82" charset="0"/>
              </a:rPr>
              <a:t>WEEK </a:t>
            </a:r>
            <a:r>
              <a:rPr lang="en-US" sz="9600" dirty="0">
                <a:solidFill>
                  <a:srgbClr val="92D050"/>
                </a:solidFill>
                <a:latin typeface="Algerian" panose="04020705040A02060702" pitchFamily="82" charset="0"/>
              </a:rPr>
              <a:t>7</a:t>
            </a:r>
            <a:r>
              <a:rPr lang="en-US" sz="9600" dirty="0" smtClean="0">
                <a:solidFill>
                  <a:srgbClr val="92D050"/>
                </a:solidFill>
                <a:latin typeface="Algerian" panose="04020705040A02060702" pitchFamily="82" charset="0"/>
              </a:rPr>
              <a:t> </a:t>
            </a:r>
          </a:p>
          <a:p>
            <a:r>
              <a:rPr lang="en-US" sz="8800" dirty="0" smtClean="0">
                <a:solidFill>
                  <a:schemeClr val="bg1"/>
                </a:solidFill>
                <a:latin typeface="Algerian" panose="04020705040A02060702" pitchFamily="82" charset="0"/>
              </a:rPr>
              <a:t>  6-14-26</a:t>
            </a:r>
            <a:endParaRPr lang="en-US" sz="8800" dirty="0">
              <a:solidFill>
                <a:schemeClr val="bg1"/>
              </a:solidFill>
              <a:latin typeface="Algerian" panose="04020705040A02060702" pitchFamily="82" charset="0"/>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1</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60500"/>
            <a:ext cx="6756400" cy="4114800"/>
          </a:xfrm>
          <a:prstGeom prst="rect">
            <a:avLst/>
          </a:prstGeom>
        </p:spPr>
      </p:pic>
    </p:spTree>
    <p:extLst>
      <p:ext uri="{BB962C8B-B14F-4D97-AF65-F5344CB8AC3E}">
        <p14:creationId xmlns:p14="http://schemas.microsoft.com/office/powerpoint/2010/main" val="186635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4:9-10</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10</a:t>
            </a:r>
            <a:endParaRPr lang="en-US" sz="3200" b="1" dirty="0" smtClean="0">
              <a:solidFill>
                <a:schemeClr val="bg1"/>
              </a:solidFill>
            </a:endParaRPr>
          </a:p>
        </p:txBody>
      </p:sp>
      <p:sp>
        <p:nvSpPr>
          <p:cNvPr id="5" name="TextBox 4"/>
          <p:cNvSpPr txBox="1"/>
          <p:nvPr/>
        </p:nvSpPr>
        <p:spPr>
          <a:xfrm>
            <a:off x="698500" y="1016000"/>
            <a:ext cx="9652000" cy="3108543"/>
          </a:xfrm>
          <a:prstGeom prst="rect">
            <a:avLst/>
          </a:prstGeom>
          <a:noFill/>
        </p:spPr>
        <p:txBody>
          <a:bodyPr wrap="square" rtlCol="0">
            <a:spAutoFit/>
          </a:bodyPr>
          <a:lstStyle/>
          <a:p>
            <a:r>
              <a:rPr lang="en-US" sz="2800" dirty="0" smtClean="0">
                <a:solidFill>
                  <a:srgbClr val="00B0F0"/>
                </a:solidFill>
              </a:rPr>
              <a:t>9</a:t>
            </a:r>
            <a:r>
              <a:rPr lang="en-US" sz="2800" dirty="0" smtClean="0"/>
              <a:t> (</a:t>
            </a:r>
            <a:r>
              <a:rPr lang="en-US" sz="2800" dirty="0"/>
              <a:t>Now this [expression], "He ascended," what does it mean except that He also had </a:t>
            </a:r>
            <a:r>
              <a:rPr lang="en-US" sz="2800" dirty="0">
                <a:solidFill>
                  <a:srgbClr val="FFFF00"/>
                </a:solidFill>
              </a:rPr>
              <a:t>descended into the lower parts of the earth? </a:t>
            </a:r>
            <a:endParaRPr lang="en-US" sz="2800" dirty="0" smtClean="0">
              <a:solidFill>
                <a:srgbClr val="FFFF00"/>
              </a:solidFill>
            </a:endParaRPr>
          </a:p>
          <a:p>
            <a:endParaRPr lang="en-US" sz="2800" dirty="0"/>
          </a:p>
          <a:p>
            <a:r>
              <a:rPr lang="en-US" sz="2800" dirty="0" smtClean="0">
                <a:solidFill>
                  <a:srgbClr val="00B0F0"/>
                </a:solidFill>
              </a:rPr>
              <a:t>10</a:t>
            </a:r>
            <a:r>
              <a:rPr lang="en-US" sz="2800" dirty="0" smtClean="0"/>
              <a:t> He </a:t>
            </a:r>
            <a:r>
              <a:rPr lang="en-US" sz="2800" dirty="0"/>
              <a:t>who descended is Himself also He who ascended far above all the heavens, so that He might fill all things.)</a:t>
            </a:r>
          </a:p>
        </p:txBody>
      </p:sp>
    </p:spTree>
    <p:extLst>
      <p:ext uri="{BB962C8B-B14F-4D97-AF65-F5344CB8AC3E}">
        <p14:creationId xmlns:p14="http://schemas.microsoft.com/office/powerpoint/2010/main" val="136222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4:11-13</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11</a:t>
            </a:r>
            <a:endParaRPr lang="en-US" sz="3200" b="1" dirty="0" smtClean="0">
              <a:solidFill>
                <a:schemeClr val="bg1"/>
              </a:solidFill>
            </a:endParaRPr>
          </a:p>
        </p:txBody>
      </p:sp>
      <p:sp>
        <p:nvSpPr>
          <p:cNvPr id="5" name="TextBox 4"/>
          <p:cNvSpPr txBox="1"/>
          <p:nvPr/>
        </p:nvSpPr>
        <p:spPr>
          <a:xfrm>
            <a:off x="698500" y="1016000"/>
            <a:ext cx="9652000" cy="4832092"/>
          </a:xfrm>
          <a:prstGeom prst="rect">
            <a:avLst/>
          </a:prstGeom>
          <a:noFill/>
        </p:spPr>
        <p:txBody>
          <a:bodyPr wrap="square" rtlCol="0">
            <a:spAutoFit/>
          </a:bodyPr>
          <a:lstStyle/>
          <a:p>
            <a:r>
              <a:rPr lang="en-US" sz="2800" dirty="0" smtClean="0">
                <a:solidFill>
                  <a:srgbClr val="00B0F0"/>
                </a:solidFill>
              </a:rPr>
              <a:t>11</a:t>
            </a:r>
            <a:r>
              <a:rPr lang="en-US" sz="2800" dirty="0" smtClean="0"/>
              <a:t> And </a:t>
            </a:r>
            <a:r>
              <a:rPr lang="en-US" sz="2800" dirty="0"/>
              <a:t>He gave some [as] apostles, and some [as] prophets, and some [as] evangelists, and some [as] pastors and teachers, </a:t>
            </a:r>
            <a:endParaRPr lang="en-US" sz="2800" dirty="0" smtClean="0"/>
          </a:p>
          <a:p>
            <a:endParaRPr lang="en-US" sz="2800" dirty="0"/>
          </a:p>
          <a:p>
            <a:r>
              <a:rPr lang="en-US" sz="2800" dirty="0" smtClean="0">
                <a:solidFill>
                  <a:srgbClr val="00B0F0"/>
                </a:solidFill>
              </a:rPr>
              <a:t>12</a:t>
            </a:r>
            <a:r>
              <a:rPr lang="en-US" sz="2800" dirty="0" smtClean="0"/>
              <a:t> for </a:t>
            </a:r>
            <a:r>
              <a:rPr lang="en-US" sz="2800" dirty="0"/>
              <a:t>the equipping of the saints for the work of service, to the building up of the body of Christ; </a:t>
            </a:r>
            <a:endParaRPr lang="en-US" sz="2800" dirty="0" smtClean="0"/>
          </a:p>
          <a:p>
            <a:endParaRPr lang="en-US" sz="2800" dirty="0"/>
          </a:p>
          <a:p>
            <a:r>
              <a:rPr lang="en-US" sz="2800" dirty="0" smtClean="0">
                <a:solidFill>
                  <a:srgbClr val="00B0F0"/>
                </a:solidFill>
              </a:rPr>
              <a:t>13</a:t>
            </a:r>
            <a:r>
              <a:rPr lang="en-US" sz="2800" dirty="0" smtClean="0"/>
              <a:t> until </a:t>
            </a:r>
            <a:r>
              <a:rPr lang="en-US" sz="2800" dirty="0"/>
              <a:t>we all attain to the unity of the faith, and of the knowledge of the Son of God, </a:t>
            </a:r>
            <a:r>
              <a:rPr lang="en-US" sz="2800" dirty="0">
                <a:solidFill>
                  <a:srgbClr val="FFFF00"/>
                </a:solidFill>
              </a:rPr>
              <a:t>to a mature man</a:t>
            </a:r>
            <a:r>
              <a:rPr lang="en-US" sz="2800" dirty="0"/>
              <a:t>, to the measure of the stature which belongs to the fullness of Christ.</a:t>
            </a:r>
          </a:p>
        </p:txBody>
      </p:sp>
    </p:spTree>
    <p:extLst>
      <p:ext uri="{BB962C8B-B14F-4D97-AF65-F5344CB8AC3E}">
        <p14:creationId xmlns:p14="http://schemas.microsoft.com/office/powerpoint/2010/main" val="269206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4:14-16</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12</a:t>
            </a:r>
            <a:endParaRPr lang="en-US" sz="3200" b="1" dirty="0" smtClean="0">
              <a:solidFill>
                <a:schemeClr val="bg1"/>
              </a:solidFill>
            </a:endParaRPr>
          </a:p>
        </p:txBody>
      </p:sp>
      <p:sp>
        <p:nvSpPr>
          <p:cNvPr id="5" name="TextBox 4"/>
          <p:cNvSpPr txBox="1"/>
          <p:nvPr/>
        </p:nvSpPr>
        <p:spPr>
          <a:xfrm>
            <a:off x="698500" y="1016000"/>
            <a:ext cx="9652000" cy="5262979"/>
          </a:xfrm>
          <a:prstGeom prst="rect">
            <a:avLst/>
          </a:prstGeom>
          <a:noFill/>
        </p:spPr>
        <p:txBody>
          <a:bodyPr wrap="square" rtlCol="0">
            <a:spAutoFit/>
          </a:bodyPr>
          <a:lstStyle/>
          <a:p>
            <a:r>
              <a:rPr lang="en-US" sz="2800" dirty="0" smtClean="0">
                <a:solidFill>
                  <a:srgbClr val="00B0F0"/>
                </a:solidFill>
              </a:rPr>
              <a:t>14</a:t>
            </a:r>
            <a:r>
              <a:rPr lang="en-US" sz="2800" dirty="0" smtClean="0"/>
              <a:t> As a result, we are no longer to be children, tossed here and there by waves and carried about by every wind of doctrine, </a:t>
            </a:r>
            <a:r>
              <a:rPr lang="en-US" sz="2800" dirty="0" smtClean="0">
                <a:solidFill>
                  <a:srgbClr val="FFFF00"/>
                </a:solidFill>
              </a:rPr>
              <a:t>by the trickery of men, by craftiness in deceitful scheming; </a:t>
            </a:r>
          </a:p>
          <a:p>
            <a:endParaRPr lang="en-US" sz="2800" dirty="0" smtClean="0"/>
          </a:p>
          <a:p>
            <a:r>
              <a:rPr lang="en-US" sz="2800" dirty="0" smtClean="0">
                <a:solidFill>
                  <a:srgbClr val="00B0F0"/>
                </a:solidFill>
              </a:rPr>
              <a:t>15</a:t>
            </a:r>
            <a:r>
              <a:rPr lang="en-US" sz="2800" dirty="0" smtClean="0"/>
              <a:t> but speaking the truth in love, we are to grow up in all [aspects] into Him who is the head, [even] Christ,</a:t>
            </a:r>
          </a:p>
          <a:p>
            <a:endParaRPr lang="en-US" sz="2800" dirty="0" smtClean="0"/>
          </a:p>
          <a:p>
            <a:r>
              <a:rPr lang="en-US" sz="2800" dirty="0" smtClean="0">
                <a:solidFill>
                  <a:srgbClr val="00B0F0"/>
                </a:solidFill>
              </a:rPr>
              <a:t>16</a:t>
            </a:r>
            <a:r>
              <a:rPr lang="en-US" sz="2800" dirty="0" smtClean="0"/>
              <a:t> from </a:t>
            </a:r>
            <a:r>
              <a:rPr lang="en-US" sz="2800" dirty="0"/>
              <a:t>whom the whole body, being fitted and held together by what every joint supplies, according to the proper working of each individual part, causes the growth of the body for the building up of itself in love.</a:t>
            </a:r>
          </a:p>
        </p:txBody>
      </p:sp>
    </p:spTree>
    <p:extLst>
      <p:ext uri="{BB962C8B-B14F-4D97-AF65-F5344CB8AC3E}">
        <p14:creationId xmlns:p14="http://schemas.microsoft.com/office/powerpoint/2010/main" val="175762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4:17-19</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13</a:t>
            </a:r>
            <a:endParaRPr lang="en-US" sz="3200" b="1" dirty="0" smtClean="0">
              <a:solidFill>
                <a:schemeClr val="bg1"/>
              </a:solidFill>
            </a:endParaRPr>
          </a:p>
        </p:txBody>
      </p:sp>
      <p:sp>
        <p:nvSpPr>
          <p:cNvPr id="5" name="TextBox 4"/>
          <p:cNvSpPr txBox="1"/>
          <p:nvPr/>
        </p:nvSpPr>
        <p:spPr>
          <a:xfrm>
            <a:off x="698500" y="1016000"/>
            <a:ext cx="9652000" cy="4832092"/>
          </a:xfrm>
          <a:prstGeom prst="rect">
            <a:avLst/>
          </a:prstGeom>
          <a:noFill/>
        </p:spPr>
        <p:txBody>
          <a:bodyPr wrap="square" rtlCol="0">
            <a:spAutoFit/>
          </a:bodyPr>
          <a:lstStyle/>
          <a:p>
            <a:r>
              <a:rPr lang="en-US" sz="2800" dirty="0" smtClean="0">
                <a:solidFill>
                  <a:srgbClr val="00B0F0"/>
                </a:solidFill>
              </a:rPr>
              <a:t>17</a:t>
            </a:r>
            <a:r>
              <a:rPr lang="en-US" sz="2800" dirty="0" smtClean="0"/>
              <a:t> So </a:t>
            </a:r>
            <a:r>
              <a:rPr lang="en-US" sz="2800" dirty="0"/>
              <a:t>this I say, and affirm together with the Lord, that you walk no longer just as the Gentiles also walk, </a:t>
            </a:r>
            <a:r>
              <a:rPr lang="en-US" sz="2800" dirty="0">
                <a:solidFill>
                  <a:srgbClr val="FFFF00"/>
                </a:solidFill>
              </a:rPr>
              <a:t>in the futility of their mind, </a:t>
            </a:r>
            <a:endParaRPr lang="en-US" sz="2800" dirty="0" smtClean="0">
              <a:solidFill>
                <a:srgbClr val="FFFF00"/>
              </a:solidFill>
            </a:endParaRPr>
          </a:p>
          <a:p>
            <a:endParaRPr lang="en-US" sz="2800" dirty="0"/>
          </a:p>
          <a:p>
            <a:r>
              <a:rPr lang="en-US" sz="2800" dirty="0" smtClean="0">
                <a:solidFill>
                  <a:srgbClr val="00B0F0"/>
                </a:solidFill>
              </a:rPr>
              <a:t>18</a:t>
            </a:r>
            <a:r>
              <a:rPr lang="en-US" sz="2800" dirty="0" smtClean="0"/>
              <a:t> being </a:t>
            </a:r>
            <a:r>
              <a:rPr lang="en-US" sz="2800" dirty="0"/>
              <a:t>darkened in their understanding, excluded from the life of God because of the </a:t>
            </a:r>
            <a:r>
              <a:rPr lang="en-US" sz="2800" dirty="0">
                <a:solidFill>
                  <a:srgbClr val="FFFF00"/>
                </a:solidFill>
              </a:rPr>
              <a:t>ignorance</a:t>
            </a:r>
            <a:r>
              <a:rPr lang="en-US" sz="2800" dirty="0"/>
              <a:t> that is in them, because of the </a:t>
            </a:r>
            <a:r>
              <a:rPr lang="en-US" sz="2800" dirty="0">
                <a:solidFill>
                  <a:srgbClr val="FFFF00"/>
                </a:solidFill>
              </a:rPr>
              <a:t>hardness of their heart</a:t>
            </a:r>
            <a:r>
              <a:rPr lang="en-US" sz="2800" dirty="0"/>
              <a:t>; </a:t>
            </a:r>
            <a:endParaRPr lang="en-US" sz="2800" dirty="0" smtClean="0"/>
          </a:p>
          <a:p>
            <a:endParaRPr lang="en-US" sz="2800" dirty="0"/>
          </a:p>
          <a:p>
            <a:r>
              <a:rPr lang="en-US" sz="2800" dirty="0" smtClean="0">
                <a:solidFill>
                  <a:srgbClr val="00B0F0"/>
                </a:solidFill>
              </a:rPr>
              <a:t>19</a:t>
            </a:r>
            <a:r>
              <a:rPr lang="en-US" sz="2800" dirty="0" smtClean="0"/>
              <a:t> and </a:t>
            </a:r>
            <a:r>
              <a:rPr lang="en-US" sz="2800" dirty="0"/>
              <a:t>they, having become </a:t>
            </a:r>
            <a:r>
              <a:rPr lang="en-US" sz="2800" dirty="0">
                <a:solidFill>
                  <a:srgbClr val="FFFF00"/>
                </a:solidFill>
              </a:rPr>
              <a:t>callous</a:t>
            </a:r>
            <a:r>
              <a:rPr lang="en-US" sz="2800" dirty="0"/>
              <a:t>, have given </a:t>
            </a:r>
            <a:r>
              <a:rPr lang="en-US" sz="2800" dirty="0">
                <a:solidFill>
                  <a:srgbClr val="FFFF00"/>
                </a:solidFill>
              </a:rPr>
              <a:t>themselves over </a:t>
            </a:r>
            <a:r>
              <a:rPr lang="en-US" sz="2800" dirty="0"/>
              <a:t>to sensuality for the practice of every kind of impurity with greediness.</a:t>
            </a:r>
          </a:p>
        </p:txBody>
      </p:sp>
    </p:spTree>
    <p:extLst>
      <p:ext uri="{BB962C8B-B14F-4D97-AF65-F5344CB8AC3E}">
        <p14:creationId xmlns:p14="http://schemas.microsoft.com/office/powerpoint/2010/main" val="362627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4:20-23</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14</a:t>
            </a:r>
            <a:endParaRPr lang="en-US" sz="3200" b="1" dirty="0" smtClean="0">
              <a:solidFill>
                <a:schemeClr val="bg1"/>
              </a:solidFill>
            </a:endParaRPr>
          </a:p>
        </p:txBody>
      </p:sp>
      <p:sp>
        <p:nvSpPr>
          <p:cNvPr id="5" name="TextBox 4"/>
          <p:cNvSpPr txBox="1"/>
          <p:nvPr/>
        </p:nvSpPr>
        <p:spPr>
          <a:xfrm>
            <a:off x="698500" y="1016000"/>
            <a:ext cx="9652000" cy="4832092"/>
          </a:xfrm>
          <a:prstGeom prst="rect">
            <a:avLst/>
          </a:prstGeom>
          <a:noFill/>
        </p:spPr>
        <p:txBody>
          <a:bodyPr wrap="square" rtlCol="0">
            <a:spAutoFit/>
          </a:bodyPr>
          <a:lstStyle/>
          <a:p>
            <a:r>
              <a:rPr lang="en-US" sz="2800" dirty="0" smtClean="0">
                <a:solidFill>
                  <a:srgbClr val="00B0F0"/>
                </a:solidFill>
              </a:rPr>
              <a:t>20 </a:t>
            </a:r>
            <a:r>
              <a:rPr lang="en-US" sz="2800" dirty="0" smtClean="0"/>
              <a:t>But </a:t>
            </a:r>
            <a:r>
              <a:rPr lang="en-US" sz="2800" dirty="0"/>
              <a:t>you did not learn Christ in this way, </a:t>
            </a:r>
            <a:endParaRPr lang="en-US" sz="2800" dirty="0" smtClean="0"/>
          </a:p>
          <a:p>
            <a:endParaRPr lang="en-US" sz="2800" dirty="0"/>
          </a:p>
          <a:p>
            <a:r>
              <a:rPr lang="en-US" sz="2800" dirty="0" smtClean="0">
                <a:solidFill>
                  <a:srgbClr val="00B0F0"/>
                </a:solidFill>
              </a:rPr>
              <a:t>21</a:t>
            </a:r>
            <a:r>
              <a:rPr lang="en-US" sz="2800" dirty="0" smtClean="0"/>
              <a:t> if </a:t>
            </a:r>
            <a:r>
              <a:rPr lang="en-US" sz="2800" dirty="0"/>
              <a:t>indeed you have heard Him and have been taught in Him, just as truth is in Jesus, </a:t>
            </a:r>
            <a:endParaRPr lang="en-US" sz="2800" dirty="0" smtClean="0"/>
          </a:p>
          <a:p>
            <a:endParaRPr lang="en-US" sz="2800" dirty="0"/>
          </a:p>
          <a:p>
            <a:r>
              <a:rPr lang="en-US" sz="2800" dirty="0" smtClean="0">
                <a:solidFill>
                  <a:srgbClr val="00B0F0"/>
                </a:solidFill>
              </a:rPr>
              <a:t>22</a:t>
            </a:r>
            <a:r>
              <a:rPr lang="en-US" sz="2800" dirty="0" smtClean="0"/>
              <a:t> that</a:t>
            </a:r>
            <a:r>
              <a:rPr lang="en-US" sz="2800" dirty="0"/>
              <a:t>, in reference to your former manner of life, you lay aside the old self, which is being corrupted in accordance with the lusts of deceit, </a:t>
            </a:r>
            <a:endParaRPr lang="en-US" sz="2800" dirty="0" smtClean="0"/>
          </a:p>
          <a:p>
            <a:endParaRPr lang="en-US" sz="2800" dirty="0"/>
          </a:p>
          <a:p>
            <a:r>
              <a:rPr lang="en-US" sz="2800" dirty="0" smtClean="0">
                <a:solidFill>
                  <a:srgbClr val="00B0F0"/>
                </a:solidFill>
              </a:rPr>
              <a:t>23</a:t>
            </a:r>
            <a:r>
              <a:rPr lang="en-US" sz="2800" dirty="0" smtClean="0"/>
              <a:t> and </a:t>
            </a:r>
            <a:r>
              <a:rPr lang="en-US" sz="2800" dirty="0"/>
              <a:t>that you be renewed in the spirit of your mind, </a:t>
            </a:r>
            <a:endParaRPr lang="en-US" sz="2800" dirty="0" smtClean="0"/>
          </a:p>
          <a:p>
            <a:endParaRPr lang="en-US" sz="2800" dirty="0"/>
          </a:p>
        </p:txBody>
      </p:sp>
    </p:spTree>
    <p:extLst>
      <p:ext uri="{BB962C8B-B14F-4D97-AF65-F5344CB8AC3E}">
        <p14:creationId xmlns:p14="http://schemas.microsoft.com/office/powerpoint/2010/main" val="16280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4:24-27</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15</a:t>
            </a:r>
            <a:endParaRPr lang="en-US" sz="3200" b="1" dirty="0" smtClean="0">
              <a:solidFill>
                <a:schemeClr val="bg1"/>
              </a:solidFill>
            </a:endParaRPr>
          </a:p>
        </p:txBody>
      </p:sp>
      <p:sp>
        <p:nvSpPr>
          <p:cNvPr id="5" name="TextBox 4"/>
          <p:cNvSpPr txBox="1"/>
          <p:nvPr/>
        </p:nvSpPr>
        <p:spPr>
          <a:xfrm>
            <a:off x="698500" y="1016000"/>
            <a:ext cx="9652000" cy="5262979"/>
          </a:xfrm>
          <a:prstGeom prst="rect">
            <a:avLst/>
          </a:prstGeom>
          <a:noFill/>
        </p:spPr>
        <p:txBody>
          <a:bodyPr wrap="square" rtlCol="0">
            <a:spAutoFit/>
          </a:bodyPr>
          <a:lstStyle/>
          <a:p>
            <a:r>
              <a:rPr lang="en-US" sz="2800" dirty="0" smtClean="0">
                <a:solidFill>
                  <a:srgbClr val="00B0F0"/>
                </a:solidFill>
              </a:rPr>
              <a:t>24</a:t>
            </a:r>
            <a:r>
              <a:rPr lang="en-US" sz="2800" dirty="0" smtClean="0"/>
              <a:t> and </a:t>
            </a:r>
            <a:r>
              <a:rPr lang="en-US" sz="2800" dirty="0"/>
              <a:t>put on the new self, which in [the likeness of] God has been created in righteousness and holiness of the truth.</a:t>
            </a:r>
          </a:p>
          <a:p>
            <a:endParaRPr lang="en-US" sz="2800" dirty="0"/>
          </a:p>
          <a:p>
            <a:r>
              <a:rPr lang="en-US" sz="2800" dirty="0" smtClean="0">
                <a:solidFill>
                  <a:srgbClr val="00B0F0"/>
                </a:solidFill>
              </a:rPr>
              <a:t>25</a:t>
            </a:r>
            <a:r>
              <a:rPr lang="en-US" sz="2800" dirty="0" smtClean="0"/>
              <a:t> Therefore</a:t>
            </a:r>
            <a:r>
              <a:rPr lang="en-US" sz="2800" dirty="0"/>
              <a:t>, laying aside falsehood, SPEAK TRUTH EACH ONE [of you] WITH HIS NEIGHBOR, for we are members of one another. </a:t>
            </a:r>
            <a:endParaRPr lang="en-US" sz="2800" dirty="0" smtClean="0"/>
          </a:p>
          <a:p>
            <a:endParaRPr lang="en-US" sz="2800" dirty="0"/>
          </a:p>
          <a:p>
            <a:r>
              <a:rPr lang="en-US" sz="2800" dirty="0" smtClean="0">
                <a:solidFill>
                  <a:srgbClr val="00B0F0"/>
                </a:solidFill>
              </a:rPr>
              <a:t>26</a:t>
            </a:r>
            <a:r>
              <a:rPr lang="en-US" sz="2800" dirty="0" smtClean="0"/>
              <a:t> BE </a:t>
            </a:r>
            <a:r>
              <a:rPr lang="en-US" sz="2800" dirty="0"/>
              <a:t>ANGRY, AND [yet] DO NOT SIN; do not let the sun go down on your </a:t>
            </a:r>
            <a:r>
              <a:rPr lang="en-US" sz="2800" dirty="0" smtClean="0"/>
              <a:t>anger</a:t>
            </a:r>
            <a:r>
              <a:rPr lang="en-US" sz="2800" dirty="0"/>
              <a:t>,</a:t>
            </a:r>
            <a:r>
              <a:rPr lang="en-US" sz="2800" dirty="0">
                <a:solidFill>
                  <a:srgbClr val="00B0F0"/>
                </a:solidFill>
              </a:rPr>
              <a:t> (Zechariah </a:t>
            </a:r>
            <a:r>
              <a:rPr lang="en-US" sz="2800" dirty="0" smtClean="0">
                <a:solidFill>
                  <a:srgbClr val="00B0F0"/>
                </a:solidFill>
              </a:rPr>
              <a:t>8:16)</a:t>
            </a:r>
            <a:endParaRPr lang="en-US" sz="2800" dirty="0" smtClean="0">
              <a:solidFill>
                <a:srgbClr val="00B0F0"/>
              </a:solidFill>
            </a:endParaRPr>
          </a:p>
          <a:p>
            <a:endParaRPr lang="en-US" sz="2800" dirty="0">
              <a:solidFill>
                <a:srgbClr val="00B0F0"/>
              </a:solidFill>
            </a:endParaRPr>
          </a:p>
          <a:p>
            <a:r>
              <a:rPr lang="en-US" sz="2800" dirty="0" smtClean="0">
                <a:solidFill>
                  <a:srgbClr val="00B0F0"/>
                </a:solidFill>
              </a:rPr>
              <a:t>27</a:t>
            </a:r>
            <a:r>
              <a:rPr lang="en-US" sz="2800" dirty="0" smtClean="0"/>
              <a:t> and </a:t>
            </a:r>
            <a:r>
              <a:rPr lang="en-US" sz="2800" dirty="0"/>
              <a:t>do not give the devil an opportunity.</a:t>
            </a:r>
          </a:p>
        </p:txBody>
      </p:sp>
    </p:spTree>
    <p:extLst>
      <p:ext uri="{BB962C8B-B14F-4D97-AF65-F5344CB8AC3E}">
        <p14:creationId xmlns:p14="http://schemas.microsoft.com/office/powerpoint/2010/main" val="278643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The Devil Slugworth &amp; Jewish </a:t>
            </a:r>
            <a:r>
              <a:rPr lang="en-US" sz="3600" dirty="0" err="1" smtClean="0">
                <a:solidFill>
                  <a:srgbClr val="92D050"/>
                </a:solidFill>
              </a:rPr>
              <a:t>satan</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16</a:t>
            </a:r>
            <a:endParaRPr lang="en-US" sz="3200" b="1" dirty="0" smtClean="0">
              <a:solidFill>
                <a:schemeClr val="bg1"/>
              </a:solidFill>
            </a:endParaRPr>
          </a:p>
        </p:txBody>
      </p:sp>
      <p:sp>
        <p:nvSpPr>
          <p:cNvPr id="5" name="TextBox 4"/>
          <p:cNvSpPr txBox="1"/>
          <p:nvPr/>
        </p:nvSpPr>
        <p:spPr>
          <a:xfrm>
            <a:off x="698500" y="1016000"/>
            <a:ext cx="9652000" cy="5755422"/>
          </a:xfrm>
          <a:prstGeom prst="rect">
            <a:avLst/>
          </a:prstGeom>
          <a:noFill/>
        </p:spPr>
        <p:txBody>
          <a:bodyPr wrap="square" rtlCol="0">
            <a:spAutoFit/>
          </a:bodyPr>
          <a:lstStyle/>
          <a:p>
            <a:r>
              <a:rPr lang="en-US" sz="2300" dirty="0" smtClean="0"/>
              <a:t>In </a:t>
            </a:r>
            <a:r>
              <a:rPr lang="en-US" sz="2300" dirty="0"/>
              <a:t>the 1971 film, Arthur Slugworth is introduced as a sinister competitor trying to steal Willy Wonka’s everlasting gobstopper by tempting the children. He is often viewed as a metaphorical tempter or devil figure</a:t>
            </a:r>
            <a:r>
              <a:rPr lang="en-US" sz="2300" dirty="0" smtClean="0"/>
              <a:t>. </a:t>
            </a:r>
          </a:p>
          <a:p>
            <a:r>
              <a:rPr lang="en-US" sz="2300" dirty="0" smtClean="0">
                <a:solidFill>
                  <a:srgbClr val="FFC000"/>
                </a:solidFill>
              </a:rPr>
              <a:t>The </a:t>
            </a:r>
            <a:r>
              <a:rPr lang="en-US" sz="2300" dirty="0">
                <a:solidFill>
                  <a:srgbClr val="FFC000"/>
                </a:solidFill>
              </a:rPr>
              <a:t>Jewish View: </a:t>
            </a:r>
            <a:r>
              <a:rPr lang="en-US" sz="2300" dirty="0"/>
              <a:t>Judaism does not subscribe to the Christian concept of </a:t>
            </a:r>
            <a:r>
              <a:rPr lang="en-US" sz="2300" dirty="0" smtClean="0"/>
              <a:t>Satan. Instead</a:t>
            </a:r>
            <a:r>
              <a:rPr lang="en-US" sz="2300" dirty="0"/>
              <a:t>, the Hebrew word </a:t>
            </a:r>
            <a:r>
              <a:rPr lang="en-US" sz="2300" dirty="0" err="1"/>
              <a:t>haSatan</a:t>
            </a:r>
            <a:r>
              <a:rPr lang="en-US" sz="2300" dirty="0"/>
              <a:t> means "the accuser" or "the adversary". In Jewish tradition, this figure acts as a kind of heavenly "devil’s advocate" whose job is to tempt mankind, test human character, and provide opportunities to exercise free will and conquer our evil inclinations</a:t>
            </a:r>
            <a:r>
              <a:rPr lang="en-US" sz="2300" dirty="0" smtClean="0"/>
              <a:t>. </a:t>
            </a:r>
            <a:r>
              <a:rPr lang="en-US" sz="2300" dirty="0" smtClean="0">
                <a:solidFill>
                  <a:srgbClr val="FFC000"/>
                </a:solidFill>
              </a:rPr>
              <a:t>The </a:t>
            </a:r>
            <a:r>
              <a:rPr lang="en-US" sz="2300" dirty="0">
                <a:solidFill>
                  <a:srgbClr val="FFC000"/>
                </a:solidFill>
              </a:rPr>
              <a:t>Connection:</a:t>
            </a:r>
            <a:r>
              <a:rPr lang="en-US" sz="2300" dirty="0"/>
              <a:t> This Jewish concept of a "heavenly prosecutor" perfectly mirrors </a:t>
            </a:r>
            <a:r>
              <a:rPr lang="en-US" sz="2300" dirty="0" err="1"/>
              <a:t>Slugworth's</a:t>
            </a:r>
            <a:r>
              <a:rPr lang="en-US" sz="2300" dirty="0"/>
              <a:t> actual role in the film. At the end of the story, it is revealed that Slugworth was working for Wonka the entire time. He was an assistant performing a necessary test to find an honest child who could resist temptation and prove their moral </a:t>
            </a:r>
            <a:r>
              <a:rPr lang="en-US" sz="2300" dirty="0" smtClean="0"/>
              <a:t>character.</a:t>
            </a:r>
            <a:endParaRPr lang="en-US" sz="2300" dirty="0"/>
          </a:p>
        </p:txBody>
      </p:sp>
    </p:spTree>
    <p:extLst>
      <p:ext uri="{BB962C8B-B14F-4D97-AF65-F5344CB8AC3E}">
        <p14:creationId xmlns:p14="http://schemas.microsoft.com/office/powerpoint/2010/main" val="337235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4:28-30</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17</a:t>
            </a:r>
            <a:endParaRPr lang="en-US" sz="3200" b="1" dirty="0" smtClean="0">
              <a:solidFill>
                <a:schemeClr val="bg1"/>
              </a:solidFill>
            </a:endParaRPr>
          </a:p>
        </p:txBody>
      </p:sp>
      <p:sp>
        <p:nvSpPr>
          <p:cNvPr id="5" name="TextBox 4"/>
          <p:cNvSpPr txBox="1"/>
          <p:nvPr/>
        </p:nvSpPr>
        <p:spPr>
          <a:xfrm>
            <a:off x="698500" y="1016000"/>
            <a:ext cx="9652000" cy="5262979"/>
          </a:xfrm>
          <a:prstGeom prst="rect">
            <a:avLst/>
          </a:prstGeom>
          <a:noFill/>
        </p:spPr>
        <p:txBody>
          <a:bodyPr wrap="square" rtlCol="0">
            <a:spAutoFit/>
          </a:bodyPr>
          <a:lstStyle/>
          <a:p>
            <a:r>
              <a:rPr lang="en-US" sz="2800" dirty="0" smtClean="0">
                <a:solidFill>
                  <a:srgbClr val="00B0F0"/>
                </a:solidFill>
              </a:rPr>
              <a:t>28</a:t>
            </a:r>
            <a:r>
              <a:rPr lang="en-US" sz="2800" dirty="0" smtClean="0"/>
              <a:t> He </a:t>
            </a:r>
            <a:r>
              <a:rPr lang="en-US" sz="2800" dirty="0"/>
              <a:t>who steals must steal no longer; but rather he must labor, performing with his own hands what is good, so that he will have [something] to share with one who has need. </a:t>
            </a:r>
            <a:endParaRPr lang="en-US" sz="2800" dirty="0" smtClean="0"/>
          </a:p>
          <a:p>
            <a:endParaRPr lang="en-US" sz="2800" dirty="0"/>
          </a:p>
          <a:p>
            <a:r>
              <a:rPr lang="en-US" sz="2800" dirty="0" smtClean="0">
                <a:solidFill>
                  <a:srgbClr val="00B0F0"/>
                </a:solidFill>
              </a:rPr>
              <a:t>29</a:t>
            </a:r>
            <a:r>
              <a:rPr lang="en-US" sz="2800" dirty="0" smtClean="0"/>
              <a:t> Let </a:t>
            </a:r>
            <a:r>
              <a:rPr lang="en-US" sz="2800" dirty="0"/>
              <a:t>no unwholesome word proceed from your mouth, but only such [a word] as is good for edification according to the need [of the moment], so that it will give grace to those who hear. </a:t>
            </a:r>
            <a:endParaRPr lang="en-US" sz="2800" dirty="0" smtClean="0"/>
          </a:p>
          <a:p>
            <a:endParaRPr lang="en-US" sz="2800" dirty="0"/>
          </a:p>
          <a:p>
            <a:r>
              <a:rPr lang="en-US" sz="2800" dirty="0" smtClean="0">
                <a:solidFill>
                  <a:srgbClr val="00B0F0"/>
                </a:solidFill>
              </a:rPr>
              <a:t>30</a:t>
            </a:r>
            <a:r>
              <a:rPr lang="en-US" sz="2800" dirty="0" smtClean="0"/>
              <a:t> Do </a:t>
            </a:r>
            <a:r>
              <a:rPr lang="en-US" sz="2800" dirty="0"/>
              <a:t>not grieve the Holy Spirit of God, by whom you were sealed for the day of redemption. </a:t>
            </a:r>
          </a:p>
        </p:txBody>
      </p:sp>
    </p:spTree>
    <p:extLst>
      <p:ext uri="{BB962C8B-B14F-4D97-AF65-F5344CB8AC3E}">
        <p14:creationId xmlns:p14="http://schemas.microsoft.com/office/powerpoint/2010/main" val="444228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4:31-32</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18</a:t>
            </a:r>
            <a:endParaRPr lang="en-US" sz="3200" b="1" dirty="0" smtClean="0">
              <a:solidFill>
                <a:schemeClr val="bg1"/>
              </a:solidFill>
            </a:endParaRPr>
          </a:p>
        </p:txBody>
      </p:sp>
      <p:sp>
        <p:nvSpPr>
          <p:cNvPr id="5" name="TextBox 4"/>
          <p:cNvSpPr txBox="1"/>
          <p:nvPr/>
        </p:nvSpPr>
        <p:spPr>
          <a:xfrm>
            <a:off x="698500" y="1016000"/>
            <a:ext cx="9652000" cy="2677656"/>
          </a:xfrm>
          <a:prstGeom prst="rect">
            <a:avLst/>
          </a:prstGeom>
          <a:noFill/>
        </p:spPr>
        <p:txBody>
          <a:bodyPr wrap="square" rtlCol="0">
            <a:spAutoFit/>
          </a:bodyPr>
          <a:lstStyle/>
          <a:p>
            <a:r>
              <a:rPr lang="en-US" sz="2800" dirty="0" smtClean="0">
                <a:solidFill>
                  <a:srgbClr val="00B0F0"/>
                </a:solidFill>
              </a:rPr>
              <a:t>31</a:t>
            </a:r>
            <a:r>
              <a:rPr lang="en-US" sz="2800" dirty="0" smtClean="0"/>
              <a:t> Let </a:t>
            </a:r>
            <a:r>
              <a:rPr lang="en-US" sz="2800" dirty="0"/>
              <a:t>all bitterness and wrath and anger and clamor and slander be put away from you, along with all malice. </a:t>
            </a:r>
            <a:endParaRPr lang="en-US" sz="2800" dirty="0" smtClean="0"/>
          </a:p>
          <a:p>
            <a:endParaRPr lang="en-US" sz="2800" dirty="0"/>
          </a:p>
          <a:p>
            <a:r>
              <a:rPr lang="en-US" sz="2800" dirty="0" smtClean="0"/>
              <a:t>32 Be </a:t>
            </a:r>
            <a:r>
              <a:rPr lang="en-US" sz="2800" dirty="0"/>
              <a:t>kind to one another, tender-hearted, forgiving each other, just as God in Christ also has forgiven you.</a:t>
            </a:r>
          </a:p>
        </p:txBody>
      </p:sp>
    </p:spTree>
    <p:extLst>
      <p:ext uri="{BB962C8B-B14F-4D97-AF65-F5344CB8AC3E}">
        <p14:creationId xmlns:p14="http://schemas.microsoft.com/office/powerpoint/2010/main" val="319967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700" y="279400"/>
            <a:ext cx="9855200" cy="812800"/>
          </a:xfrm>
        </p:spPr>
        <p:txBody>
          <a:bodyPr>
            <a:noAutofit/>
          </a:bodyPr>
          <a:lstStyle/>
          <a:p>
            <a:r>
              <a:rPr lang="en-US" sz="3200" dirty="0" smtClean="0">
                <a:solidFill>
                  <a:srgbClr val="92D050"/>
                </a:solidFill>
              </a:rPr>
              <a:t>One body</a:t>
            </a:r>
          </a:p>
          <a:p>
            <a:pPr algn="ctr"/>
            <a:endParaRPr lang="en-US" sz="3600"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19</a:t>
            </a:r>
            <a:endParaRPr lang="en-US" sz="3200" b="1" dirty="0" smtClean="0">
              <a:solidFill>
                <a:schemeClr val="bg1"/>
              </a:solidFill>
            </a:endParaRPr>
          </a:p>
        </p:txBody>
      </p:sp>
      <p:pic>
        <p:nvPicPr>
          <p:cNvPr id="2" name="mj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4011" y="990600"/>
            <a:ext cx="9866489" cy="5549900"/>
          </a:xfrm>
          <a:prstGeom prst="rect">
            <a:avLst/>
          </a:prstGeom>
        </p:spPr>
      </p:pic>
    </p:spTree>
    <p:extLst>
      <p:ext uri="{BB962C8B-B14F-4D97-AF65-F5344CB8AC3E}">
        <p14:creationId xmlns:p14="http://schemas.microsoft.com/office/powerpoint/2010/main" val="3283805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Schrödinger's cat</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2</a:t>
            </a:r>
            <a:endParaRPr lang="en-US" sz="3200" b="1" dirty="0" smtClean="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900" y="990600"/>
            <a:ext cx="5524500" cy="5524500"/>
          </a:xfrm>
          <a:prstGeom prst="rect">
            <a:avLst/>
          </a:prstGeom>
        </p:spPr>
      </p:pic>
    </p:spTree>
    <p:extLst>
      <p:ext uri="{BB962C8B-B14F-4D97-AF65-F5344CB8AC3E}">
        <p14:creationId xmlns:p14="http://schemas.microsoft.com/office/powerpoint/2010/main" val="358238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58800" y="279400"/>
            <a:ext cx="9421813" cy="838200"/>
          </a:xfrm>
        </p:spPr>
        <p:txBody>
          <a:bodyPr>
            <a:noAutofit/>
          </a:bodyPr>
          <a:lstStyle/>
          <a:p>
            <a:endParaRPr lang="en-US" sz="3600" dirty="0">
              <a:solidFill>
                <a:srgbClr val="92D050"/>
              </a:solidFill>
            </a:endParaRPr>
          </a:p>
        </p:txBody>
      </p:sp>
    </p:spTree>
    <p:extLst>
      <p:ext uri="{BB962C8B-B14F-4D97-AF65-F5344CB8AC3E}">
        <p14:creationId xmlns:p14="http://schemas.microsoft.com/office/powerpoint/2010/main" val="2737803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Schrödinger's cat</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3</a:t>
            </a:r>
            <a:endParaRPr lang="en-US" sz="3200" b="1" dirty="0" smtClean="0">
              <a:solidFill>
                <a:schemeClr val="bg1"/>
              </a:solidFill>
            </a:endParaRPr>
          </a:p>
        </p:txBody>
      </p:sp>
      <p:sp>
        <p:nvSpPr>
          <p:cNvPr id="5" name="TextBox 4"/>
          <p:cNvSpPr txBox="1"/>
          <p:nvPr/>
        </p:nvSpPr>
        <p:spPr>
          <a:xfrm>
            <a:off x="660400" y="1320800"/>
            <a:ext cx="9588500" cy="4524315"/>
          </a:xfrm>
          <a:prstGeom prst="rect">
            <a:avLst/>
          </a:prstGeom>
          <a:noFill/>
        </p:spPr>
        <p:txBody>
          <a:bodyPr wrap="square" rtlCol="0">
            <a:spAutoFit/>
          </a:bodyPr>
          <a:lstStyle/>
          <a:p>
            <a:r>
              <a:rPr lang="en-US" sz="3200" dirty="0" smtClean="0"/>
              <a:t>Erwin </a:t>
            </a:r>
            <a:r>
              <a:rPr lang="en-US" sz="3200" dirty="0"/>
              <a:t>Schrödinger never meant for the cat to be taken seriously. The whole experiment was designed as a dark joke to show how ridiculous quantum mechanics could be if applied to the everyday world</a:t>
            </a:r>
            <a:r>
              <a:rPr lang="en-US" sz="3200" dirty="0" smtClean="0"/>
              <a:t>.</a:t>
            </a:r>
          </a:p>
          <a:p>
            <a:endParaRPr lang="en-US" sz="3200" dirty="0"/>
          </a:p>
          <a:p>
            <a:r>
              <a:rPr lang="en-US" sz="3200" dirty="0"/>
              <a:t>Schrödinger's Cat began </a:t>
            </a:r>
            <a:r>
              <a:rPr lang="en-US" sz="3200" dirty="0" smtClean="0"/>
              <a:t>as </a:t>
            </a:r>
            <a:r>
              <a:rPr lang="en-US" sz="3200" dirty="0"/>
              <a:t>a conceptual joke between physicists Erwin Schrödinger and Albert Einstein.</a:t>
            </a:r>
          </a:p>
        </p:txBody>
      </p:sp>
    </p:spTree>
    <p:extLst>
      <p:ext uri="{BB962C8B-B14F-4D97-AF65-F5344CB8AC3E}">
        <p14:creationId xmlns:p14="http://schemas.microsoft.com/office/powerpoint/2010/main" val="297118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a:solidFill>
                  <a:srgbClr val="92D050"/>
                </a:solidFill>
              </a:rPr>
              <a:t>John </a:t>
            </a:r>
            <a:r>
              <a:rPr lang="en-US" sz="3600" dirty="0" smtClean="0">
                <a:solidFill>
                  <a:srgbClr val="92D050"/>
                </a:solidFill>
              </a:rPr>
              <a:t>Macarthur on Larry King 2005</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4</a:t>
            </a:r>
            <a:endParaRPr lang="en-US" sz="3200" b="1" dirty="0" smtClean="0">
              <a:solidFill>
                <a:schemeClr val="bg1"/>
              </a:solidFill>
            </a:endParaRPr>
          </a:p>
        </p:txBody>
      </p:sp>
      <p:sp>
        <p:nvSpPr>
          <p:cNvPr id="5" name="TextBox 4"/>
          <p:cNvSpPr txBox="1"/>
          <p:nvPr/>
        </p:nvSpPr>
        <p:spPr>
          <a:xfrm>
            <a:off x="571500" y="1549400"/>
            <a:ext cx="9779000" cy="3108543"/>
          </a:xfrm>
          <a:prstGeom prst="rect">
            <a:avLst/>
          </a:prstGeom>
          <a:noFill/>
        </p:spPr>
        <p:txBody>
          <a:bodyPr wrap="square" rtlCol="0">
            <a:spAutoFit/>
          </a:bodyPr>
          <a:lstStyle/>
          <a:p>
            <a:r>
              <a:rPr lang="en-US" sz="2800" dirty="0" smtClean="0"/>
              <a:t>“You either believe in Jesus Christ or you don’t.</a:t>
            </a:r>
          </a:p>
          <a:p>
            <a:endParaRPr lang="en-US" sz="2800" dirty="0" smtClean="0"/>
          </a:p>
          <a:p>
            <a:r>
              <a:rPr lang="en-US" sz="2800" dirty="0" smtClean="0"/>
              <a:t>If you believe in Jesus Christ you’re going to heaven.</a:t>
            </a:r>
          </a:p>
          <a:p>
            <a:endParaRPr lang="en-US" sz="2800" dirty="0"/>
          </a:p>
          <a:p>
            <a:r>
              <a:rPr lang="en-US" sz="2800" dirty="0" smtClean="0"/>
              <a:t>If you don’t, no matter what you have done in your life, you ain’t.”</a:t>
            </a:r>
            <a:endParaRPr lang="en-US" sz="2800" dirty="0"/>
          </a:p>
          <a:p>
            <a:r>
              <a:rPr lang="en-US" sz="2800" dirty="0" smtClean="0"/>
              <a:t> </a:t>
            </a:r>
            <a:endParaRPr lang="en-US" sz="3600" dirty="0"/>
          </a:p>
        </p:txBody>
      </p:sp>
    </p:spTree>
    <p:extLst>
      <p:ext uri="{BB962C8B-B14F-4D97-AF65-F5344CB8AC3E}">
        <p14:creationId xmlns:p14="http://schemas.microsoft.com/office/powerpoint/2010/main" val="402634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1066800"/>
          </a:xfrm>
        </p:spPr>
        <p:txBody>
          <a:bodyPr>
            <a:noAutofit/>
          </a:bodyPr>
          <a:lstStyle/>
          <a:p>
            <a:pPr algn="ctr"/>
            <a:r>
              <a:rPr lang="en-US" sz="3200" dirty="0" smtClean="0">
                <a:solidFill>
                  <a:srgbClr val="92D050"/>
                </a:solidFill>
              </a:rPr>
              <a:t>You are not </a:t>
            </a:r>
            <a:r>
              <a:rPr lang="en-US" sz="3200" i="1" dirty="0" smtClean="0">
                <a:solidFill>
                  <a:srgbClr val="92D050"/>
                </a:solidFill>
              </a:rPr>
              <a:t>saved</a:t>
            </a:r>
            <a:r>
              <a:rPr lang="en-US" sz="3200" dirty="0" smtClean="0">
                <a:solidFill>
                  <a:srgbClr val="92D050"/>
                </a:solidFill>
              </a:rPr>
              <a:t>, and </a:t>
            </a:r>
            <a:r>
              <a:rPr lang="en-US" sz="3200" i="1" dirty="0" smtClean="0">
                <a:solidFill>
                  <a:srgbClr val="92D050"/>
                </a:solidFill>
              </a:rPr>
              <a:t>not saved</a:t>
            </a:r>
            <a:r>
              <a:rPr lang="en-US" sz="3200" dirty="0" smtClean="0">
                <a:solidFill>
                  <a:srgbClr val="92D050"/>
                </a:solidFill>
              </a:rPr>
              <a:t> at the same time indicating only a state of grace.</a:t>
            </a:r>
            <a:endParaRPr lang="en-US" sz="32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5</a:t>
            </a:r>
            <a:endParaRPr lang="en-US" sz="3200" b="1" dirty="0" smtClean="0">
              <a:solidFill>
                <a:schemeClr val="bg1"/>
              </a:solidFill>
            </a:endParaRPr>
          </a:p>
        </p:txBody>
      </p:sp>
      <p:sp>
        <p:nvSpPr>
          <p:cNvPr id="5" name="TextBox 4"/>
          <p:cNvSpPr txBox="1"/>
          <p:nvPr/>
        </p:nvSpPr>
        <p:spPr>
          <a:xfrm>
            <a:off x="584200" y="1816100"/>
            <a:ext cx="9766300" cy="6124754"/>
          </a:xfrm>
          <a:prstGeom prst="rect">
            <a:avLst/>
          </a:prstGeom>
          <a:noFill/>
        </p:spPr>
        <p:txBody>
          <a:bodyPr wrap="square" rtlCol="0">
            <a:spAutoFit/>
          </a:bodyPr>
          <a:lstStyle/>
          <a:p>
            <a:r>
              <a:rPr lang="en-US" sz="2800" dirty="0">
                <a:solidFill>
                  <a:srgbClr val="FFFF00"/>
                </a:solidFill>
              </a:rPr>
              <a:t>Ephesians </a:t>
            </a:r>
            <a:r>
              <a:rPr lang="en-US" sz="2800" dirty="0" smtClean="0">
                <a:solidFill>
                  <a:srgbClr val="FFFF00"/>
                </a:solidFill>
              </a:rPr>
              <a:t>1:13-14</a:t>
            </a:r>
          </a:p>
          <a:p>
            <a:endParaRPr lang="en-US" sz="2800" dirty="0" smtClean="0">
              <a:solidFill>
                <a:srgbClr val="FFFF00"/>
              </a:solidFill>
            </a:endParaRPr>
          </a:p>
          <a:p>
            <a:r>
              <a:rPr lang="en-US" sz="2800" dirty="0">
                <a:solidFill>
                  <a:srgbClr val="00B0F0"/>
                </a:solidFill>
              </a:rPr>
              <a:t>13</a:t>
            </a:r>
            <a:r>
              <a:rPr lang="en-US" sz="2800" dirty="0"/>
              <a:t> In </a:t>
            </a:r>
            <a:r>
              <a:rPr lang="en-US" sz="2800" dirty="0" smtClean="0"/>
              <a:t>Him</a:t>
            </a:r>
            <a:r>
              <a:rPr lang="en-US" sz="2800" dirty="0"/>
              <a:t>, </a:t>
            </a:r>
            <a:r>
              <a:rPr lang="en-US" sz="2800" dirty="0" smtClean="0"/>
              <a:t>you </a:t>
            </a:r>
            <a:r>
              <a:rPr lang="en-US" sz="2800" dirty="0"/>
              <a:t>also, after listening to the message of truth, the gospel of your salvation—having also </a:t>
            </a:r>
            <a:r>
              <a:rPr lang="en-US" sz="2800" dirty="0" smtClean="0"/>
              <a:t>believed</a:t>
            </a:r>
            <a:r>
              <a:rPr lang="en-US" sz="2800" dirty="0"/>
              <a:t>, you were sealed in </a:t>
            </a:r>
            <a:r>
              <a:rPr lang="en-US" sz="2800" dirty="0" smtClean="0"/>
              <a:t>Him </a:t>
            </a:r>
            <a:r>
              <a:rPr lang="en-US" sz="2800" dirty="0"/>
              <a:t>with the Holy Spirit of the promise, </a:t>
            </a:r>
            <a:endParaRPr lang="en-US" sz="2800" dirty="0" smtClean="0"/>
          </a:p>
          <a:p>
            <a:endParaRPr lang="en-US" sz="2800" dirty="0"/>
          </a:p>
          <a:p>
            <a:r>
              <a:rPr lang="en-US" sz="2800" dirty="0" smtClean="0">
                <a:solidFill>
                  <a:srgbClr val="00B0F0"/>
                </a:solidFill>
              </a:rPr>
              <a:t>14</a:t>
            </a:r>
            <a:r>
              <a:rPr lang="en-US" sz="2800" dirty="0" smtClean="0"/>
              <a:t> </a:t>
            </a:r>
            <a:r>
              <a:rPr lang="en-US" sz="2800" dirty="0"/>
              <a:t>who is a first installment of our inheritance, in regard to the redemption of God’s own possession, to the praise of His glory.</a:t>
            </a:r>
          </a:p>
          <a:p>
            <a:endParaRPr lang="en-US" sz="2800" dirty="0">
              <a:solidFill>
                <a:srgbClr val="00B0F0"/>
              </a:solidFill>
            </a:endParaRPr>
          </a:p>
          <a:p>
            <a:endParaRPr lang="en-US" sz="2800" dirty="0" smtClean="0"/>
          </a:p>
          <a:p>
            <a:endParaRPr lang="en-US" sz="2800" dirty="0"/>
          </a:p>
          <a:p>
            <a:endParaRPr lang="en-US" sz="2800" dirty="0" smtClean="0"/>
          </a:p>
        </p:txBody>
      </p:sp>
    </p:spTree>
    <p:extLst>
      <p:ext uri="{BB962C8B-B14F-4D97-AF65-F5344CB8AC3E}">
        <p14:creationId xmlns:p14="http://schemas.microsoft.com/office/powerpoint/2010/main" val="239340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1066800"/>
          </a:xfrm>
        </p:spPr>
        <p:txBody>
          <a:bodyPr>
            <a:noAutofit/>
          </a:bodyPr>
          <a:lstStyle/>
          <a:p>
            <a:pPr algn="ctr"/>
            <a:r>
              <a:rPr lang="en-US" sz="3200" dirty="0" smtClean="0">
                <a:solidFill>
                  <a:srgbClr val="92D050"/>
                </a:solidFill>
              </a:rPr>
              <a:t>You are not </a:t>
            </a:r>
            <a:r>
              <a:rPr lang="en-US" sz="3200" i="1" dirty="0" smtClean="0">
                <a:solidFill>
                  <a:srgbClr val="92D050"/>
                </a:solidFill>
              </a:rPr>
              <a:t>saved</a:t>
            </a:r>
            <a:r>
              <a:rPr lang="en-US" sz="3200" dirty="0" smtClean="0">
                <a:solidFill>
                  <a:srgbClr val="92D050"/>
                </a:solidFill>
              </a:rPr>
              <a:t>, and </a:t>
            </a:r>
            <a:r>
              <a:rPr lang="en-US" sz="3200" i="1" dirty="0" smtClean="0">
                <a:solidFill>
                  <a:srgbClr val="92D050"/>
                </a:solidFill>
              </a:rPr>
              <a:t>not saved</a:t>
            </a:r>
            <a:r>
              <a:rPr lang="en-US" sz="3200" dirty="0" smtClean="0">
                <a:solidFill>
                  <a:srgbClr val="92D050"/>
                </a:solidFill>
              </a:rPr>
              <a:t> at the same time indicating only a state of grace.</a:t>
            </a:r>
            <a:endParaRPr lang="en-US" sz="32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6</a:t>
            </a:r>
            <a:endParaRPr lang="en-US" sz="3200" b="1" dirty="0" smtClean="0">
              <a:solidFill>
                <a:schemeClr val="bg1"/>
              </a:solidFill>
            </a:endParaRPr>
          </a:p>
        </p:txBody>
      </p:sp>
      <p:sp>
        <p:nvSpPr>
          <p:cNvPr id="5" name="TextBox 4"/>
          <p:cNvSpPr txBox="1"/>
          <p:nvPr/>
        </p:nvSpPr>
        <p:spPr>
          <a:xfrm>
            <a:off x="584200" y="1816100"/>
            <a:ext cx="9766300" cy="3539430"/>
          </a:xfrm>
          <a:prstGeom prst="rect">
            <a:avLst/>
          </a:prstGeom>
          <a:noFill/>
        </p:spPr>
        <p:txBody>
          <a:bodyPr wrap="square" rtlCol="0">
            <a:spAutoFit/>
          </a:bodyPr>
          <a:lstStyle/>
          <a:p>
            <a:r>
              <a:rPr lang="en-US" sz="2800" dirty="0" smtClean="0">
                <a:solidFill>
                  <a:srgbClr val="FFFF00"/>
                </a:solidFill>
              </a:rPr>
              <a:t>Ephesians 2:8-9</a:t>
            </a:r>
          </a:p>
          <a:p>
            <a:endParaRPr lang="en-US" sz="2800" dirty="0" smtClean="0">
              <a:solidFill>
                <a:srgbClr val="00B0F0"/>
              </a:solidFill>
            </a:endParaRPr>
          </a:p>
          <a:p>
            <a:r>
              <a:rPr lang="en-US" sz="2800" dirty="0">
                <a:solidFill>
                  <a:srgbClr val="00B0F0"/>
                </a:solidFill>
              </a:rPr>
              <a:t>8</a:t>
            </a:r>
            <a:r>
              <a:rPr lang="en-US" sz="2800" dirty="0"/>
              <a:t> For by grace you </a:t>
            </a:r>
            <a:r>
              <a:rPr lang="en-US" sz="2800" i="1" dirty="0">
                <a:solidFill>
                  <a:srgbClr val="00B0F0"/>
                </a:solidFill>
              </a:rPr>
              <a:t>have been saved </a:t>
            </a:r>
            <a:r>
              <a:rPr lang="en-US" sz="2800" dirty="0"/>
              <a:t>through faith; and </a:t>
            </a:r>
            <a:r>
              <a:rPr lang="en-US" sz="2800" dirty="0" smtClean="0"/>
              <a:t>this </a:t>
            </a:r>
            <a:r>
              <a:rPr lang="en-US" sz="2800" dirty="0"/>
              <a:t>is not of yourselves, it is the gift of God; </a:t>
            </a:r>
            <a:endParaRPr lang="en-US" sz="2800" dirty="0" smtClean="0"/>
          </a:p>
          <a:p>
            <a:endParaRPr lang="en-US" sz="2800" dirty="0"/>
          </a:p>
          <a:p>
            <a:r>
              <a:rPr lang="en-US" sz="2800" dirty="0" smtClean="0">
                <a:solidFill>
                  <a:srgbClr val="00B0F0"/>
                </a:solidFill>
              </a:rPr>
              <a:t>9</a:t>
            </a:r>
            <a:r>
              <a:rPr lang="en-US" sz="2800" dirty="0" smtClean="0"/>
              <a:t> </a:t>
            </a:r>
            <a:r>
              <a:rPr lang="en-US" sz="2800" dirty="0"/>
              <a:t>not a result of works, so that no one may boast. </a:t>
            </a:r>
            <a:endParaRPr lang="en-US" sz="2800" dirty="0" smtClean="0"/>
          </a:p>
          <a:p>
            <a:endParaRPr lang="en-US" sz="2800" dirty="0"/>
          </a:p>
          <a:p>
            <a:endParaRPr lang="en-US" sz="2800" dirty="0" smtClean="0"/>
          </a:p>
        </p:txBody>
      </p:sp>
    </p:spTree>
    <p:extLst>
      <p:ext uri="{BB962C8B-B14F-4D97-AF65-F5344CB8AC3E}">
        <p14:creationId xmlns:p14="http://schemas.microsoft.com/office/powerpoint/2010/main" val="6960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4:4-6 </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7</a:t>
            </a:r>
            <a:endParaRPr lang="en-US" sz="3200" b="1" dirty="0" smtClean="0">
              <a:solidFill>
                <a:schemeClr val="bg1"/>
              </a:solidFill>
            </a:endParaRPr>
          </a:p>
        </p:txBody>
      </p:sp>
      <p:sp>
        <p:nvSpPr>
          <p:cNvPr id="5" name="TextBox 4"/>
          <p:cNvSpPr txBox="1"/>
          <p:nvPr/>
        </p:nvSpPr>
        <p:spPr>
          <a:xfrm>
            <a:off x="698500" y="1016000"/>
            <a:ext cx="9652000" cy="3108543"/>
          </a:xfrm>
          <a:prstGeom prst="rect">
            <a:avLst/>
          </a:prstGeom>
          <a:noFill/>
        </p:spPr>
        <p:txBody>
          <a:bodyPr wrap="square" rtlCol="0">
            <a:spAutoFit/>
          </a:bodyPr>
          <a:lstStyle/>
          <a:p>
            <a:r>
              <a:rPr lang="en-US" sz="2800" dirty="0" smtClean="0">
                <a:solidFill>
                  <a:srgbClr val="00B0F0"/>
                </a:solidFill>
              </a:rPr>
              <a:t>4</a:t>
            </a:r>
            <a:r>
              <a:rPr lang="en-US" sz="2800" dirty="0" smtClean="0"/>
              <a:t> [</a:t>
            </a:r>
            <a:r>
              <a:rPr lang="en-US" sz="2800" dirty="0"/>
              <a:t>There is] </a:t>
            </a:r>
            <a:r>
              <a:rPr lang="en-US" sz="2800" dirty="0">
                <a:solidFill>
                  <a:srgbClr val="FFFF00"/>
                </a:solidFill>
              </a:rPr>
              <a:t>one </a:t>
            </a:r>
            <a:r>
              <a:rPr lang="en-US" sz="2800" dirty="0"/>
              <a:t>body</a:t>
            </a:r>
            <a:r>
              <a:rPr lang="en-US" sz="2800" dirty="0">
                <a:solidFill>
                  <a:srgbClr val="FFFF00"/>
                </a:solidFill>
              </a:rPr>
              <a:t> </a:t>
            </a:r>
            <a:r>
              <a:rPr lang="en-US" sz="2800" dirty="0"/>
              <a:t>and </a:t>
            </a:r>
            <a:r>
              <a:rPr lang="en-US" sz="2800" dirty="0">
                <a:solidFill>
                  <a:srgbClr val="FFFF00"/>
                </a:solidFill>
              </a:rPr>
              <a:t>one</a:t>
            </a:r>
            <a:r>
              <a:rPr lang="en-US" sz="2800" dirty="0"/>
              <a:t> Spirit, just as also you were called in </a:t>
            </a:r>
            <a:r>
              <a:rPr lang="en-US" sz="2800" dirty="0">
                <a:solidFill>
                  <a:srgbClr val="FFFF00"/>
                </a:solidFill>
              </a:rPr>
              <a:t>one </a:t>
            </a:r>
            <a:r>
              <a:rPr lang="en-US" sz="2800" dirty="0"/>
              <a:t>hope</a:t>
            </a:r>
            <a:r>
              <a:rPr lang="en-US" sz="2800" dirty="0">
                <a:solidFill>
                  <a:srgbClr val="FFFF00"/>
                </a:solidFill>
              </a:rPr>
              <a:t> </a:t>
            </a:r>
            <a:r>
              <a:rPr lang="en-US" sz="2800" dirty="0"/>
              <a:t>of your calling; </a:t>
            </a:r>
            <a:endParaRPr lang="en-US" sz="2800" dirty="0" smtClean="0"/>
          </a:p>
          <a:p>
            <a:endParaRPr lang="en-US" sz="2800" dirty="0"/>
          </a:p>
          <a:p>
            <a:r>
              <a:rPr lang="en-US" sz="2800" dirty="0" smtClean="0">
                <a:solidFill>
                  <a:srgbClr val="00B0F0"/>
                </a:solidFill>
              </a:rPr>
              <a:t>5 </a:t>
            </a:r>
            <a:r>
              <a:rPr lang="en-US" sz="2800" dirty="0" smtClean="0">
                <a:solidFill>
                  <a:srgbClr val="FFFF00"/>
                </a:solidFill>
              </a:rPr>
              <a:t>one</a:t>
            </a:r>
            <a:r>
              <a:rPr lang="en-US" sz="2800" dirty="0" smtClean="0"/>
              <a:t> </a:t>
            </a:r>
            <a:r>
              <a:rPr lang="en-US" sz="2800" dirty="0"/>
              <a:t>Lord, </a:t>
            </a:r>
            <a:r>
              <a:rPr lang="en-US" sz="2800" dirty="0">
                <a:solidFill>
                  <a:srgbClr val="FFFF00"/>
                </a:solidFill>
              </a:rPr>
              <a:t>one</a:t>
            </a:r>
            <a:r>
              <a:rPr lang="en-US" sz="2800" dirty="0"/>
              <a:t> faith, </a:t>
            </a:r>
            <a:r>
              <a:rPr lang="en-US" sz="2800" dirty="0">
                <a:solidFill>
                  <a:srgbClr val="FFFF00"/>
                </a:solidFill>
              </a:rPr>
              <a:t>one</a:t>
            </a:r>
            <a:r>
              <a:rPr lang="en-US" sz="2800" dirty="0"/>
              <a:t> baptism, </a:t>
            </a:r>
            <a:endParaRPr lang="en-US" sz="2800" dirty="0" smtClean="0"/>
          </a:p>
          <a:p>
            <a:endParaRPr lang="en-US" sz="2800" dirty="0"/>
          </a:p>
          <a:p>
            <a:r>
              <a:rPr lang="en-US" sz="2800" dirty="0" smtClean="0">
                <a:solidFill>
                  <a:srgbClr val="00B0F0"/>
                </a:solidFill>
              </a:rPr>
              <a:t>6</a:t>
            </a:r>
            <a:r>
              <a:rPr lang="en-US" sz="2800" dirty="0" smtClean="0"/>
              <a:t> </a:t>
            </a:r>
            <a:r>
              <a:rPr lang="en-US" sz="2800" dirty="0" smtClean="0">
                <a:solidFill>
                  <a:srgbClr val="FFFF00"/>
                </a:solidFill>
              </a:rPr>
              <a:t>one</a:t>
            </a:r>
            <a:r>
              <a:rPr lang="en-US" sz="2800" dirty="0" smtClean="0"/>
              <a:t> </a:t>
            </a:r>
            <a:r>
              <a:rPr lang="en-US" sz="2800" dirty="0"/>
              <a:t>God and Father of all who is over all and through all and in all.</a:t>
            </a:r>
          </a:p>
        </p:txBody>
      </p:sp>
    </p:spTree>
    <p:extLst>
      <p:ext uri="{BB962C8B-B14F-4D97-AF65-F5344CB8AC3E}">
        <p14:creationId xmlns:p14="http://schemas.microsoft.com/office/powerpoint/2010/main" val="292418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4:7-8</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smtClean="0">
                <a:solidFill>
                  <a:schemeClr val="bg1"/>
                </a:solidFill>
              </a:rPr>
              <a:t>8</a:t>
            </a:r>
            <a:endParaRPr lang="en-US" sz="3200" b="1" dirty="0" smtClean="0">
              <a:solidFill>
                <a:schemeClr val="bg1"/>
              </a:solidFill>
            </a:endParaRPr>
          </a:p>
        </p:txBody>
      </p:sp>
      <p:sp>
        <p:nvSpPr>
          <p:cNvPr id="5" name="TextBox 4"/>
          <p:cNvSpPr txBox="1"/>
          <p:nvPr/>
        </p:nvSpPr>
        <p:spPr>
          <a:xfrm>
            <a:off x="698500" y="1016000"/>
            <a:ext cx="9652000" cy="3970318"/>
          </a:xfrm>
          <a:prstGeom prst="rect">
            <a:avLst/>
          </a:prstGeom>
          <a:noFill/>
        </p:spPr>
        <p:txBody>
          <a:bodyPr wrap="square" rtlCol="0">
            <a:spAutoFit/>
          </a:bodyPr>
          <a:lstStyle/>
          <a:p>
            <a:r>
              <a:rPr lang="en-US" sz="2800" dirty="0" smtClean="0">
                <a:solidFill>
                  <a:srgbClr val="00B0F0"/>
                </a:solidFill>
              </a:rPr>
              <a:t>7</a:t>
            </a:r>
            <a:r>
              <a:rPr lang="en-US" sz="2800" dirty="0" smtClean="0"/>
              <a:t> But </a:t>
            </a:r>
            <a:r>
              <a:rPr lang="en-US" sz="2800" dirty="0"/>
              <a:t>to each one of us grace was given according to the measure of Christ's gift.</a:t>
            </a:r>
          </a:p>
          <a:p>
            <a:endParaRPr lang="en-US" sz="2800" dirty="0"/>
          </a:p>
          <a:p>
            <a:r>
              <a:rPr lang="en-US" sz="2800" dirty="0" smtClean="0">
                <a:solidFill>
                  <a:srgbClr val="00B0F0"/>
                </a:solidFill>
              </a:rPr>
              <a:t>8</a:t>
            </a:r>
            <a:r>
              <a:rPr lang="en-US" sz="2800" dirty="0" smtClean="0"/>
              <a:t> Therefore </a:t>
            </a:r>
            <a:r>
              <a:rPr lang="en-US" sz="2800" dirty="0"/>
              <a:t>it says, "</a:t>
            </a:r>
            <a:r>
              <a:rPr lang="en-US" sz="2800" dirty="0">
                <a:solidFill>
                  <a:srgbClr val="FFFF00"/>
                </a:solidFill>
              </a:rPr>
              <a:t>WHEN HE ASCENDED ON HIGH, HE LED CAPTIVE A HOST OF CAPTIVES, AND HE GAVE GIFTS TO MEN."</a:t>
            </a:r>
          </a:p>
          <a:p>
            <a:endParaRPr lang="en-US" sz="2800" dirty="0"/>
          </a:p>
          <a:p>
            <a:endParaRPr lang="en-US" sz="2800" dirty="0"/>
          </a:p>
          <a:p>
            <a:endParaRPr lang="en-US" sz="2800" dirty="0"/>
          </a:p>
        </p:txBody>
      </p:sp>
    </p:spTree>
    <p:extLst>
      <p:ext uri="{BB962C8B-B14F-4D97-AF65-F5344CB8AC3E}">
        <p14:creationId xmlns:p14="http://schemas.microsoft.com/office/powerpoint/2010/main" val="190784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0" y="279400"/>
            <a:ext cx="9574213" cy="838200"/>
          </a:xfrm>
        </p:spPr>
        <p:txBody>
          <a:bodyPr>
            <a:noAutofit/>
          </a:bodyPr>
          <a:lstStyle/>
          <a:p>
            <a:r>
              <a:rPr lang="en-US" sz="3600" dirty="0" smtClean="0">
                <a:solidFill>
                  <a:srgbClr val="92D050"/>
                </a:solidFill>
              </a:rPr>
              <a:t>Ephesians 4:7-8</a:t>
            </a:r>
            <a:endParaRPr lang="en-US" sz="2400" u="sng" dirty="0">
              <a:solidFill>
                <a:srgbClr val="92D050"/>
              </a:solidFill>
            </a:endParaRPr>
          </a:p>
        </p:txBody>
      </p:sp>
      <p:sp>
        <p:nvSpPr>
          <p:cNvPr id="4" name="TextBox 3"/>
          <p:cNvSpPr txBox="1"/>
          <p:nvPr/>
        </p:nvSpPr>
        <p:spPr>
          <a:xfrm>
            <a:off x="10350500" y="279400"/>
            <a:ext cx="876300" cy="584775"/>
          </a:xfrm>
          <a:prstGeom prst="rect">
            <a:avLst/>
          </a:prstGeom>
          <a:noFill/>
        </p:spPr>
        <p:txBody>
          <a:bodyPr wrap="square" rtlCol="0">
            <a:spAutoFit/>
          </a:bodyPr>
          <a:lstStyle/>
          <a:p>
            <a:pPr algn="ctr"/>
            <a:r>
              <a:rPr lang="en-US" sz="3200" b="1" dirty="0">
                <a:solidFill>
                  <a:schemeClr val="bg1"/>
                </a:solidFill>
              </a:rPr>
              <a:t>9</a:t>
            </a:r>
            <a:endParaRPr lang="en-US" sz="3200" b="1" dirty="0" smtClean="0">
              <a:solidFill>
                <a:schemeClr val="bg1"/>
              </a:solidFill>
            </a:endParaRPr>
          </a:p>
        </p:txBody>
      </p:sp>
      <p:sp>
        <p:nvSpPr>
          <p:cNvPr id="5" name="TextBox 4"/>
          <p:cNvSpPr txBox="1"/>
          <p:nvPr/>
        </p:nvSpPr>
        <p:spPr>
          <a:xfrm>
            <a:off x="698500" y="1016000"/>
            <a:ext cx="9652000" cy="5262979"/>
          </a:xfrm>
          <a:prstGeom prst="rect">
            <a:avLst/>
          </a:prstGeom>
          <a:noFill/>
        </p:spPr>
        <p:txBody>
          <a:bodyPr wrap="square" rtlCol="0">
            <a:spAutoFit/>
          </a:bodyPr>
          <a:lstStyle/>
          <a:p>
            <a:r>
              <a:rPr lang="en-US" sz="2800" dirty="0" smtClean="0">
                <a:solidFill>
                  <a:srgbClr val="00B0F0"/>
                </a:solidFill>
              </a:rPr>
              <a:t>7</a:t>
            </a:r>
            <a:r>
              <a:rPr lang="en-US" sz="2800" dirty="0" smtClean="0"/>
              <a:t> But </a:t>
            </a:r>
            <a:r>
              <a:rPr lang="en-US" sz="2800" dirty="0"/>
              <a:t>to each one of us grace was given according to the measure of Christ's gift.</a:t>
            </a:r>
          </a:p>
          <a:p>
            <a:endParaRPr lang="en-US" sz="2800" dirty="0"/>
          </a:p>
          <a:p>
            <a:r>
              <a:rPr lang="en-US" sz="2800" dirty="0" smtClean="0">
                <a:solidFill>
                  <a:srgbClr val="00B0F0"/>
                </a:solidFill>
              </a:rPr>
              <a:t>8</a:t>
            </a:r>
            <a:r>
              <a:rPr lang="en-US" sz="2800" dirty="0" smtClean="0"/>
              <a:t> Therefore </a:t>
            </a:r>
            <a:r>
              <a:rPr lang="en-US" sz="2800" dirty="0"/>
              <a:t>it says, "</a:t>
            </a:r>
            <a:r>
              <a:rPr lang="en-US" sz="2800" dirty="0">
                <a:solidFill>
                  <a:srgbClr val="FFFF00"/>
                </a:solidFill>
              </a:rPr>
              <a:t>WHEN HE ASCENDED ON HIGH, HE LED CAPTIVE A HOST OF CAPTIVES, AND HE GAVE GIFTS TO MEN</a:t>
            </a:r>
            <a:r>
              <a:rPr lang="en-US" sz="2800" dirty="0" smtClean="0">
                <a:solidFill>
                  <a:srgbClr val="FFFF00"/>
                </a:solidFill>
              </a:rPr>
              <a:t>.“ </a:t>
            </a:r>
            <a:r>
              <a:rPr lang="en-US" sz="2800" dirty="0" smtClean="0">
                <a:solidFill>
                  <a:srgbClr val="00B0F0"/>
                </a:solidFill>
              </a:rPr>
              <a:t>(Psalm 68:18)</a:t>
            </a:r>
            <a:endParaRPr lang="en-US" sz="2800" dirty="0">
              <a:solidFill>
                <a:srgbClr val="00B0F0"/>
              </a:solidFill>
            </a:endParaRPr>
          </a:p>
          <a:p>
            <a:endParaRPr lang="en-US" sz="2800" dirty="0"/>
          </a:p>
          <a:p>
            <a:r>
              <a:rPr lang="en-US" sz="2800" dirty="0"/>
              <a:t>The phrase “led </a:t>
            </a:r>
            <a:r>
              <a:rPr lang="en-US" sz="2800" dirty="0" smtClean="0"/>
              <a:t>captive a host captives” </a:t>
            </a:r>
            <a:r>
              <a:rPr lang="en-US" sz="2800" dirty="0"/>
              <a:t>implies total subjugation of hostile </a:t>
            </a:r>
            <a:r>
              <a:rPr lang="en-US" sz="2800" dirty="0" smtClean="0"/>
              <a:t>forces. </a:t>
            </a:r>
            <a:r>
              <a:rPr lang="en-US" sz="2800" dirty="0"/>
              <a:t>What once enslaved the believer—sin, death, and demonic oppression—is itself taken captive.</a:t>
            </a:r>
          </a:p>
          <a:p>
            <a:endParaRPr lang="en-US" sz="2800" dirty="0"/>
          </a:p>
        </p:txBody>
      </p:sp>
    </p:spTree>
    <p:extLst>
      <p:ext uri="{BB962C8B-B14F-4D97-AF65-F5344CB8AC3E}">
        <p14:creationId xmlns:p14="http://schemas.microsoft.com/office/powerpoint/2010/main" val="189065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234997</TotalTime>
  <Words>1313</Words>
  <Application>Microsoft Office PowerPoint</Application>
  <PresentationFormat>Widescreen</PresentationFormat>
  <Paragraphs>116</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Algerian</vt:lpstr>
      <vt:lpstr>Arial</vt:lpstr>
      <vt:lpstr>Century Gothic</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spots kmvl.net</dc:creator>
  <cp:lastModifiedBy>spots kmvl.net</cp:lastModifiedBy>
  <cp:revision>918</cp:revision>
  <dcterms:created xsi:type="dcterms:W3CDTF">2025-10-16T21:16:34Z</dcterms:created>
  <dcterms:modified xsi:type="dcterms:W3CDTF">2026-06-14T12:56:43Z</dcterms:modified>
</cp:coreProperties>
</file>