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867" r:id="rId3"/>
    <p:sldId id="869" r:id="rId4"/>
    <p:sldId id="870" r:id="rId5"/>
    <p:sldId id="871" r:id="rId6"/>
    <p:sldId id="872" r:id="rId7"/>
    <p:sldId id="868" r:id="rId8"/>
    <p:sldId id="873" r:id="rId9"/>
    <p:sldId id="874" r:id="rId10"/>
    <p:sldId id="875" r:id="rId11"/>
    <p:sldId id="876" r:id="rId12"/>
    <p:sldId id="877" r:id="rId13"/>
    <p:sldId id="878" r:id="rId14"/>
    <p:sldId id="866" r:id="rId15"/>
    <p:sldId id="879" r:id="rId16"/>
    <p:sldId id="880" r:id="rId17"/>
    <p:sldId id="881" r:id="rId18"/>
    <p:sldId id="882" r:id="rId19"/>
    <p:sldId id="883" r:id="rId20"/>
    <p:sldId id="884" r:id="rId21"/>
    <p:sldId id="885" r:id="rId22"/>
    <p:sldId id="886" r:id="rId23"/>
    <p:sldId id="887" r:id="rId24"/>
    <p:sldId id="888" r:id="rId25"/>
    <p:sldId id="692" r:id="rId26"/>
    <p:sldId id="82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9" autoAdjust="0"/>
    <p:restoredTop sz="94660"/>
  </p:normalViewPr>
  <p:slideViewPr>
    <p:cSldViewPr snapToGrid="0">
      <p:cViewPr varScale="1">
        <p:scale>
          <a:sx n="76" d="100"/>
          <a:sy n="76" d="100"/>
        </p:scale>
        <p:origin x="126" y="7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6/14/2026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H="1">
            <a:off x="7551683" y="2711668"/>
            <a:ext cx="3488847" cy="1822231"/>
          </a:xfrm>
        </p:spPr>
        <p:txBody>
          <a:bodyPr>
            <a:normAutofit fontScale="70000" lnSpcReduction="20000"/>
          </a:bodyPr>
          <a:lstStyle/>
          <a:p>
            <a:r>
              <a:rPr lang="en-US" sz="9600" dirty="0" smtClean="0">
                <a:solidFill>
                  <a:srgbClr val="92D050"/>
                </a:solidFill>
                <a:latin typeface="Algerian" panose="04020705040A02060702" pitchFamily="82" charset="0"/>
              </a:rPr>
              <a:t>WEEK </a:t>
            </a:r>
            <a:r>
              <a:rPr lang="en-US" sz="9600" dirty="0" smtClean="0">
                <a:solidFill>
                  <a:srgbClr val="92D050"/>
                </a:solidFill>
                <a:latin typeface="Algerian" panose="04020705040A02060702" pitchFamily="82" charset="0"/>
              </a:rPr>
              <a:t>8 </a:t>
            </a:r>
            <a:endParaRPr lang="en-US" sz="9600" dirty="0" smtClean="0">
              <a:solidFill>
                <a:srgbClr val="92D050"/>
              </a:solidFill>
              <a:latin typeface="Algerian" panose="04020705040A02060702" pitchFamily="82" charset="0"/>
            </a:endParaRPr>
          </a:p>
          <a:p>
            <a:r>
              <a:rPr lang="en-US" sz="8800" smtClean="0">
                <a:solidFill>
                  <a:schemeClr val="bg1"/>
                </a:solidFill>
                <a:latin typeface="Algerian" panose="04020705040A02060702" pitchFamily="82" charset="0"/>
              </a:rPr>
              <a:t>  </a:t>
            </a:r>
            <a:r>
              <a:rPr lang="en-US" sz="8800" smtClean="0">
                <a:solidFill>
                  <a:schemeClr val="bg1"/>
                </a:solidFill>
                <a:latin typeface="Algerian" panose="04020705040A02060702" pitchFamily="82" charset="0"/>
              </a:rPr>
              <a:t>6-21-26</a:t>
            </a:r>
            <a:endParaRPr lang="en-US" sz="8800" dirty="0">
              <a:solidFill>
                <a:schemeClr val="bg1"/>
              </a:solidFill>
              <a:latin typeface="Algerian" panose="04020705040A02060702" pitchFamily="82" charset="0"/>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1</a:t>
            </a:r>
            <a:endParaRPr lang="en-US" sz="3200" b="1" dirty="0" smtClean="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100" y="1460500"/>
            <a:ext cx="6756400" cy="4114800"/>
          </a:xfrm>
          <a:prstGeom prst="rect">
            <a:avLst/>
          </a:prstGeom>
        </p:spPr>
      </p:pic>
    </p:spTree>
    <p:extLst>
      <p:ext uri="{BB962C8B-B14F-4D97-AF65-F5344CB8AC3E}">
        <p14:creationId xmlns:p14="http://schemas.microsoft.com/office/powerpoint/2010/main" val="18663504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Mark 9:38-41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2</a:t>
            </a:r>
            <a:endParaRPr lang="en-US" sz="3200" b="1" dirty="0" smtClean="0">
              <a:solidFill>
                <a:schemeClr val="bg1"/>
              </a:solidFill>
            </a:endParaRPr>
          </a:p>
        </p:txBody>
      </p:sp>
      <p:sp>
        <p:nvSpPr>
          <p:cNvPr id="5" name="TextBox 4"/>
          <p:cNvSpPr txBox="1"/>
          <p:nvPr/>
        </p:nvSpPr>
        <p:spPr>
          <a:xfrm>
            <a:off x="698500" y="1016000"/>
            <a:ext cx="9652000" cy="5693866"/>
          </a:xfrm>
          <a:prstGeom prst="rect">
            <a:avLst/>
          </a:prstGeom>
          <a:noFill/>
        </p:spPr>
        <p:txBody>
          <a:bodyPr wrap="square" rtlCol="0">
            <a:spAutoFit/>
          </a:bodyPr>
          <a:lstStyle/>
          <a:p>
            <a:r>
              <a:rPr lang="en-US" sz="2800" dirty="0">
                <a:solidFill>
                  <a:srgbClr val="00B0F0"/>
                </a:solidFill>
              </a:rPr>
              <a:t>38 </a:t>
            </a:r>
            <a:r>
              <a:rPr lang="en-US" sz="2800" dirty="0"/>
              <a:t>John said to Him, “Teacher, we saw someone casting out demons in Your name, and we tried to prevent him because he was not following us.” </a:t>
            </a:r>
            <a:endParaRPr lang="en-US" sz="2800" dirty="0" smtClean="0"/>
          </a:p>
          <a:p>
            <a:endParaRPr lang="en-US" sz="2800" dirty="0"/>
          </a:p>
          <a:p>
            <a:r>
              <a:rPr lang="en-US" sz="2800" dirty="0" smtClean="0">
                <a:solidFill>
                  <a:srgbClr val="00B0F0"/>
                </a:solidFill>
              </a:rPr>
              <a:t>39</a:t>
            </a:r>
            <a:r>
              <a:rPr lang="en-US" sz="2800" dirty="0" smtClean="0"/>
              <a:t> </a:t>
            </a:r>
            <a:r>
              <a:rPr lang="en-US" sz="2800" dirty="0"/>
              <a:t>But Jesus said, “Do not hinder him, for there is no one who will perform a miracle in My name, and be able soon afterward to speak evil of Me. </a:t>
            </a:r>
            <a:endParaRPr lang="en-US" sz="2800" dirty="0" smtClean="0"/>
          </a:p>
          <a:p>
            <a:endParaRPr lang="en-US" sz="2800" dirty="0"/>
          </a:p>
          <a:p>
            <a:r>
              <a:rPr lang="en-US" sz="2800" dirty="0" smtClean="0">
                <a:solidFill>
                  <a:srgbClr val="00B0F0"/>
                </a:solidFill>
              </a:rPr>
              <a:t>40</a:t>
            </a:r>
            <a:r>
              <a:rPr lang="en-US" sz="2800" dirty="0" smtClean="0"/>
              <a:t> </a:t>
            </a:r>
            <a:r>
              <a:rPr lang="en-US" sz="2800" dirty="0">
                <a:solidFill>
                  <a:srgbClr val="FFFF00"/>
                </a:solidFill>
              </a:rPr>
              <a:t>For the one who is not against us is </a:t>
            </a:r>
            <a:r>
              <a:rPr lang="en-US" sz="2800" dirty="0" smtClean="0">
                <a:solidFill>
                  <a:srgbClr val="FFFF00"/>
                </a:solidFill>
              </a:rPr>
              <a:t>for </a:t>
            </a:r>
            <a:r>
              <a:rPr lang="en-US" sz="2800" dirty="0">
                <a:solidFill>
                  <a:srgbClr val="FFFF00"/>
                </a:solidFill>
              </a:rPr>
              <a:t>us. </a:t>
            </a:r>
            <a:endParaRPr lang="en-US" sz="2800" dirty="0" smtClean="0">
              <a:solidFill>
                <a:srgbClr val="FFFF00"/>
              </a:solidFill>
            </a:endParaRPr>
          </a:p>
          <a:p>
            <a:endParaRPr lang="en-US" sz="2800" dirty="0"/>
          </a:p>
          <a:p>
            <a:r>
              <a:rPr lang="en-US" sz="2800" dirty="0" smtClean="0">
                <a:solidFill>
                  <a:srgbClr val="00B0F0"/>
                </a:solidFill>
              </a:rPr>
              <a:t>41</a:t>
            </a:r>
            <a:r>
              <a:rPr lang="en-US" sz="2800" dirty="0" smtClean="0"/>
              <a:t> </a:t>
            </a:r>
            <a:r>
              <a:rPr lang="en-US" sz="2800" dirty="0"/>
              <a:t>For whoever gives you a cup of water to drink </a:t>
            </a:r>
            <a:r>
              <a:rPr lang="en-US" sz="2800" dirty="0" smtClean="0"/>
              <a:t>because </a:t>
            </a:r>
            <a:r>
              <a:rPr lang="en-US" sz="2800" dirty="0"/>
              <a:t>of your name as followers of Christ, truly I say to you, he shall by no means lose his reward.</a:t>
            </a:r>
            <a:endParaRPr lang="en-US" sz="2800" dirty="0"/>
          </a:p>
        </p:txBody>
      </p:sp>
    </p:spTree>
    <p:extLst>
      <p:ext uri="{BB962C8B-B14F-4D97-AF65-F5344CB8AC3E}">
        <p14:creationId xmlns:p14="http://schemas.microsoft.com/office/powerpoint/2010/main" val="44422879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Luke 11:23</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3</a:t>
            </a:r>
            <a:endParaRPr lang="en-US" sz="3200" b="1" dirty="0" smtClean="0">
              <a:solidFill>
                <a:schemeClr val="bg1"/>
              </a:solidFill>
            </a:endParaRPr>
          </a:p>
        </p:txBody>
      </p:sp>
      <p:sp>
        <p:nvSpPr>
          <p:cNvPr id="5" name="TextBox 4"/>
          <p:cNvSpPr txBox="1"/>
          <p:nvPr/>
        </p:nvSpPr>
        <p:spPr>
          <a:xfrm>
            <a:off x="698500" y="1016000"/>
            <a:ext cx="9652000" cy="2246769"/>
          </a:xfrm>
          <a:prstGeom prst="rect">
            <a:avLst/>
          </a:prstGeom>
          <a:noFill/>
        </p:spPr>
        <p:txBody>
          <a:bodyPr wrap="square" rtlCol="0">
            <a:spAutoFit/>
          </a:bodyPr>
          <a:lstStyle/>
          <a:p>
            <a:r>
              <a:rPr lang="en-US" sz="2800" dirty="0">
                <a:solidFill>
                  <a:srgbClr val="00B0F0"/>
                </a:solidFill>
              </a:rPr>
              <a:t>23 </a:t>
            </a:r>
            <a:r>
              <a:rPr lang="en-US" sz="2800" dirty="0">
                <a:solidFill>
                  <a:srgbClr val="FFFF00"/>
                </a:solidFill>
              </a:rPr>
              <a:t>The one who is not with Me is against Me</a:t>
            </a:r>
            <a:r>
              <a:rPr lang="en-US" sz="2800" dirty="0"/>
              <a:t>; and the one who does not gather with Me scatters</a:t>
            </a:r>
            <a:r>
              <a:rPr lang="en-US" sz="2800" dirty="0" smtClean="0"/>
              <a:t>.</a:t>
            </a:r>
          </a:p>
          <a:p>
            <a:endParaRPr lang="en-US" sz="2800" dirty="0"/>
          </a:p>
          <a:p>
            <a:endParaRPr lang="en-US" sz="2800" dirty="0" smtClean="0"/>
          </a:p>
          <a:p>
            <a:endParaRPr lang="en-US" sz="2800" dirty="0"/>
          </a:p>
        </p:txBody>
      </p:sp>
    </p:spTree>
    <p:extLst>
      <p:ext uri="{BB962C8B-B14F-4D97-AF65-F5344CB8AC3E}">
        <p14:creationId xmlns:p14="http://schemas.microsoft.com/office/powerpoint/2010/main" val="281358152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Luke 11:23 &amp; Mark 9:38-41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4</a:t>
            </a:r>
            <a:endParaRPr lang="en-US" sz="3200" b="1" dirty="0" smtClean="0">
              <a:solidFill>
                <a:schemeClr val="bg1"/>
              </a:solidFill>
            </a:endParaRPr>
          </a:p>
        </p:txBody>
      </p:sp>
      <p:sp>
        <p:nvSpPr>
          <p:cNvPr id="5" name="TextBox 4"/>
          <p:cNvSpPr txBox="1"/>
          <p:nvPr/>
        </p:nvSpPr>
        <p:spPr>
          <a:xfrm>
            <a:off x="698500" y="1016000"/>
            <a:ext cx="9652000" cy="2677656"/>
          </a:xfrm>
          <a:prstGeom prst="rect">
            <a:avLst/>
          </a:prstGeom>
          <a:noFill/>
        </p:spPr>
        <p:txBody>
          <a:bodyPr wrap="square" rtlCol="0">
            <a:spAutoFit/>
          </a:bodyPr>
          <a:lstStyle/>
          <a:p>
            <a:r>
              <a:rPr lang="en-US" sz="2800" dirty="0">
                <a:solidFill>
                  <a:srgbClr val="00B0F0"/>
                </a:solidFill>
              </a:rPr>
              <a:t>23 </a:t>
            </a:r>
            <a:r>
              <a:rPr lang="en-US" sz="2800" dirty="0">
                <a:solidFill>
                  <a:srgbClr val="FFFF00"/>
                </a:solidFill>
              </a:rPr>
              <a:t>The one who is not with Me is against Me</a:t>
            </a:r>
            <a:r>
              <a:rPr lang="en-US" sz="2800" dirty="0"/>
              <a:t>; and the one who does not gather with Me scatters</a:t>
            </a:r>
            <a:r>
              <a:rPr lang="en-US" sz="2800" dirty="0" smtClean="0"/>
              <a:t>.</a:t>
            </a:r>
          </a:p>
          <a:p>
            <a:endParaRPr lang="en-US" sz="2800" dirty="0"/>
          </a:p>
          <a:p>
            <a:endParaRPr lang="en-US" sz="2800" dirty="0" smtClean="0"/>
          </a:p>
          <a:p>
            <a:r>
              <a:rPr lang="en-US" sz="2800" dirty="0">
                <a:solidFill>
                  <a:srgbClr val="00B0F0"/>
                </a:solidFill>
              </a:rPr>
              <a:t>40 </a:t>
            </a:r>
            <a:r>
              <a:rPr lang="en-US" sz="2800" dirty="0">
                <a:solidFill>
                  <a:srgbClr val="FFFF00"/>
                </a:solidFill>
              </a:rPr>
              <a:t>For the one who is not against us is for us. </a:t>
            </a:r>
          </a:p>
          <a:p>
            <a:endParaRPr lang="en-US" sz="2800" dirty="0"/>
          </a:p>
        </p:txBody>
      </p:sp>
    </p:spTree>
    <p:extLst>
      <p:ext uri="{BB962C8B-B14F-4D97-AF65-F5344CB8AC3E}">
        <p14:creationId xmlns:p14="http://schemas.microsoft.com/office/powerpoint/2010/main" val="280032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Luke 11:23 &amp; Mark 9:38-41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5</a:t>
            </a:r>
            <a:endParaRPr lang="en-US" sz="3200" b="1" dirty="0" smtClean="0">
              <a:solidFill>
                <a:schemeClr val="bg1"/>
              </a:solidFill>
            </a:endParaRPr>
          </a:p>
        </p:txBody>
      </p:sp>
      <p:sp>
        <p:nvSpPr>
          <p:cNvPr id="5" name="TextBox 4"/>
          <p:cNvSpPr txBox="1"/>
          <p:nvPr/>
        </p:nvSpPr>
        <p:spPr>
          <a:xfrm>
            <a:off x="698500" y="1016000"/>
            <a:ext cx="9652000" cy="2677656"/>
          </a:xfrm>
          <a:prstGeom prst="rect">
            <a:avLst/>
          </a:prstGeom>
          <a:noFill/>
        </p:spPr>
        <p:txBody>
          <a:bodyPr wrap="square" rtlCol="0">
            <a:spAutoFit/>
          </a:bodyPr>
          <a:lstStyle/>
          <a:p>
            <a:r>
              <a:rPr lang="en-US" sz="2800" dirty="0">
                <a:solidFill>
                  <a:srgbClr val="00B0F0"/>
                </a:solidFill>
              </a:rPr>
              <a:t>23 </a:t>
            </a:r>
            <a:r>
              <a:rPr lang="en-US" sz="2800" dirty="0">
                <a:solidFill>
                  <a:srgbClr val="FFFF00"/>
                </a:solidFill>
              </a:rPr>
              <a:t>The one who is not with Me is </a:t>
            </a:r>
            <a:r>
              <a:rPr lang="en-US" sz="2800" dirty="0">
                <a:solidFill>
                  <a:srgbClr val="FF0000"/>
                </a:solidFill>
              </a:rPr>
              <a:t>against</a:t>
            </a:r>
            <a:r>
              <a:rPr lang="en-US" sz="2800" dirty="0">
                <a:solidFill>
                  <a:srgbClr val="FFFF00"/>
                </a:solidFill>
              </a:rPr>
              <a:t> Me</a:t>
            </a:r>
            <a:r>
              <a:rPr lang="en-US" sz="2800" dirty="0"/>
              <a:t>; and the one who does not gather with Me scatters</a:t>
            </a:r>
            <a:r>
              <a:rPr lang="en-US" sz="2800" dirty="0" smtClean="0"/>
              <a:t>.</a:t>
            </a:r>
          </a:p>
          <a:p>
            <a:endParaRPr lang="en-US" sz="2800" dirty="0"/>
          </a:p>
          <a:p>
            <a:endParaRPr lang="en-US" sz="2800" dirty="0" smtClean="0"/>
          </a:p>
          <a:p>
            <a:r>
              <a:rPr lang="en-US" sz="2800" dirty="0">
                <a:solidFill>
                  <a:srgbClr val="00B0F0"/>
                </a:solidFill>
              </a:rPr>
              <a:t>40 </a:t>
            </a:r>
            <a:r>
              <a:rPr lang="en-US" sz="2800" dirty="0">
                <a:solidFill>
                  <a:srgbClr val="FFFF00"/>
                </a:solidFill>
              </a:rPr>
              <a:t>For the one who is not against us is for us. </a:t>
            </a:r>
          </a:p>
          <a:p>
            <a:endParaRPr lang="en-US" sz="2800" dirty="0"/>
          </a:p>
        </p:txBody>
      </p:sp>
    </p:spTree>
    <p:extLst>
      <p:ext uri="{BB962C8B-B14F-4D97-AF65-F5344CB8AC3E}">
        <p14:creationId xmlns:p14="http://schemas.microsoft.com/office/powerpoint/2010/main" val="17831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Luke 11:23 &amp; Mark 9:38-41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6</a:t>
            </a:r>
            <a:endParaRPr lang="en-US" sz="3200" b="1" dirty="0" smtClean="0">
              <a:solidFill>
                <a:schemeClr val="bg1"/>
              </a:solidFill>
            </a:endParaRPr>
          </a:p>
        </p:txBody>
      </p:sp>
      <p:sp>
        <p:nvSpPr>
          <p:cNvPr id="5" name="TextBox 4"/>
          <p:cNvSpPr txBox="1"/>
          <p:nvPr/>
        </p:nvSpPr>
        <p:spPr>
          <a:xfrm>
            <a:off x="698500" y="1016000"/>
            <a:ext cx="9652000" cy="2677656"/>
          </a:xfrm>
          <a:prstGeom prst="rect">
            <a:avLst/>
          </a:prstGeom>
          <a:noFill/>
        </p:spPr>
        <p:txBody>
          <a:bodyPr wrap="square" rtlCol="0">
            <a:spAutoFit/>
          </a:bodyPr>
          <a:lstStyle/>
          <a:p>
            <a:r>
              <a:rPr lang="en-US" sz="2800" dirty="0">
                <a:solidFill>
                  <a:srgbClr val="00B0F0"/>
                </a:solidFill>
              </a:rPr>
              <a:t>23 </a:t>
            </a:r>
            <a:r>
              <a:rPr lang="en-US" sz="2800" dirty="0">
                <a:solidFill>
                  <a:srgbClr val="FFFF00"/>
                </a:solidFill>
              </a:rPr>
              <a:t>The one who is not with Me is </a:t>
            </a:r>
            <a:r>
              <a:rPr lang="en-US" sz="2800" dirty="0">
                <a:solidFill>
                  <a:srgbClr val="FF0000"/>
                </a:solidFill>
              </a:rPr>
              <a:t>against</a:t>
            </a:r>
            <a:r>
              <a:rPr lang="en-US" sz="2800" dirty="0">
                <a:solidFill>
                  <a:srgbClr val="FFFF00"/>
                </a:solidFill>
              </a:rPr>
              <a:t> Me</a:t>
            </a:r>
            <a:r>
              <a:rPr lang="en-US" sz="2800" dirty="0"/>
              <a:t>; and the one who does not gather with Me scatters</a:t>
            </a:r>
            <a:r>
              <a:rPr lang="en-US" sz="2800" dirty="0" smtClean="0"/>
              <a:t>.</a:t>
            </a:r>
          </a:p>
          <a:p>
            <a:endParaRPr lang="en-US" sz="2800" dirty="0"/>
          </a:p>
          <a:p>
            <a:endParaRPr lang="en-US" sz="2800" dirty="0" smtClean="0"/>
          </a:p>
          <a:p>
            <a:r>
              <a:rPr lang="en-US" sz="2800" dirty="0">
                <a:solidFill>
                  <a:srgbClr val="00B0F0"/>
                </a:solidFill>
              </a:rPr>
              <a:t>40 </a:t>
            </a:r>
            <a:r>
              <a:rPr lang="en-US" sz="2800" dirty="0">
                <a:solidFill>
                  <a:srgbClr val="FFFF00"/>
                </a:solidFill>
              </a:rPr>
              <a:t>For the one who is not </a:t>
            </a:r>
            <a:r>
              <a:rPr lang="en-US" sz="2800" dirty="0">
                <a:solidFill>
                  <a:srgbClr val="FF0000"/>
                </a:solidFill>
              </a:rPr>
              <a:t>against</a:t>
            </a:r>
            <a:r>
              <a:rPr lang="en-US" sz="2800" dirty="0">
                <a:solidFill>
                  <a:srgbClr val="FFFF00"/>
                </a:solidFill>
              </a:rPr>
              <a:t> us is for us. </a:t>
            </a:r>
          </a:p>
          <a:p>
            <a:endParaRPr lang="en-US" sz="2800" dirty="0"/>
          </a:p>
        </p:txBody>
      </p:sp>
    </p:spTree>
    <p:extLst>
      <p:ext uri="{BB962C8B-B14F-4D97-AF65-F5344CB8AC3E}">
        <p14:creationId xmlns:p14="http://schemas.microsoft.com/office/powerpoint/2010/main" val="69865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4:30-32</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7</a:t>
            </a:r>
            <a:endParaRPr lang="en-US" sz="3200" b="1" dirty="0" smtClean="0">
              <a:solidFill>
                <a:schemeClr val="bg1"/>
              </a:solidFill>
            </a:endParaRPr>
          </a:p>
        </p:txBody>
      </p:sp>
      <p:sp>
        <p:nvSpPr>
          <p:cNvPr id="5" name="TextBox 4"/>
          <p:cNvSpPr txBox="1"/>
          <p:nvPr/>
        </p:nvSpPr>
        <p:spPr>
          <a:xfrm>
            <a:off x="698500" y="1016000"/>
            <a:ext cx="9652000" cy="3970318"/>
          </a:xfrm>
          <a:prstGeom prst="rect">
            <a:avLst/>
          </a:prstGeom>
          <a:noFill/>
        </p:spPr>
        <p:txBody>
          <a:bodyPr wrap="square" rtlCol="0">
            <a:spAutoFit/>
          </a:bodyPr>
          <a:lstStyle/>
          <a:p>
            <a:r>
              <a:rPr lang="en-US" sz="2800" dirty="0" smtClean="0">
                <a:solidFill>
                  <a:srgbClr val="00B0F0"/>
                </a:solidFill>
              </a:rPr>
              <a:t>30</a:t>
            </a:r>
            <a:r>
              <a:rPr lang="en-US" sz="2800" dirty="0" smtClean="0"/>
              <a:t> </a:t>
            </a:r>
            <a:r>
              <a:rPr lang="en-US" sz="2800" dirty="0" smtClean="0"/>
              <a:t>Do </a:t>
            </a:r>
            <a:r>
              <a:rPr lang="en-US" sz="2800" dirty="0"/>
              <a:t>not grieve the Holy Spirit of God, by whom you were </a:t>
            </a:r>
            <a:r>
              <a:rPr lang="en-US" sz="2800" dirty="0">
                <a:solidFill>
                  <a:srgbClr val="FFFF00"/>
                </a:solidFill>
              </a:rPr>
              <a:t>sealed</a:t>
            </a:r>
            <a:r>
              <a:rPr lang="en-US" sz="2800" dirty="0"/>
              <a:t> for the day of redemption. </a:t>
            </a:r>
            <a:endParaRPr lang="en-US" sz="2800" dirty="0" smtClean="0"/>
          </a:p>
          <a:p>
            <a:endParaRPr lang="en-US" sz="2800" dirty="0"/>
          </a:p>
          <a:p>
            <a:r>
              <a:rPr lang="en-US" sz="2800" dirty="0">
                <a:solidFill>
                  <a:srgbClr val="00B0F0"/>
                </a:solidFill>
              </a:rPr>
              <a:t>31</a:t>
            </a:r>
            <a:r>
              <a:rPr lang="en-US" sz="2800" dirty="0"/>
              <a:t> Let all bitterness and wrath and anger and clamor and slander be put away from you, along with all malice. </a:t>
            </a:r>
          </a:p>
          <a:p>
            <a:endParaRPr lang="en-US" sz="2800" dirty="0"/>
          </a:p>
          <a:p>
            <a:r>
              <a:rPr lang="en-US" sz="2800" dirty="0">
                <a:solidFill>
                  <a:srgbClr val="00B0F0"/>
                </a:solidFill>
              </a:rPr>
              <a:t>32</a:t>
            </a:r>
            <a:r>
              <a:rPr lang="en-US" sz="2800" dirty="0"/>
              <a:t> Be kind to one another, tender-hearted, forgiving each other, just as God in Christ also has forgiven you</a:t>
            </a:r>
            <a:endParaRPr lang="en-US" sz="2800" dirty="0"/>
          </a:p>
        </p:txBody>
      </p:sp>
    </p:spTree>
    <p:extLst>
      <p:ext uri="{BB962C8B-B14F-4D97-AF65-F5344CB8AC3E}">
        <p14:creationId xmlns:p14="http://schemas.microsoft.com/office/powerpoint/2010/main" val="155407633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4:30</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8</a:t>
            </a:r>
            <a:endParaRPr lang="en-US" sz="3200" b="1" dirty="0" smtClean="0">
              <a:solidFill>
                <a:schemeClr val="bg1"/>
              </a:solidFill>
            </a:endParaRPr>
          </a:p>
        </p:txBody>
      </p:sp>
      <p:sp>
        <p:nvSpPr>
          <p:cNvPr id="5" name="TextBox 4"/>
          <p:cNvSpPr txBox="1"/>
          <p:nvPr/>
        </p:nvSpPr>
        <p:spPr>
          <a:xfrm>
            <a:off x="698500" y="1016000"/>
            <a:ext cx="9652000" cy="4031873"/>
          </a:xfrm>
          <a:prstGeom prst="rect">
            <a:avLst/>
          </a:prstGeom>
          <a:noFill/>
        </p:spPr>
        <p:txBody>
          <a:bodyPr wrap="square" rtlCol="0">
            <a:spAutoFit/>
          </a:bodyPr>
          <a:lstStyle/>
          <a:p>
            <a:r>
              <a:rPr lang="en-US" sz="2800" dirty="0" smtClean="0">
                <a:solidFill>
                  <a:srgbClr val="00B0F0"/>
                </a:solidFill>
              </a:rPr>
              <a:t>30</a:t>
            </a:r>
            <a:r>
              <a:rPr lang="en-US" sz="2800" dirty="0" smtClean="0"/>
              <a:t> </a:t>
            </a:r>
            <a:r>
              <a:rPr lang="en-US" sz="2800" dirty="0" smtClean="0"/>
              <a:t>Do </a:t>
            </a:r>
            <a:r>
              <a:rPr lang="en-US" sz="2800" dirty="0"/>
              <a:t>not grieve the Holy Spirit of God, by whom you were </a:t>
            </a:r>
            <a:r>
              <a:rPr lang="en-US" sz="2800" dirty="0">
                <a:solidFill>
                  <a:srgbClr val="FFFF00"/>
                </a:solidFill>
              </a:rPr>
              <a:t>sealed</a:t>
            </a:r>
            <a:r>
              <a:rPr lang="en-US" sz="2800" dirty="0"/>
              <a:t> for the day of redemption. </a:t>
            </a:r>
            <a:endParaRPr lang="en-US" sz="2800" dirty="0" smtClean="0"/>
          </a:p>
          <a:p>
            <a:endParaRPr lang="en-US" sz="2800" dirty="0"/>
          </a:p>
          <a:p>
            <a:r>
              <a:rPr lang="en-US" sz="2400" u="sng" dirty="0" smtClean="0">
                <a:solidFill>
                  <a:srgbClr val="FFC000"/>
                </a:solidFill>
              </a:rPr>
              <a:t>Signaculum</a:t>
            </a:r>
          </a:p>
          <a:p>
            <a:r>
              <a:rPr lang="en-US" sz="2400" dirty="0" smtClean="0"/>
              <a:t>Slaves </a:t>
            </a:r>
            <a:r>
              <a:rPr lang="en-US" sz="2400" dirty="0"/>
              <a:t>who managed properties, signed business contracts, or acted as agents for aristocratic Roman families were often given a commercial seal matrix called a </a:t>
            </a:r>
            <a:r>
              <a:rPr lang="en-US" sz="2400" dirty="0" err="1"/>
              <a:t>signaculum</a:t>
            </a:r>
            <a:r>
              <a:rPr lang="en-US" sz="2400" dirty="0"/>
              <a:t>. This bronze stamp bore the name of the master and the slave</a:t>
            </a:r>
            <a:r>
              <a:rPr lang="en-US" sz="2400" dirty="0" smtClean="0"/>
              <a:t>.</a:t>
            </a:r>
          </a:p>
          <a:p>
            <a:endParaRPr lang="en-US" sz="2400" dirty="0"/>
          </a:p>
          <a:p>
            <a:endParaRPr lang="en-US" sz="2800" dirty="0">
              <a:solidFill>
                <a:srgbClr val="FFC000"/>
              </a:solidFill>
            </a:endParaRPr>
          </a:p>
        </p:txBody>
      </p:sp>
    </p:spTree>
    <p:extLst>
      <p:ext uri="{BB962C8B-B14F-4D97-AF65-F5344CB8AC3E}">
        <p14:creationId xmlns:p14="http://schemas.microsoft.com/office/powerpoint/2010/main" val="401391601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4:30</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a:solidFill>
                  <a:schemeClr val="bg1"/>
                </a:solidFill>
              </a:rPr>
              <a:t>9</a:t>
            </a:r>
            <a:endParaRPr lang="en-US" sz="3200" b="1" dirty="0" smtClean="0">
              <a:solidFill>
                <a:schemeClr val="bg1"/>
              </a:solidFill>
            </a:endParaRPr>
          </a:p>
        </p:txBody>
      </p:sp>
      <p:sp>
        <p:nvSpPr>
          <p:cNvPr id="5" name="TextBox 4"/>
          <p:cNvSpPr txBox="1"/>
          <p:nvPr/>
        </p:nvSpPr>
        <p:spPr>
          <a:xfrm>
            <a:off x="698500" y="1016000"/>
            <a:ext cx="9652000" cy="5509200"/>
          </a:xfrm>
          <a:prstGeom prst="rect">
            <a:avLst/>
          </a:prstGeom>
          <a:noFill/>
        </p:spPr>
        <p:txBody>
          <a:bodyPr wrap="square" rtlCol="0">
            <a:spAutoFit/>
          </a:bodyPr>
          <a:lstStyle/>
          <a:p>
            <a:r>
              <a:rPr lang="en-US" sz="2800" dirty="0" smtClean="0">
                <a:solidFill>
                  <a:srgbClr val="00B0F0"/>
                </a:solidFill>
              </a:rPr>
              <a:t>30</a:t>
            </a:r>
            <a:r>
              <a:rPr lang="en-US" sz="2800" dirty="0" smtClean="0"/>
              <a:t> </a:t>
            </a:r>
            <a:r>
              <a:rPr lang="en-US" sz="2800" dirty="0" smtClean="0"/>
              <a:t>Do </a:t>
            </a:r>
            <a:r>
              <a:rPr lang="en-US" sz="2800" dirty="0"/>
              <a:t>not grieve the Holy Spirit of God, by whom you were </a:t>
            </a:r>
            <a:r>
              <a:rPr lang="en-US" sz="2800" dirty="0">
                <a:solidFill>
                  <a:srgbClr val="FFFF00"/>
                </a:solidFill>
              </a:rPr>
              <a:t>sealed</a:t>
            </a:r>
            <a:r>
              <a:rPr lang="en-US" sz="2800" dirty="0"/>
              <a:t> for the day of redemption. </a:t>
            </a:r>
            <a:endParaRPr lang="en-US" sz="2800" dirty="0" smtClean="0"/>
          </a:p>
          <a:p>
            <a:endParaRPr lang="en-US" sz="2800" dirty="0"/>
          </a:p>
          <a:p>
            <a:r>
              <a:rPr lang="en-US" sz="2400" u="sng" dirty="0" smtClean="0">
                <a:solidFill>
                  <a:srgbClr val="FFC000"/>
                </a:solidFill>
              </a:rPr>
              <a:t>Signaculum</a:t>
            </a:r>
          </a:p>
          <a:p>
            <a:r>
              <a:rPr lang="en-US" sz="2400" dirty="0" smtClean="0"/>
              <a:t>Slaves </a:t>
            </a:r>
            <a:r>
              <a:rPr lang="en-US" sz="2400" dirty="0"/>
              <a:t>who managed properties, signed business contracts, or acted as agents for aristocratic Roman families were often given a commercial seal matrix called a </a:t>
            </a:r>
            <a:r>
              <a:rPr lang="en-US" sz="2400" dirty="0" err="1"/>
              <a:t>signaculum</a:t>
            </a:r>
            <a:r>
              <a:rPr lang="en-US" sz="2400" dirty="0"/>
              <a:t>. This bronze stamp bore the name of the master and the slave</a:t>
            </a:r>
            <a:r>
              <a:rPr lang="en-US" sz="2400" dirty="0" smtClean="0"/>
              <a:t>.</a:t>
            </a:r>
          </a:p>
          <a:p>
            <a:endParaRPr lang="en-US" sz="2400" dirty="0"/>
          </a:p>
          <a:p>
            <a:r>
              <a:rPr lang="en-US" sz="2400" u="sng" dirty="0" smtClean="0">
                <a:solidFill>
                  <a:srgbClr val="FFC000"/>
                </a:solidFill>
              </a:rPr>
              <a:t>How </a:t>
            </a:r>
            <a:r>
              <a:rPr lang="en-US" sz="2400" u="sng" dirty="0">
                <a:solidFill>
                  <a:srgbClr val="FFC000"/>
                </a:solidFill>
              </a:rPr>
              <a:t>it was </a:t>
            </a:r>
            <a:r>
              <a:rPr lang="en-US" sz="2400" u="sng" dirty="0" smtClean="0">
                <a:solidFill>
                  <a:srgbClr val="FFC000"/>
                </a:solidFill>
              </a:rPr>
              <a:t>broken</a:t>
            </a:r>
            <a:endParaRPr lang="en-US" sz="2400" u="sng" dirty="0" smtClean="0"/>
          </a:p>
          <a:p>
            <a:r>
              <a:rPr lang="en-US" sz="2400" dirty="0" smtClean="0"/>
              <a:t>If </a:t>
            </a:r>
            <a:r>
              <a:rPr lang="en-US" sz="2400" dirty="0"/>
              <a:t>the slave was untrustworthy, reassigned, or freed, the master would physically break or confiscate the </a:t>
            </a:r>
            <a:r>
              <a:rPr lang="en-US" sz="2400" dirty="0" err="1"/>
              <a:t>signaculum</a:t>
            </a:r>
            <a:r>
              <a:rPr lang="en-US" sz="2400" dirty="0"/>
              <a:t> to strip the slave of their authority to act in the master's name.</a:t>
            </a:r>
            <a:endParaRPr lang="en-US" sz="2400" dirty="0" smtClean="0"/>
          </a:p>
          <a:p>
            <a:endParaRPr lang="en-US" sz="2800" dirty="0">
              <a:solidFill>
                <a:srgbClr val="FFC000"/>
              </a:solidFill>
            </a:endParaRPr>
          </a:p>
        </p:txBody>
      </p:sp>
    </p:spTree>
    <p:extLst>
      <p:ext uri="{BB962C8B-B14F-4D97-AF65-F5344CB8AC3E}">
        <p14:creationId xmlns:p14="http://schemas.microsoft.com/office/powerpoint/2010/main" val="3337584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a:solidFill>
                  <a:srgbClr val="92D050"/>
                </a:solidFill>
              </a:rPr>
              <a:t>Jeremiah </a:t>
            </a:r>
            <a:r>
              <a:rPr lang="en-US" sz="3600" dirty="0" smtClean="0">
                <a:solidFill>
                  <a:srgbClr val="92D050"/>
                </a:solidFill>
              </a:rPr>
              <a:t>31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10</a:t>
            </a:r>
            <a:endParaRPr lang="en-US" sz="3200" b="1" dirty="0" smtClean="0">
              <a:solidFill>
                <a:schemeClr val="bg1"/>
              </a:solidFill>
            </a:endParaRPr>
          </a:p>
        </p:txBody>
      </p:sp>
      <p:sp>
        <p:nvSpPr>
          <p:cNvPr id="5" name="TextBox 4"/>
          <p:cNvSpPr txBox="1"/>
          <p:nvPr/>
        </p:nvSpPr>
        <p:spPr>
          <a:xfrm>
            <a:off x="698500" y="1016000"/>
            <a:ext cx="9652000" cy="3970318"/>
          </a:xfrm>
          <a:prstGeom prst="rect">
            <a:avLst/>
          </a:prstGeom>
          <a:noFill/>
        </p:spPr>
        <p:txBody>
          <a:bodyPr wrap="square" rtlCol="0">
            <a:spAutoFit/>
          </a:bodyPr>
          <a:lstStyle/>
          <a:p>
            <a:r>
              <a:rPr lang="en-US" sz="2800" dirty="0"/>
              <a:t>The New Covenant replaced the Old Covenant because the Old was broken by humanity's repeated failure to </a:t>
            </a:r>
            <a:r>
              <a:rPr lang="en-US" sz="2800" dirty="0" smtClean="0"/>
              <a:t>obey.</a:t>
            </a:r>
          </a:p>
          <a:p>
            <a:endParaRPr lang="en-US" sz="2800" dirty="0"/>
          </a:p>
          <a:p>
            <a:r>
              <a:rPr lang="en-US" sz="2800" dirty="0"/>
              <a:t>The replacement was explicitly prophesied within the Old Testament itself. In Jeremiah 31:31-34, God declared centuries before Jesus' birth that He would make a "new covenant" because the people broke the old one.</a:t>
            </a:r>
            <a:endParaRPr lang="en-US" sz="2800" dirty="0"/>
          </a:p>
        </p:txBody>
      </p:sp>
    </p:spTree>
    <p:extLst>
      <p:ext uri="{BB962C8B-B14F-4D97-AF65-F5344CB8AC3E}">
        <p14:creationId xmlns:p14="http://schemas.microsoft.com/office/powerpoint/2010/main" val="13020958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a:solidFill>
                  <a:srgbClr val="92D050"/>
                </a:solidFill>
              </a:rPr>
              <a:t>Jeremiah </a:t>
            </a:r>
            <a:r>
              <a:rPr lang="en-US" sz="3600" dirty="0" smtClean="0">
                <a:solidFill>
                  <a:srgbClr val="92D050"/>
                </a:solidFill>
              </a:rPr>
              <a:t>31:31-33</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11</a:t>
            </a:r>
            <a:endParaRPr lang="en-US" sz="3200" b="1" dirty="0" smtClean="0">
              <a:solidFill>
                <a:schemeClr val="bg1"/>
              </a:solidFill>
            </a:endParaRPr>
          </a:p>
        </p:txBody>
      </p:sp>
      <p:sp>
        <p:nvSpPr>
          <p:cNvPr id="5" name="TextBox 4"/>
          <p:cNvSpPr txBox="1"/>
          <p:nvPr/>
        </p:nvSpPr>
        <p:spPr>
          <a:xfrm>
            <a:off x="698500" y="1016000"/>
            <a:ext cx="9652000" cy="4893647"/>
          </a:xfrm>
          <a:prstGeom prst="rect">
            <a:avLst/>
          </a:prstGeom>
          <a:noFill/>
        </p:spPr>
        <p:txBody>
          <a:bodyPr wrap="square" rtlCol="0">
            <a:spAutoFit/>
          </a:bodyPr>
          <a:lstStyle/>
          <a:p>
            <a:r>
              <a:rPr lang="en-US" sz="2400" dirty="0">
                <a:solidFill>
                  <a:srgbClr val="00B0F0"/>
                </a:solidFill>
              </a:rPr>
              <a:t>31</a:t>
            </a:r>
            <a:r>
              <a:rPr lang="en-US" sz="2400" dirty="0"/>
              <a:t> “Behold, days are coming,” declares the Lord, “when I will make a new covenant with the house of Israel and the house of Judah, </a:t>
            </a:r>
            <a:endParaRPr lang="en-US" sz="2400" dirty="0" smtClean="0"/>
          </a:p>
          <a:p>
            <a:endParaRPr lang="en-US" sz="2400" dirty="0"/>
          </a:p>
          <a:p>
            <a:r>
              <a:rPr lang="en-US" sz="2400" dirty="0" smtClean="0">
                <a:solidFill>
                  <a:srgbClr val="00B0F0"/>
                </a:solidFill>
              </a:rPr>
              <a:t>32</a:t>
            </a:r>
            <a:r>
              <a:rPr lang="en-US" sz="2400" dirty="0" smtClean="0"/>
              <a:t> </a:t>
            </a:r>
            <a:r>
              <a:rPr lang="en-US" sz="2400" dirty="0"/>
              <a:t>not like the covenant which I made with their fathers on the day I took them by the hand to bring them out of the land of Egypt, My covenant which they broke, although I was a husband to them,” declares the Lord. </a:t>
            </a:r>
            <a:endParaRPr lang="en-US" sz="2400" dirty="0" smtClean="0"/>
          </a:p>
          <a:p>
            <a:endParaRPr lang="en-US" sz="2400" dirty="0"/>
          </a:p>
          <a:p>
            <a:r>
              <a:rPr lang="en-US" sz="2400" dirty="0" smtClean="0">
                <a:solidFill>
                  <a:srgbClr val="00B0F0"/>
                </a:solidFill>
              </a:rPr>
              <a:t>33</a:t>
            </a:r>
            <a:r>
              <a:rPr lang="en-US" sz="2400" dirty="0" smtClean="0"/>
              <a:t> </a:t>
            </a:r>
            <a:r>
              <a:rPr lang="en-US" sz="2400" dirty="0"/>
              <a:t>“For this is the covenant which I will make with the house of Israel after those days,” declares the Lord: “I will put My law within them and write it on their heart; and I will be their God, and they shall be My people. </a:t>
            </a:r>
            <a:endParaRPr lang="en-US" sz="2400" dirty="0"/>
          </a:p>
        </p:txBody>
      </p:sp>
    </p:spTree>
    <p:extLst>
      <p:ext uri="{BB962C8B-B14F-4D97-AF65-F5344CB8AC3E}">
        <p14:creationId xmlns:p14="http://schemas.microsoft.com/office/powerpoint/2010/main" val="6768766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a:solidFill>
                  <a:srgbClr val="92D050"/>
                </a:solidFill>
              </a:rPr>
              <a:t>Jeremiah </a:t>
            </a:r>
            <a:r>
              <a:rPr lang="en-US" sz="3600" dirty="0" smtClean="0">
                <a:solidFill>
                  <a:srgbClr val="92D050"/>
                </a:solidFill>
              </a:rPr>
              <a:t>31:34</a:t>
            </a:r>
            <a:endParaRPr lang="en-US" sz="3600"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12</a:t>
            </a:r>
            <a:endParaRPr lang="en-US" sz="3200" b="1" dirty="0" smtClean="0">
              <a:solidFill>
                <a:schemeClr val="bg1"/>
              </a:solidFill>
            </a:endParaRPr>
          </a:p>
        </p:txBody>
      </p:sp>
      <p:sp>
        <p:nvSpPr>
          <p:cNvPr id="5" name="TextBox 4"/>
          <p:cNvSpPr txBox="1"/>
          <p:nvPr/>
        </p:nvSpPr>
        <p:spPr>
          <a:xfrm>
            <a:off x="698500" y="1016000"/>
            <a:ext cx="9652000" cy="1938992"/>
          </a:xfrm>
          <a:prstGeom prst="rect">
            <a:avLst/>
          </a:prstGeom>
          <a:noFill/>
        </p:spPr>
        <p:txBody>
          <a:bodyPr wrap="square" rtlCol="0">
            <a:spAutoFit/>
          </a:bodyPr>
          <a:lstStyle/>
          <a:p>
            <a:r>
              <a:rPr lang="en-US" sz="2400" dirty="0">
                <a:solidFill>
                  <a:srgbClr val="00B0F0"/>
                </a:solidFill>
              </a:rPr>
              <a:t>34</a:t>
            </a:r>
            <a:r>
              <a:rPr lang="en-US" sz="2400" dirty="0"/>
              <a:t> They will not teach again, each one his neighbor and each one his brother, saying, ‘Know the Lord,’ for they will all know Me, from the least of them to the greatest of them,” declares the Lord, “for I will forgive their wrongdoing, and their sin I will no longer remember.”</a:t>
            </a:r>
          </a:p>
        </p:txBody>
      </p:sp>
    </p:spTree>
    <p:extLst>
      <p:ext uri="{BB962C8B-B14F-4D97-AF65-F5344CB8AC3E}">
        <p14:creationId xmlns:p14="http://schemas.microsoft.com/office/powerpoint/2010/main" val="35233171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4:30</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13</a:t>
            </a:r>
            <a:endParaRPr lang="en-US" sz="3200" b="1" dirty="0" smtClean="0">
              <a:solidFill>
                <a:schemeClr val="bg1"/>
              </a:solidFill>
            </a:endParaRPr>
          </a:p>
        </p:txBody>
      </p:sp>
      <p:sp>
        <p:nvSpPr>
          <p:cNvPr id="5" name="TextBox 4"/>
          <p:cNvSpPr txBox="1"/>
          <p:nvPr/>
        </p:nvSpPr>
        <p:spPr>
          <a:xfrm>
            <a:off x="698500" y="1016000"/>
            <a:ext cx="9652000" cy="5509200"/>
          </a:xfrm>
          <a:prstGeom prst="rect">
            <a:avLst/>
          </a:prstGeom>
          <a:noFill/>
        </p:spPr>
        <p:txBody>
          <a:bodyPr wrap="square" rtlCol="0">
            <a:spAutoFit/>
          </a:bodyPr>
          <a:lstStyle/>
          <a:p>
            <a:r>
              <a:rPr lang="en-US" sz="2800" dirty="0" smtClean="0">
                <a:solidFill>
                  <a:srgbClr val="00B0F0"/>
                </a:solidFill>
              </a:rPr>
              <a:t>30</a:t>
            </a:r>
            <a:r>
              <a:rPr lang="en-US" sz="2800" dirty="0" smtClean="0"/>
              <a:t> </a:t>
            </a:r>
            <a:r>
              <a:rPr lang="en-US" sz="2800" dirty="0" smtClean="0"/>
              <a:t>Do </a:t>
            </a:r>
            <a:r>
              <a:rPr lang="en-US" sz="2800" dirty="0"/>
              <a:t>not grieve the Holy Spirit of God, by whom you were </a:t>
            </a:r>
            <a:r>
              <a:rPr lang="en-US" sz="2800" dirty="0">
                <a:solidFill>
                  <a:srgbClr val="FFFF00"/>
                </a:solidFill>
              </a:rPr>
              <a:t>sealed</a:t>
            </a:r>
            <a:r>
              <a:rPr lang="en-US" sz="2800" dirty="0"/>
              <a:t> for the day of redemption. </a:t>
            </a:r>
            <a:endParaRPr lang="en-US" sz="2800" dirty="0" smtClean="0"/>
          </a:p>
          <a:p>
            <a:endParaRPr lang="en-US" sz="2800" dirty="0"/>
          </a:p>
          <a:p>
            <a:r>
              <a:rPr lang="en-US" sz="2400" u="sng" dirty="0" smtClean="0">
                <a:solidFill>
                  <a:srgbClr val="FFC000"/>
                </a:solidFill>
              </a:rPr>
              <a:t>Signaculum</a:t>
            </a:r>
          </a:p>
          <a:p>
            <a:r>
              <a:rPr lang="en-US" sz="2400" dirty="0" smtClean="0"/>
              <a:t>Slaves </a:t>
            </a:r>
            <a:r>
              <a:rPr lang="en-US" sz="2400" dirty="0"/>
              <a:t>who managed properties, signed business contracts, or acted as agents for aristocratic Roman families were often given a commercial seal matrix called a </a:t>
            </a:r>
            <a:r>
              <a:rPr lang="en-US" sz="2400" dirty="0" err="1"/>
              <a:t>signaculum</a:t>
            </a:r>
            <a:r>
              <a:rPr lang="en-US" sz="2400" dirty="0"/>
              <a:t>. This bronze stamp bore the name of the master and the slave</a:t>
            </a:r>
            <a:r>
              <a:rPr lang="en-US" sz="2400" dirty="0" smtClean="0"/>
              <a:t>.</a:t>
            </a:r>
          </a:p>
          <a:p>
            <a:endParaRPr lang="en-US" sz="2400" dirty="0"/>
          </a:p>
          <a:p>
            <a:r>
              <a:rPr lang="en-US" sz="2400" u="sng" dirty="0" smtClean="0">
                <a:solidFill>
                  <a:srgbClr val="FFC000"/>
                </a:solidFill>
              </a:rPr>
              <a:t>How </a:t>
            </a:r>
            <a:r>
              <a:rPr lang="en-US" sz="2400" u="sng" dirty="0">
                <a:solidFill>
                  <a:srgbClr val="FFC000"/>
                </a:solidFill>
              </a:rPr>
              <a:t>it was </a:t>
            </a:r>
            <a:r>
              <a:rPr lang="en-US" sz="2400" u="sng" dirty="0" smtClean="0">
                <a:solidFill>
                  <a:srgbClr val="FFC000"/>
                </a:solidFill>
              </a:rPr>
              <a:t>broken</a:t>
            </a:r>
            <a:endParaRPr lang="en-US" sz="2400" u="sng" dirty="0" smtClean="0"/>
          </a:p>
          <a:p>
            <a:r>
              <a:rPr lang="en-US" sz="2400" dirty="0" smtClean="0"/>
              <a:t>If </a:t>
            </a:r>
            <a:r>
              <a:rPr lang="en-US" sz="2400" dirty="0"/>
              <a:t>the slave was untrustworthy, reassigned, or freed, the master would physically break or confiscate the </a:t>
            </a:r>
            <a:r>
              <a:rPr lang="en-US" sz="2400" dirty="0" err="1"/>
              <a:t>signaculum</a:t>
            </a:r>
            <a:r>
              <a:rPr lang="en-US" sz="2400" dirty="0"/>
              <a:t> to strip the slave of their authority to act in the master's name.</a:t>
            </a:r>
            <a:endParaRPr lang="en-US" sz="2400" dirty="0" smtClean="0"/>
          </a:p>
          <a:p>
            <a:endParaRPr lang="en-US" sz="2800" dirty="0">
              <a:solidFill>
                <a:srgbClr val="FFC000"/>
              </a:solidFill>
            </a:endParaRPr>
          </a:p>
        </p:txBody>
      </p:sp>
    </p:spTree>
    <p:extLst>
      <p:ext uri="{BB962C8B-B14F-4D97-AF65-F5344CB8AC3E}">
        <p14:creationId xmlns:p14="http://schemas.microsoft.com/office/powerpoint/2010/main" val="80924886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5:1-4</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14</a:t>
            </a:r>
            <a:endParaRPr lang="en-US" sz="3200" b="1" dirty="0" smtClean="0">
              <a:solidFill>
                <a:schemeClr val="bg1"/>
              </a:solidFill>
            </a:endParaRPr>
          </a:p>
        </p:txBody>
      </p:sp>
      <p:sp>
        <p:nvSpPr>
          <p:cNvPr id="5" name="TextBox 4"/>
          <p:cNvSpPr txBox="1"/>
          <p:nvPr/>
        </p:nvSpPr>
        <p:spPr>
          <a:xfrm>
            <a:off x="698500" y="1016000"/>
            <a:ext cx="9652000" cy="5693866"/>
          </a:xfrm>
          <a:prstGeom prst="rect">
            <a:avLst/>
          </a:prstGeom>
          <a:noFill/>
        </p:spPr>
        <p:txBody>
          <a:bodyPr wrap="square" rtlCol="0">
            <a:spAutoFit/>
          </a:bodyPr>
          <a:lstStyle/>
          <a:p>
            <a:r>
              <a:rPr lang="en-US" sz="2800" dirty="0" smtClean="0">
                <a:solidFill>
                  <a:srgbClr val="00B0F0"/>
                </a:solidFill>
              </a:rPr>
              <a:t>1</a:t>
            </a:r>
            <a:r>
              <a:rPr lang="en-US" sz="2800" dirty="0" smtClean="0"/>
              <a:t> Therefore </a:t>
            </a:r>
            <a:r>
              <a:rPr lang="en-US" sz="2800" dirty="0"/>
              <a:t>be imitators of God, as beloved children; </a:t>
            </a:r>
            <a:endParaRPr lang="en-US" sz="2800" dirty="0" smtClean="0"/>
          </a:p>
          <a:p>
            <a:endParaRPr lang="en-US" sz="2800" dirty="0"/>
          </a:p>
          <a:p>
            <a:r>
              <a:rPr lang="en-US" sz="2800" dirty="0" smtClean="0">
                <a:solidFill>
                  <a:srgbClr val="00B0F0"/>
                </a:solidFill>
              </a:rPr>
              <a:t>2</a:t>
            </a:r>
            <a:r>
              <a:rPr lang="en-US" sz="2800" dirty="0" smtClean="0"/>
              <a:t> and </a:t>
            </a:r>
            <a:r>
              <a:rPr lang="en-US" sz="2800" dirty="0"/>
              <a:t>walk in love, just as Christ also loved you and gave Himself up for us, an offering and a sacrifice to God as a fragrant aroma.</a:t>
            </a:r>
          </a:p>
          <a:p>
            <a:endParaRPr lang="en-US" sz="2800" dirty="0"/>
          </a:p>
          <a:p>
            <a:r>
              <a:rPr lang="en-US" sz="2800" dirty="0" smtClean="0">
                <a:solidFill>
                  <a:srgbClr val="00B0F0"/>
                </a:solidFill>
              </a:rPr>
              <a:t>3</a:t>
            </a:r>
            <a:r>
              <a:rPr lang="en-US" sz="2800" dirty="0" smtClean="0"/>
              <a:t> But </a:t>
            </a:r>
            <a:r>
              <a:rPr lang="en-US" sz="2800" dirty="0"/>
              <a:t>immorality or any impurity or greed must not even be named among you, as is proper among saints; </a:t>
            </a:r>
            <a:endParaRPr lang="en-US" sz="2800" dirty="0" smtClean="0"/>
          </a:p>
          <a:p>
            <a:endParaRPr lang="en-US" sz="2800" dirty="0"/>
          </a:p>
          <a:p>
            <a:r>
              <a:rPr lang="en-US" sz="2800" dirty="0" smtClean="0">
                <a:solidFill>
                  <a:srgbClr val="00B0F0"/>
                </a:solidFill>
              </a:rPr>
              <a:t>4</a:t>
            </a:r>
            <a:r>
              <a:rPr lang="en-US" sz="2800" dirty="0" smtClean="0"/>
              <a:t> and </a:t>
            </a:r>
            <a:r>
              <a:rPr lang="en-US" sz="2800" dirty="0"/>
              <a:t>[there must be no] filthiness and </a:t>
            </a:r>
            <a:r>
              <a:rPr lang="en-US" sz="2800" dirty="0">
                <a:solidFill>
                  <a:srgbClr val="FFFF00"/>
                </a:solidFill>
              </a:rPr>
              <a:t>silly talk</a:t>
            </a:r>
            <a:r>
              <a:rPr lang="en-US" sz="2800" dirty="0"/>
              <a:t>, or coarse jesting, which are not fitting, but rather giving of thanks.</a:t>
            </a:r>
            <a:endParaRPr lang="en-US" sz="2800" dirty="0"/>
          </a:p>
        </p:txBody>
      </p:sp>
    </p:spTree>
    <p:extLst>
      <p:ext uri="{BB962C8B-B14F-4D97-AF65-F5344CB8AC3E}">
        <p14:creationId xmlns:p14="http://schemas.microsoft.com/office/powerpoint/2010/main" val="319967187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5:1-4</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15</a:t>
            </a:r>
            <a:endParaRPr lang="en-US" sz="3200" b="1" dirty="0" smtClean="0">
              <a:solidFill>
                <a:schemeClr val="bg1"/>
              </a:solidFill>
            </a:endParaRPr>
          </a:p>
        </p:txBody>
      </p:sp>
      <p:sp>
        <p:nvSpPr>
          <p:cNvPr id="5" name="TextBox 4"/>
          <p:cNvSpPr txBox="1"/>
          <p:nvPr/>
        </p:nvSpPr>
        <p:spPr>
          <a:xfrm>
            <a:off x="698500" y="1016000"/>
            <a:ext cx="9652000" cy="5693866"/>
          </a:xfrm>
          <a:prstGeom prst="rect">
            <a:avLst/>
          </a:prstGeom>
          <a:noFill/>
        </p:spPr>
        <p:txBody>
          <a:bodyPr wrap="square" rtlCol="0">
            <a:spAutoFit/>
          </a:bodyPr>
          <a:lstStyle/>
          <a:p>
            <a:r>
              <a:rPr lang="en-US" sz="2800" dirty="0" smtClean="0">
                <a:solidFill>
                  <a:srgbClr val="00B0F0"/>
                </a:solidFill>
              </a:rPr>
              <a:t>1</a:t>
            </a:r>
            <a:r>
              <a:rPr lang="en-US" sz="2800" dirty="0" smtClean="0"/>
              <a:t> Therefore </a:t>
            </a:r>
            <a:r>
              <a:rPr lang="en-US" sz="2800" dirty="0"/>
              <a:t>be imitators of God, as beloved children; </a:t>
            </a:r>
            <a:endParaRPr lang="en-US" sz="2800" dirty="0" smtClean="0"/>
          </a:p>
          <a:p>
            <a:endParaRPr lang="en-US" sz="2800" dirty="0"/>
          </a:p>
          <a:p>
            <a:r>
              <a:rPr lang="en-US" sz="2800" dirty="0" smtClean="0">
                <a:solidFill>
                  <a:srgbClr val="00B0F0"/>
                </a:solidFill>
              </a:rPr>
              <a:t>2</a:t>
            </a:r>
            <a:r>
              <a:rPr lang="en-US" sz="2800" dirty="0" smtClean="0"/>
              <a:t> and </a:t>
            </a:r>
            <a:r>
              <a:rPr lang="en-US" sz="2800" dirty="0"/>
              <a:t>walk in love, just as Christ also loved you and gave Himself up for us, an offering and a sacrifice to God as a fragrant aroma.</a:t>
            </a:r>
          </a:p>
          <a:p>
            <a:endParaRPr lang="en-US" sz="2800" dirty="0"/>
          </a:p>
          <a:p>
            <a:r>
              <a:rPr lang="en-US" sz="2800" dirty="0" smtClean="0">
                <a:solidFill>
                  <a:srgbClr val="00B0F0"/>
                </a:solidFill>
              </a:rPr>
              <a:t>3</a:t>
            </a:r>
            <a:r>
              <a:rPr lang="en-US" sz="2800" dirty="0" smtClean="0"/>
              <a:t> But </a:t>
            </a:r>
            <a:r>
              <a:rPr lang="en-US" sz="2800" dirty="0"/>
              <a:t>immorality or any impurity or greed must not even be named among you, as is proper among saints; </a:t>
            </a:r>
            <a:endParaRPr lang="en-US" sz="2800" dirty="0" smtClean="0"/>
          </a:p>
          <a:p>
            <a:endParaRPr lang="en-US" sz="2800" dirty="0"/>
          </a:p>
          <a:p>
            <a:r>
              <a:rPr lang="en-US" sz="2800" dirty="0" smtClean="0">
                <a:solidFill>
                  <a:srgbClr val="00B0F0"/>
                </a:solidFill>
              </a:rPr>
              <a:t>4</a:t>
            </a:r>
            <a:r>
              <a:rPr lang="en-US" sz="2800" dirty="0" smtClean="0"/>
              <a:t> and </a:t>
            </a:r>
            <a:r>
              <a:rPr lang="en-US" sz="2800" dirty="0"/>
              <a:t>[there must be no] filthiness and </a:t>
            </a:r>
            <a:r>
              <a:rPr lang="en-US" sz="2800" dirty="0">
                <a:solidFill>
                  <a:srgbClr val="FFFF00"/>
                </a:solidFill>
              </a:rPr>
              <a:t>silly talk</a:t>
            </a:r>
            <a:r>
              <a:rPr lang="en-US" sz="2800" dirty="0"/>
              <a:t>, or coarse jesting, which are not fitting, but rather giving of thanks.</a:t>
            </a:r>
            <a:endParaRPr lang="en-US" sz="2800" dirty="0"/>
          </a:p>
        </p:txBody>
      </p:sp>
      <p:sp>
        <p:nvSpPr>
          <p:cNvPr id="2" name="TextBox 1"/>
          <p:cNvSpPr txBox="1"/>
          <p:nvPr/>
        </p:nvSpPr>
        <p:spPr>
          <a:xfrm>
            <a:off x="1003300" y="1625600"/>
            <a:ext cx="8610600" cy="3046988"/>
          </a:xfrm>
          <a:prstGeom prst="rect">
            <a:avLst/>
          </a:prstGeom>
          <a:solidFill>
            <a:srgbClr val="FF0000"/>
          </a:solidFill>
        </p:spPr>
        <p:txBody>
          <a:bodyPr wrap="square" rtlCol="0">
            <a:spAutoFit/>
          </a:bodyPr>
          <a:lstStyle/>
          <a:p>
            <a:pPr algn="ctr"/>
            <a:r>
              <a:rPr lang="en-US" sz="2400" b="1" dirty="0"/>
              <a:t>◄ 3473. </a:t>
            </a:r>
            <a:r>
              <a:rPr lang="en-US" sz="2400" b="1" dirty="0" err="1"/>
              <a:t>mórologia</a:t>
            </a:r>
            <a:r>
              <a:rPr lang="en-US" sz="2400" b="1" dirty="0"/>
              <a:t> ►</a:t>
            </a:r>
          </a:p>
          <a:p>
            <a:r>
              <a:rPr lang="en-US" sz="2800" dirty="0"/>
              <a:t>Lexical Summary</a:t>
            </a:r>
          </a:p>
          <a:p>
            <a:r>
              <a:rPr lang="en-US" sz="2800" dirty="0" err="1"/>
              <a:t>mórologia</a:t>
            </a:r>
            <a:r>
              <a:rPr lang="en-US" sz="2800" dirty="0"/>
              <a:t>: Foolish talk, silly talk</a:t>
            </a:r>
          </a:p>
          <a:p>
            <a:r>
              <a:rPr lang="en-US" sz="2800" dirty="0"/>
              <a:t>Original Word: </a:t>
            </a:r>
            <a:r>
              <a:rPr lang="el-GR" sz="2800" dirty="0"/>
              <a:t>μωρολογία</a:t>
            </a:r>
          </a:p>
          <a:p>
            <a:r>
              <a:rPr lang="en-US" sz="2800" dirty="0"/>
              <a:t>Part of Speech: Noun, Feminine</a:t>
            </a:r>
          </a:p>
          <a:p>
            <a:r>
              <a:rPr lang="en-US" sz="2800" dirty="0"/>
              <a:t>Transliteration: </a:t>
            </a:r>
            <a:r>
              <a:rPr lang="en-US" sz="2800" dirty="0" err="1"/>
              <a:t>mórologia</a:t>
            </a:r>
            <a:endParaRPr lang="en-US" sz="2800" dirty="0"/>
          </a:p>
          <a:p>
            <a:r>
              <a:rPr lang="en-US" sz="2800" dirty="0"/>
              <a:t>Pronunciation: </a:t>
            </a:r>
            <a:r>
              <a:rPr lang="en-US" sz="2800" dirty="0" err="1"/>
              <a:t>mo</a:t>
            </a:r>
            <a:r>
              <a:rPr lang="en-US" sz="2800" dirty="0"/>
              <a:t>-</a:t>
            </a:r>
            <a:r>
              <a:rPr lang="en-US" sz="2800" dirty="0" err="1"/>
              <a:t>rol</a:t>
            </a:r>
            <a:r>
              <a:rPr lang="en-US" sz="2800" dirty="0"/>
              <a:t>-</a:t>
            </a:r>
            <a:r>
              <a:rPr lang="en-US" sz="2800" dirty="0" err="1"/>
              <a:t>og</a:t>
            </a:r>
            <a:r>
              <a:rPr lang="en-US" sz="2800" dirty="0"/>
              <a:t>-</a:t>
            </a:r>
            <a:r>
              <a:rPr lang="en-US" sz="2800" dirty="0" err="1"/>
              <a:t>ee</a:t>
            </a:r>
            <a:r>
              <a:rPr lang="en-US" sz="2800" dirty="0"/>
              <a:t>'-ah</a:t>
            </a:r>
          </a:p>
        </p:txBody>
      </p:sp>
    </p:spTree>
    <p:extLst>
      <p:ext uri="{BB962C8B-B14F-4D97-AF65-F5344CB8AC3E}">
        <p14:creationId xmlns:p14="http://schemas.microsoft.com/office/powerpoint/2010/main" val="26375158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5:1-4</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16</a:t>
            </a:r>
            <a:endParaRPr lang="en-US" sz="3200" b="1" dirty="0" smtClean="0">
              <a:solidFill>
                <a:schemeClr val="bg1"/>
              </a:solidFill>
            </a:endParaRPr>
          </a:p>
        </p:txBody>
      </p:sp>
      <p:sp>
        <p:nvSpPr>
          <p:cNvPr id="5" name="TextBox 4"/>
          <p:cNvSpPr txBox="1"/>
          <p:nvPr/>
        </p:nvSpPr>
        <p:spPr>
          <a:xfrm>
            <a:off x="698500" y="1016000"/>
            <a:ext cx="9652000" cy="5693866"/>
          </a:xfrm>
          <a:prstGeom prst="rect">
            <a:avLst/>
          </a:prstGeom>
          <a:noFill/>
        </p:spPr>
        <p:txBody>
          <a:bodyPr wrap="square" rtlCol="0">
            <a:spAutoFit/>
          </a:bodyPr>
          <a:lstStyle/>
          <a:p>
            <a:r>
              <a:rPr lang="en-US" sz="2800" dirty="0" smtClean="0">
                <a:solidFill>
                  <a:srgbClr val="00B0F0"/>
                </a:solidFill>
              </a:rPr>
              <a:t>1</a:t>
            </a:r>
            <a:r>
              <a:rPr lang="en-US" sz="2800" dirty="0" smtClean="0"/>
              <a:t> Therefore </a:t>
            </a:r>
            <a:r>
              <a:rPr lang="en-US" sz="2800" dirty="0"/>
              <a:t>be imitators of God, as beloved children; </a:t>
            </a:r>
            <a:endParaRPr lang="en-US" sz="2800" dirty="0" smtClean="0"/>
          </a:p>
          <a:p>
            <a:endParaRPr lang="en-US" sz="2800" dirty="0"/>
          </a:p>
          <a:p>
            <a:r>
              <a:rPr lang="en-US" sz="2800" dirty="0" smtClean="0">
                <a:solidFill>
                  <a:srgbClr val="00B0F0"/>
                </a:solidFill>
              </a:rPr>
              <a:t>2</a:t>
            </a:r>
            <a:r>
              <a:rPr lang="en-US" sz="2800" dirty="0" smtClean="0"/>
              <a:t> and </a:t>
            </a:r>
            <a:r>
              <a:rPr lang="en-US" sz="2800" dirty="0"/>
              <a:t>walk in love, just as Christ also loved you and gave Himself up for us, an offering and a sacrifice to God as a fragrant aroma.</a:t>
            </a:r>
          </a:p>
          <a:p>
            <a:endParaRPr lang="en-US" sz="2800" dirty="0"/>
          </a:p>
          <a:p>
            <a:r>
              <a:rPr lang="en-US" sz="2800" dirty="0" smtClean="0">
                <a:solidFill>
                  <a:srgbClr val="00B0F0"/>
                </a:solidFill>
              </a:rPr>
              <a:t>3</a:t>
            </a:r>
            <a:r>
              <a:rPr lang="en-US" sz="2800" dirty="0" smtClean="0"/>
              <a:t> But </a:t>
            </a:r>
            <a:r>
              <a:rPr lang="en-US" sz="2800" dirty="0"/>
              <a:t>immorality or any impurity or greed must not even be named among you, as is proper among saints; </a:t>
            </a:r>
            <a:endParaRPr lang="en-US" sz="2800" dirty="0" smtClean="0"/>
          </a:p>
          <a:p>
            <a:endParaRPr lang="en-US" sz="2800" dirty="0"/>
          </a:p>
          <a:p>
            <a:r>
              <a:rPr lang="en-US" sz="2800" dirty="0" smtClean="0">
                <a:solidFill>
                  <a:srgbClr val="00B0F0"/>
                </a:solidFill>
              </a:rPr>
              <a:t>4</a:t>
            </a:r>
            <a:r>
              <a:rPr lang="en-US" sz="2800" dirty="0" smtClean="0"/>
              <a:t> and </a:t>
            </a:r>
            <a:r>
              <a:rPr lang="en-US" sz="2800" dirty="0"/>
              <a:t>[there must be no] filthiness and </a:t>
            </a:r>
            <a:r>
              <a:rPr lang="en-US" sz="2800" dirty="0">
                <a:solidFill>
                  <a:srgbClr val="FFFF00"/>
                </a:solidFill>
              </a:rPr>
              <a:t>silly talk</a:t>
            </a:r>
            <a:r>
              <a:rPr lang="en-US" sz="2800" dirty="0"/>
              <a:t>, or coarse jesting, which are not fitting, but rather giving of thanks.</a:t>
            </a:r>
            <a:endParaRPr lang="en-US" sz="2800" dirty="0"/>
          </a:p>
        </p:txBody>
      </p:sp>
      <p:sp>
        <p:nvSpPr>
          <p:cNvPr id="2" name="TextBox 1"/>
          <p:cNvSpPr txBox="1"/>
          <p:nvPr/>
        </p:nvSpPr>
        <p:spPr>
          <a:xfrm>
            <a:off x="1003300" y="1625600"/>
            <a:ext cx="8610600" cy="3908762"/>
          </a:xfrm>
          <a:prstGeom prst="rect">
            <a:avLst/>
          </a:prstGeom>
          <a:solidFill>
            <a:srgbClr val="FF0000"/>
          </a:solidFill>
        </p:spPr>
        <p:txBody>
          <a:bodyPr wrap="square" rtlCol="0">
            <a:spAutoFit/>
          </a:bodyPr>
          <a:lstStyle/>
          <a:p>
            <a:pPr algn="ctr"/>
            <a:r>
              <a:rPr lang="en-US" sz="2400" b="1" dirty="0"/>
              <a:t>◄ 3473. </a:t>
            </a:r>
            <a:r>
              <a:rPr lang="en-US" sz="2400" b="1" dirty="0" err="1"/>
              <a:t>mórologia</a:t>
            </a:r>
            <a:r>
              <a:rPr lang="en-US" sz="2400" b="1" dirty="0"/>
              <a:t> ►</a:t>
            </a:r>
          </a:p>
          <a:p>
            <a:r>
              <a:rPr lang="en-US" sz="2800" dirty="0"/>
              <a:t>Strong's Exhaustive Concordance</a:t>
            </a:r>
          </a:p>
          <a:p>
            <a:r>
              <a:rPr lang="en-US" sz="2800" dirty="0"/>
              <a:t>foolish talking.</a:t>
            </a:r>
          </a:p>
          <a:p>
            <a:r>
              <a:rPr lang="en-US" sz="2800" dirty="0"/>
              <a:t>From a compound of moros and </a:t>
            </a:r>
            <a:r>
              <a:rPr lang="en-US" sz="2800" dirty="0" err="1"/>
              <a:t>lego</a:t>
            </a:r>
            <a:r>
              <a:rPr lang="en-US" sz="2800" dirty="0"/>
              <a:t>; silly talk, i.e. Buffoonery -- foolish talking.</a:t>
            </a:r>
          </a:p>
          <a:p>
            <a:endParaRPr lang="en-US" sz="2800" dirty="0"/>
          </a:p>
          <a:p>
            <a:r>
              <a:rPr lang="en-US" sz="2800" dirty="0"/>
              <a:t>see GREEK </a:t>
            </a:r>
            <a:r>
              <a:rPr lang="en-US" sz="2800" b="1" dirty="0">
                <a:solidFill>
                  <a:srgbClr val="FFFF00"/>
                </a:solidFill>
              </a:rPr>
              <a:t>moros</a:t>
            </a:r>
          </a:p>
          <a:p>
            <a:endParaRPr lang="en-US" sz="2800" dirty="0"/>
          </a:p>
          <a:p>
            <a:r>
              <a:rPr lang="en-US" sz="2800" dirty="0"/>
              <a:t>see GREEK </a:t>
            </a:r>
            <a:r>
              <a:rPr lang="en-US" sz="2800" dirty="0" err="1"/>
              <a:t>lego</a:t>
            </a:r>
            <a:endParaRPr lang="en-US" sz="2800" dirty="0"/>
          </a:p>
        </p:txBody>
      </p:sp>
    </p:spTree>
    <p:extLst>
      <p:ext uri="{BB962C8B-B14F-4D97-AF65-F5344CB8AC3E}">
        <p14:creationId xmlns:p14="http://schemas.microsoft.com/office/powerpoint/2010/main" val="60170247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5:1-4</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17</a:t>
            </a:r>
            <a:endParaRPr lang="en-US" sz="3200" b="1" dirty="0" smtClean="0">
              <a:solidFill>
                <a:schemeClr val="bg1"/>
              </a:solidFill>
            </a:endParaRPr>
          </a:p>
        </p:txBody>
      </p:sp>
      <p:sp>
        <p:nvSpPr>
          <p:cNvPr id="5" name="TextBox 4"/>
          <p:cNvSpPr txBox="1"/>
          <p:nvPr/>
        </p:nvSpPr>
        <p:spPr>
          <a:xfrm>
            <a:off x="698500" y="1016000"/>
            <a:ext cx="9652000" cy="5693866"/>
          </a:xfrm>
          <a:prstGeom prst="rect">
            <a:avLst/>
          </a:prstGeom>
          <a:noFill/>
        </p:spPr>
        <p:txBody>
          <a:bodyPr wrap="square" rtlCol="0">
            <a:spAutoFit/>
          </a:bodyPr>
          <a:lstStyle/>
          <a:p>
            <a:r>
              <a:rPr lang="en-US" sz="2800" dirty="0" smtClean="0">
                <a:solidFill>
                  <a:srgbClr val="00B0F0"/>
                </a:solidFill>
              </a:rPr>
              <a:t>1</a:t>
            </a:r>
            <a:r>
              <a:rPr lang="en-US" sz="2800" dirty="0" smtClean="0"/>
              <a:t> Therefore </a:t>
            </a:r>
            <a:r>
              <a:rPr lang="en-US" sz="2800" dirty="0"/>
              <a:t>be imitators of God, as beloved children; </a:t>
            </a:r>
            <a:endParaRPr lang="en-US" sz="2800" dirty="0" smtClean="0"/>
          </a:p>
          <a:p>
            <a:endParaRPr lang="en-US" sz="2800" dirty="0"/>
          </a:p>
          <a:p>
            <a:r>
              <a:rPr lang="en-US" sz="2800" dirty="0" smtClean="0">
                <a:solidFill>
                  <a:srgbClr val="00B0F0"/>
                </a:solidFill>
              </a:rPr>
              <a:t>2</a:t>
            </a:r>
            <a:r>
              <a:rPr lang="en-US" sz="2800" dirty="0" smtClean="0"/>
              <a:t> and </a:t>
            </a:r>
            <a:r>
              <a:rPr lang="en-US" sz="2800" dirty="0"/>
              <a:t>walk in love, just as Christ also loved you and gave Himself up for us, an offering and a sacrifice to God as a fragrant aroma.</a:t>
            </a:r>
          </a:p>
          <a:p>
            <a:endParaRPr lang="en-US" sz="2800" dirty="0"/>
          </a:p>
          <a:p>
            <a:r>
              <a:rPr lang="en-US" sz="2800" dirty="0" smtClean="0">
                <a:solidFill>
                  <a:srgbClr val="00B0F0"/>
                </a:solidFill>
              </a:rPr>
              <a:t>3</a:t>
            </a:r>
            <a:r>
              <a:rPr lang="en-US" sz="2800" dirty="0" smtClean="0"/>
              <a:t> But </a:t>
            </a:r>
            <a:r>
              <a:rPr lang="en-US" sz="2800" dirty="0"/>
              <a:t>immorality or any impurity or greed must not even be named among you, as is proper among saints; </a:t>
            </a:r>
            <a:endParaRPr lang="en-US" sz="2800" dirty="0" smtClean="0"/>
          </a:p>
          <a:p>
            <a:endParaRPr lang="en-US" sz="2800" dirty="0"/>
          </a:p>
          <a:p>
            <a:r>
              <a:rPr lang="en-US" sz="2800" dirty="0" smtClean="0">
                <a:solidFill>
                  <a:srgbClr val="00B0F0"/>
                </a:solidFill>
              </a:rPr>
              <a:t>4</a:t>
            </a:r>
            <a:r>
              <a:rPr lang="en-US" sz="2800" dirty="0" smtClean="0"/>
              <a:t> and </a:t>
            </a:r>
            <a:r>
              <a:rPr lang="en-US" sz="2800" dirty="0"/>
              <a:t>[there must be no] filthiness and </a:t>
            </a:r>
            <a:r>
              <a:rPr lang="en-US" sz="2800" dirty="0">
                <a:solidFill>
                  <a:srgbClr val="FFFF00"/>
                </a:solidFill>
              </a:rPr>
              <a:t>silly talk</a:t>
            </a:r>
            <a:r>
              <a:rPr lang="en-US" sz="2800" dirty="0"/>
              <a:t>, or coarse jesting, which are not fitting, but rather giving of thanks.</a:t>
            </a:r>
            <a:endParaRPr lang="en-US" sz="2800" dirty="0"/>
          </a:p>
        </p:txBody>
      </p:sp>
      <p:sp>
        <p:nvSpPr>
          <p:cNvPr id="2" name="TextBox 1"/>
          <p:cNvSpPr txBox="1"/>
          <p:nvPr/>
        </p:nvSpPr>
        <p:spPr>
          <a:xfrm>
            <a:off x="1003300" y="1625600"/>
            <a:ext cx="8610600" cy="3908762"/>
          </a:xfrm>
          <a:prstGeom prst="rect">
            <a:avLst/>
          </a:prstGeom>
          <a:solidFill>
            <a:srgbClr val="FF0000"/>
          </a:solidFill>
        </p:spPr>
        <p:txBody>
          <a:bodyPr wrap="square" rtlCol="0">
            <a:spAutoFit/>
          </a:bodyPr>
          <a:lstStyle/>
          <a:p>
            <a:pPr algn="ctr"/>
            <a:r>
              <a:rPr lang="en-US" sz="2400" b="1" dirty="0"/>
              <a:t>◄ 3473. </a:t>
            </a:r>
            <a:r>
              <a:rPr lang="en-US" sz="2400" b="1" dirty="0" err="1"/>
              <a:t>mórologia</a:t>
            </a:r>
            <a:r>
              <a:rPr lang="en-US" sz="2400" b="1" dirty="0"/>
              <a:t> ►</a:t>
            </a:r>
          </a:p>
          <a:p>
            <a:r>
              <a:rPr lang="en-US" sz="2800" dirty="0"/>
              <a:t>Strong's Exhaustive Concordance</a:t>
            </a:r>
          </a:p>
          <a:p>
            <a:r>
              <a:rPr lang="en-US" sz="2800" dirty="0"/>
              <a:t>foolish talking.</a:t>
            </a:r>
          </a:p>
          <a:p>
            <a:r>
              <a:rPr lang="en-US" sz="2800" dirty="0"/>
              <a:t>From a compound of moros and </a:t>
            </a:r>
            <a:r>
              <a:rPr lang="en-US" sz="2800" dirty="0" err="1"/>
              <a:t>lego</a:t>
            </a:r>
            <a:r>
              <a:rPr lang="en-US" sz="2800" dirty="0"/>
              <a:t>; silly talk, i.e. Buffoonery -- foolish talking.</a:t>
            </a:r>
          </a:p>
          <a:p>
            <a:endParaRPr lang="en-US" sz="2800" dirty="0"/>
          </a:p>
          <a:p>
            <a:r>
              <a:rPr lang="en-US" sz="2800" dirty="0"/>
              <a:t>see GREEK </a:t>
            </a:r>
            <a:r>
              <a:rPr lang="en-US" sz="2800" b="1" dirty="0">
                <a:solidFill>
                  <a:srgbClr val="FFFF00"/>
                </a:solidFill>
              </a:rPr>
              <a:t>moros  </a:t>
            </a:r>
            <a:r>
              <a:rPr lang="en-US" sz="2800" dirty="0">
                <a:solidFill>
                  <a:srgbClr val="FFFF00"/>
                </a:solidFill>
              </a:rPr>
              <a:t>3474 </a:t>
            </a:r>
            <a:r>
              <a:rPr lang="en-US" sz="2800" dirty="0" err="1">
                <a:solidFill>
                  <a:srgbClr val="FFFF00"/>
                </a:solidFill>
              </a:rPr>
              <a:t>mōrós</a:t>
            </a:r>
            <a:r>
              <a:rPr lang="en-US" sz="2800" dirty="0">
                <a:solidFill>
                  <a:srgbClr val="FFFF00"/>
                </a:solidFill>
              </a:rPr>
              <a:t> (the root of the English terms, "moron, moronic") </a:t>
            </a:r>
          </a:p>
          <a:p>
            <a:r>
              <a:rPr lang="en-US" sz="2800" dirty="0" smtClean="0"/>
              <a:t>see </a:t>
            </a:r>
            <a:r>
              <a:rPr lang="en-US" sz="2800" dirty="0"/>
              <a:t>GREEK </a:t>
            </a:r>
            <a:r>
              <a:rPr lang="en-US" sz="2800" dirty="0" err="1"/>
              <a:t>lego</a:t>
            </a:r>
            <a:endParaRPr lang="en-US" sz="2800" dirty="0"/>
          </a:p>
        </p:txBody>
      </p:sp>
    </p:spTree>
    <p:extLst>
      <p:ext uri="{BB962C8B-B14F-4D97-AF65-F5344CB8AC3E}">
        <p14:creationId xmlns:p14="http://schemas.microsoft.com/office/powerpoint/2010/main" val="298373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5:5-7</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18</a:t>
            </a:r>
            <a:endParaRPr lang="en-US" sz="3200" b="1" dirty="0" smtClean="0">
              <a:solidFill>
                <a:schemeClr val="bg1"/>
              </a:solidFill>
            </a:endParaRPr>
          </a:p>
        </p:txBody>
      </p:sp>
      <p:sp>
        <p:nvSpPr>
          <p:cNvPr id="5" name="TextBox 4"/>
          <p:cNvSpPr txBox="1"/>
          <p:nvPr/>
        </p:nvSpPr>
        <p:spPr>
          <a:xfrm>
            <a:off x="698500" y="1016000"/>
            <a:ext cx="9652000" cy="5262979"/>
          </a:xfrm>
          <a:prstGeom prst="rect">
            <a:avLst/>
          </a:prstGeom>
          <a:noFill/>
        </p:spPr>
        <p:txBody>
          <a:bodyPr wrap="square" rtlCol="0">
            <a:spAutoFit/>
          </a:bodyPr>
          <a:lstStyle/>
          <a:p>
            <a:r>
              <a:rPr lang="en-US" sz="2800" dirty="0" smtClean="0">
                <a:solidFill>
                  <a:srgbClr val="00B0F0"/>
                </a:solidFill>
              </a:rPr>
              <a:t>5 </a:t>
            </a:r>
            <a:r>
              <a:rPr lang="en-US" sz="2800" dirty="0" smtClean="0"/>
              <a:t>For </a:t>
            </a:r>
            <a:r>
              <a:rPr lang="en-US" sz="2800" dirty="0"/>
              <a:t>this you know with certainty, that no immoral or impure person or covetous man, who is an idolater, has an inheritance in the kingdom of Christ and God.</a:t>
            </a:r>
          </a:p>
          <a:p>
            <a:endParaRPr lang="en-US" sz="2800" dirty="0"/>
          </a:p>
          <a:p>
            <a:r>
              <a:rPr lang="en-US" sz="2800" dirty="0" smtClean="0">
                <a:solidFill>
                  <a:srgbClr val="00B0F0"/>
                </a:solidFill>
              </a:rPr>
              <a:t>6</a:t>
            </a:r>
            <a:r>
              <a:rPr lang="en-US" sz="2800" dirty="0" smtClean="0"/>
              <a:t> Let </a:t>
            </a:r>
            <a:r>
              <a:rPr lang="en-US" sz="2800" dirty="0"/>
              <a:t>no one </a:t>
            </a:r>
            <a:r>
              <a:rPr lang="en-US" sz="2800" dirty="0">
                <a:solidFill>
                  <a:srgbClr val="FFFF00"/>
                </a:solidFill>
              </a:rPr>
              <a:t>deceive you with empty words</a:t>
            </a:r>
            <a:r>
              <a:rPr lang="en-US" sz="2800" dirty="0"/>
              <a:t>, for because of these things the wrath of God comes upon the sons of disobedience. </a:t>
            </a:r>
            <a:endParaRPr lang="en-US" sz="2800" dirty="0" smtClean="0"/>
          </a:p>
          <a:p>
            <a:endParaRPr lang="en-US" sz="2800" dirty="0"/>
          </a:p>
          <a:p>
            <a:r>
              <a:rPr lang="en-US" sz="2800" dirty="0" smtClean="0">
                <a:solidFill>
                  <a:srgbClr val="00B0F0"/>
                </a:solidFill>
              </a:rPr>
              <a:t>7</a:t>
            </a:r>
            <a:r>
              <a:rPr lang="en-US" sz="2800" dirty="0" smtClean="0"/>
              <a:t> Therefore </a:t>
            </a:r>
            <a:r>
              <a:rPr lang="en-US" sz="2800" dirty="0"/>
              <a:t>do not be partakers with them; </a:t>
            </a:r>
            <a:endParaRPr lang="en-US" sz="2800" dirty="0" smtClean="0"/>
          </a:p>
          <a:p>
            <a:endParaRPr lang="en-US" sz="2800" dirty="0"/>
          </a:p>
          <a:p>
            <a:r>
              <a:rPr lang="en-US" sz="2800" dirty="0" smtClean="0">
                <a:solidFill>
                  <a:srgbClr val="00B0F0"/>
                </a:solidFill>
              </a:rPr>
              <a:t>8</a:t>
            </a:r>
            <a:r>
              <a:rPr lang="en-US" sz="2800" dirty="0" smtClean="0"/>
              <a:t> for </a:t>
            </a:r>
            <a:r>
              <a:rPr lang="en-US" sz="2800" dirty="0"/>
              <a:t>you were formerly darkness, but now you are Light in the Lord; walk as children of </a:t>
            </a:r>
            <a:r>
              <a:rPr lang="en-US" sz="2800" dirty="0" smtClean="0"/>
              <a:t>Light</a:t>
            </a:r>
            <a:endParaRPr lang="en-US" sz="2800" dirty="0"/>
          </a:p>
        </p:txBody>
      </p:sp>
    </p:spTree>
    <p:extLst>
      <p:ext uri="{BB962C8B-B14F-4D97-AF65-F5344CB8AC3E}">
        <p14:creationId xmlns:p14="http://schemas.microsoft.com/office/powerpoint/2010/main" val="227414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5:5-7</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19</a:t>
            </a:r>
            <a:endParaRPr lang="en-US" sz="3200" b="1" dirty="0" smtClean="0">
              <a:solidFill>
                <a:schemeClr val="bg1"/>
              </a:solidFill>
            </a:endParaRPr>
          </a:p>
        </p:txBody>
      </p:sp>
      <p:sp>
        <p:nvSpPr>
          <p:cNvPr id="5" name="TextBox 4"/>
          <p:cNvSpPr txBox="1"/>
          <p:nvPr/>
        </p:nvSpPr>
        <p:spPr>
          <a:xfrm>
            <a:off x="698500" y="1016000"/>
            <a:ext cx="9652000" cy="5262979"/>
          </a:xfrm>
          <a:prstGeom prst="rect">
            <a:avLst/>
          </a:prstGeom>
          <a:noFill/>
        </p:spPr>
        <p:txBody>
          <a:bodyPr wrap="square" rtlCol="0">
            <a:spAutoFit/>
          </a:bodyPr>
          <a:lstStyle/>
          <a:p>
            <a:r>
              <a:rPr lang="en-US" sz="2800" dirty="0" smtClean="0">
                <a:solidFill>
                  <a:srgbClr val="00B0F0"/>
                </a:solidFill>
              </a:rPr>
              <a:t>5 </a:t>
            </a:r>
            <a:r>
              <a:rPr lang="en-US" sz="2800" dirty="0" smtClean="0"/>
              <a:t>For </a:t>
            </a:r>
            <a:r>
              <a:rPr lang="en-US" sz="2800" dirty="0"/>
              <a:t>this you know with certainty, that no immoral or impure person or covetous man, who is an idolater, has an inheritance in the kingdom of Christ and God.</a:t>
            </a:r>
          </a:p>
          <a:p>
            <a:endParaRPr lang="en-US" sz="2800" dirty="0"/>
          </a:p>
          <a:p>
            <a:r>
              <a:rPr lang="en-US" sz="2800" dirty="0" smtClean="0">
                <a:solidFill>
                  <a:srgbClr val="00B0F0"/>
                </a:solidFill>
              </a:rPr>
              <a:t>6</a:t>
            </a:r>
            <a:r>
              <a:rPr lang="en-US" sz="2800" dirty="0" smtClean="0"/>
              <a:t> Let </a:t>
            </a:r>
            <a:r>
              <a:rPr lang="en-US" sz="2800" dirty="0"/>
              <a:t>no one </a:t>
            </a:r>
            <a:r>
              <a:rPr lang="en-US" sz="2800" dirty="0">
                <a:solidFill>
                  <a:srgbClr val="FFFF00"/>
                </a:solidFill>
              </a:rPr>
              <a:t>deceive you with empty words</a:t>
            </a:r>
            <a:r>
              <a:rPr lang="en-US" sz="2800" dirty="0"/>
              <a:t>, for because of these things the wrath of God comes upon the sons of disobedience. </a:t>
            </a:r>
            <a:endParaRPr lang="en-US" sz="2800" dirty="0" smtClean="0"/>
          </a:p>
          <a:p>
            <a:endParaRPr lang="en-US" sz="2800" dirty="0"/>
          </a:p>
          <a:p>
            <a:r>
              <a:rPr lang="en-US" sz="2800" dirty="0" smtClean="0">
                <a:solidFill>
                  <a:srgbClr val="00B0F0"/>
                </a:solidFill>
              </a:rPr>
              <a:t>7</a:t>
            </a:r>
            <a:r>
              <a:rPr lang="en-US" sz="2800" dirty="0" smtClean="0"/>
              <a:t> Therefore </a:t>
            </a:r>
            <a:r>
              <a:rPr lang="en-US" sz="2800" dirty="0"/>
              <a:t>do not be partakers with them; </a:t>
            </a:r>
            <a:endParaRPr lang="en-US" sz="2800" dirty="0" smtClean="0"/>
          </a:p>
          <a:p>
            <a:endParaRPr lang="en-US" sz="2800" dirty="0"/>
          </a:p>
          <a:p>
            <a:r>
              <a:rPr lang="en-US" sz="2800" dirty="0" smtClean="0">
                <a:solidFill>
                  <a:srgbClr val="00B0F0"/>
                </a:solidFill>
              </a:rPr>
              <a:t>8</a:t>
            </a:r>
            <a:r>
              <a:rPr lang="en-US" sz="2800" dirty="0" smtClean="0"/>
              <a:t> for </a:t>
            </a:r>
            <a:r>
              <a:rPr lang="en-US" sz="2800" dirty="0"/>
              <a:t>you were formerly darkness, but now you are Light in the Lord; walk as children of </a:t>
            </a:r>
            <a:r>
              <a:rPr lang="en-US" sz="2800" dirty="0" smtClean="0"/>
              <a:t>Light</a:t>
            </a:r>
            <a:endParaRPr lang="en-US" sz="2800" dirty="0"/>
          </a:p>
        </p:txBody>
      </p:sp>
      <p:sp>
        <p:nvSpPr>
          <p:cNvPr id="6" name="TextBox 5"/>
          <p:cNvSpPr txBox="1"/>
          <p:nvPr/>
        </p:nvSpPr>
        <p:spPr>
          <a:xfrm>
            <a:off x="901700" y="1828800"/>
            <a:ext cx="9575800" cy="3847207"/>
          </a:xfrm>
          <a:prstGeom prst="rect">
            <a:avLst/>
          </a:prstGeom>
          <a:solidFill>
            <a:srgbClr val="FF0000"/>
          </a:solidFill>
        </p:spPr>
        <p:txBody>
          <a:bodyPr wrap="square" rtlCol="0">
            <a:spAutoFit/>
          </a:bodyPr>
          <a:lstStyle/>
          <a:p>
            <a:pPr algn="ctr"/>
            <a:r>
              <a:rPr lang="en-US" sz="2800" b="1" dirty="0"/>
              <a:t>Thayer's Greek Lexicon</a:t>
            </a:r>
          </a:p>
          <a:p>
            <a:r>
              <a:rPr lang="en-US" sz="2400" dirty="0"/>
              <a:t>STRONGS NT 2756: </a:t>
            </a:r>
            <a:r>
              <a:rPr lang="el-GR" sz="2400" dirty="0" smtClean="0"/>
              <a:t>κενός</a:t>
            </a:r>
            <a:endParaRPr lang="en-US" sz="2400" dirty="0" smtClean="0"/>
          </a:p>
          <a:p>
            <a:r>
              <a:rPr lang="en-US" sz="2400" dirty="0"/>
              <a:t>Transliteration: kenos</a:t>
            </a:r>
          </a:p>
          <a:p>
            <a:r>
              <a:rPr lang="en-US" sz="2400" dirty="0"/>
              <a:t>Pronunciation: </a:t>
            </a:r>
            <a:r>
              <a:rPr lang="en-US" sz="2400" dirty="0" err="1"/>
              <a:t>keh</a:t>
            </a:r>
            <a:r>
              <a:rPr lang="en-US" sz="2400" dirty="0"/>
              <a:t>-NOS</a:t>
            </a:r>
            <a:endParaRPr lang="el-GR" sz="2400" dirty="0"/>
          </a:p>
          <a:p>
            <a:endParaRPr lang="el-GR" sz="2400" dirty="0"/>
          </a:p>
          <a:p>
            <a:r>
              <a:rPr lang="el-GR" sz="2400" dirty="0"/>
              <a:t>κενός, κενή, κενόν (</a:t>
            </a:r>
            <a:r>
              <a:rPr lang="en-US" sz="2400" dirty="0"/>
              <a:t>from Homer on down), the Sept. for </a:t>
            </a:r>
            <a:r>
              <a:rPr lang="he-IL" sz="2400" dirty="0"/>
              <a:t>רֵיקָם, רֵק, רִיק, </a:t>
            </a:r>
            <a:r>
              <a:rPr lang="en-US" sz="2400" dirty="0"/>
              <a:t>etc., empty;</a:t>
            </a:r>
          </a:p>
          <a:p>
            <a:r>
              <a:rPr lang="en-US" sz="2400" dirty="0"/>
              <a:t>1. properly, of places, vessels, </a:t>
            </a:r>
            <a:r>
              <a:rPr lang="en-US" sz="2400" dirty="0" err="1"/>
              <a:t>etc.,which</a:t>
            </a:r>
            <a:r>
              <a:rPr lang="en-US" sz="2400" dirty="0"/>
              <a:t> contain nothing (Judges 7:16; Genesis 37:24); metaphorically, empty, vain; </a:t>
            </a:r>
            <a:r>
              <a:rPr lang="en-US" sz="2400" dirty="0">
                <a:solidFill>
                  <a:srgbClr val="FFFF00"/>
                </a:solidFill>
              </a:rPr>
              <a:t>devoid of truth</a:t>
            </a:r>
            <a:r>
              <a:rPr lang="en-US" sz="2400" dirty="0"/>
              <a:t>:</a:t>
            </a:r>
          </a:p>
        </p:txBody>
      </p:sp>
    </p:spTree>
    <p:extLst>
      <p:ext uri="{BB962C8B-B14F-4D97-AF65-F5344CB8AC3E}">
        <p14:creationId xmlns:p14="http://schemas.microsoft.com/office/powerpoint/2010/main" val="1170481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5:9-12</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20</a:t>
            </a:r>
            <a:endParaRPr lang="en-US" sz="3200" b="1" dirty="0" smtClean="0">
              <a:solidFill>
                <a:schemeClr val="bg1"/>
              </a:solidFill>
            </a:endParaRPr>
          </a:p>
        </p:txBody>
      </p:sp>
      <p:sp>
        <p:nvSpPr>
          <p:cNvPr id="5" name="TextBox 4"/>
          <p:cNvSpPr txBox="1"/>
          <p:nvPr/>
        </p:nvSpPr>
        <p:spPr>
          <a:xfrm>
            <a:off x="698500" y="1016000"/>
            <a:ext cx="9652000" cy="4832092"/>
          </a:xfrm>
          <a:prstGeom prst="rect">
            <a:avLst/>
          </a:prstGeom>
          <a:noFill/>
        </p:spPr>
        <p:txBody>
          <a:bodyPr wrap="square" rtlCol="0">
            <a:spAutoFit/>
          </a:bodyPr>
          <a:lstStyle/>
          <a:p>
            <a:r>
              <a:rPr lang="en-US" sz="2800" dirty="0" smtClean="0">
                <a:solidFill>
                  <a:srgbClr val="00B0F0"/>
                </a:solidFill>
              </a:rPr>
              <a:t>9 </a:t>
            </a:r>
            <a:r>
              <a:rPr lang="en-US" sz="2800" dirty="0" smtClean="0"/>
              <a:t>(</a:t>
            </a:r>
            <a:r>
              <a:rPr lang="en-US" sz="2800" dirty="0"/>
              <a:t>for the fruit of the Light [consists] in all goodness and righteousness and truth), </a:t>
            </a:r>
            <a:endParaRPr lang="en-US" sz="2800" dirty="0" smtClean="0"/>
          </a:p>
          <a:p>
            <a:endParaRPr lang="en-US" sz="2800" dirty="0" smtClean="0"/>
          </a:p>
          <a:p>
            <a:r>
              <a:rPr lang="en-US" sz="2800" dirty="0" smtClean="0">
                <a:solidFill>
                  <a:srgbClr val="00B0F0"/>
                </a:solidFill>
              </a:rPr>
              <a:t>10</a:t>
            </a:r>
            <a:r>
              <a:rPr lang="en-US" sz="2800" dirty="0" smtClean="0"/>
              <a:t> trying </a:t>
            </a:r>
            <a:r>
              <a:rPr lang="en-US" sz="2800" dirty="0"/>
              <a:t>to learn what is pleasing to the Lord. </a:t>
            </a:r>
            <a:endParaRPr lang="en-US" sz="2800" dirty="0" smtClean="0"/>
          </a:p>
          <a:p>
            <a:endParaRPr lang="en-US" sz="2800" dirty="0"/>
          </a:p>
          <a:p>
            <a:r>
              <a:rPr lang="en-US" sz="2800" dirty="0" smtClean="0">
                <a:solidFill>
                  <a:srgbClr val="00B0F0"/>
                </a:solidFill>
              </a:rPr>
              <a:t>11</a:t>
            </a:r>
            <a:r>
              <a:rPr lang="en-US" sz="2800" dirty="0" smtClean="0"/>
              <a:t> Do </a:t>
            </a:r>
            <a:r>
              <a:rPr lang="en-US" sz="2800" dirty="0"/>
              <a:t>not participate in the unfruitful deeds of darkness, but instead even expose them; </a:t>
            </a:r>
            <a:endParaRPr lang="en-US" sz="2800" dirty="0" smtClean="0"/>
          </a:p>
          <a:p>
            <a:endParaRPr lang="en-US" sz="2800" dirty="0"/>
          </a:p>
          <a:p>
            <a:r>
              <a:rPr lang="en-US" sz="2800" dirty="0" smtClean="0">
                <a:solidFill>
                  <a:srgbClr val="00B0F0"/>
                </a:solidFill>
              </a:rPr>
              <a:t>12</a:t>
            </a:r>
            <a:r>
              <a:rPr lang="en-US" sz="2800" dirty="0" smtClean="0"/>
              <a:t> for </a:t>
            </a:r>
            <a:r>
              <a:rPr lang="en-US" sz="2800" dirty="0"/>
              <a:t>it is disgraceful even to speak of the things which are done by them in secret</a:t>
            </a:r>
            <a:r>
              <a:rPr lang="en-US" sz="2800" dirty="0" smtClean="0"/>
              <a:t>.</a:t>
            </a:r>
          </a:p>
          <a:p>
            <a:endParaRPr lang="en-US" sz="2800" dirty="0"/>
          </a:p>
        </p:txBody>
      </p:sp>
    </p:spTree>
    <p:extLst>
      <p:ext uri="{BB962C8B-B14F-4D97-AF65-F5344CB8AC3E}">
        <p14:creationId xmlns:p14="http://schemas.microsoft.com/office/powerpoint/2010/main" val="323421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5:13-16</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21</a:t>
            </a:r>
            <a:endParaRPr lang="en-US" sz="3200" b="1" dirty="0" smtClean="0">
              <a:solidFill>
                <a:schemeClr val="bg1"/>
              </a:solidFill>
            </a:endParaRPr>
          </a:p>
        </p:txBody>
      </p:sp>
      <p:sp>
        <p:nvSpPr>
          <p:cNvPr id="5" name="TextBox 4"/>
          <p:cNvSpPr txBox="1"/>
          <p:nvPr/>
        </p:nvSpPr>
        <p:spPr>
          <a:xfrm>
            <a:off x="698500" y="1016000"/>
            <a:ext cx="9652000" cy="5262979"/>
          </a:xfrm>
          <a:prstGeom prst="rect">
            <a:avLst/>
          </a:prstGeom>
          <a:noFill/>
        </p:spPr>
        <p:txBody>
          <a:bodyPr wrap="square" rtlCol="0">
            <a:spAutoFit/>
          </a:bodyPr>
          <a:lstStyle/>
          <a:p>
            <a:r>
              <a:rPr lang="en-US" sz="2800" dirty="0" smtClean="0">
                <a:solidFill>
                  <a:srgbClr val="00B0F0"/>
                </a:solidFill>
              </a:rPr>
              <a:t>13 </a:t>
            </a:r>
            <a:r>
              <a:rPr lang="en-US" sz="2800" dirty="0" smtClean="0"/>
              <a:t>But </a:t>
            </a:r>
            <a:r>
              <a:rPr lang="en-US" sz="2800" dirty="0"/>
              <a:t>all things become visible when they are exposed by the light, for everything that becomes visible is light.</a:t>
            </a:r>
          </a:p>
          <a:p>
            <a:endParaRPr lang="en-US" sz="2800" dirty="0">
              <a:solidFill>
                <a:srgbClr val="00B0F0"/>
              </a:solidFill>
            </a:endParaRPr>
          </a:p>
          <a:p>
            <a:r>
              <a:rPr lang="en-US" sz="2800" dirty="0" smtClean="0">
                <a:solidFill>
                  <a:srgbClr val="00B0F0"/>
                </a:solidFill>
              </a:rPr>
              <a:t>14 </a:t>
            </a:r>
            <a:r>
              <a:rPr lang="en-US" sz="2800" dirty="0" smtClean="0"/>
              <a:t>For </a:t>
            </a:r>
            <a:r>
              <a:rPr lang="en-US" sz="2800" dirty="0"/>
              <a:t>this reason it says, "</a:t>
            </a:r>
            <a:r>
              <a:rPr lang="en-US" sz="2800" dirty="0">
                <a:solidFill>
                  <a:srgbClr val="FFFF00"/>
                </a:solidFill>
              </a:rPr>
              <a:t>Awake, sleeper, And arise from the dead, And Christ will shine on you</a:t>
            </a:r>
            <a:r>
              <a:rPr lang="en-US" sz="2800" dirty="0" smtClean="0">
                <a:solidFill>
                  <a:srgbClr val="FFFF00"/>
                </a:solidFill>
              </a:rPr>
              <a:t>.“</a:t>
            </a:r>
          </a:p>
          <a:p>
            <a:endParaRPr lang="en-US" sz="2800" dirty="0">
              <a:solidFill>
                <a:srgbClr val="00B0F0"/>
              </a:solidFill>
            </a:endParaRPr>
          </a:p>
          <a:p>
            <a:r>
              <a:rPr lang="en-US" sz="2800" dirty="0" smtClean="0">
                <a:solidFill>
                  <a:srgbClr val="00B0F0"/>
                </a:solidFill>
              </a:rPr>
              <a:t>15</a:t>
            </a:r>
            <a:r>
              <a:rPr lang="en-US" sz="2800" dirty="0" smtClean="0"/>
              <a:t> Therefore </a:t>
            </a:r>
            <a:r>
              <a:rPr lang="en-US" sz="2800" dirty="0"/>
              <a:t>be careful how you walk, not as unwise men but as wise, </a:t>
            </a:r>
            <a:endParaRPr lang="en-US" sz="2800" dirty="0" smtClean="0"/>
          </a:p>
          <a:p>
            <a:endParaRPr lang="en-US" sz="2800" dirty="0"/>
          </a:p>
          <a:p>
            <a:r>
              <a:rPr lang="en-US" sz="2800" dirty="0" smtClean="0">
                <a:solidFill>
                  <a:srgbClr val="00B0F0"/>
                </a:solidFill>
              </a:rPr>
              <a:t>16</a:t>
            </a:r>
            <a:r>
              <a:rPr lang="en-US" sz="2800" dirty="0" smtClean="0"/>
              <a:t> making </a:t>
            </a:r>
            <a:r>
              <a:rPr lang="en-US" sz="2800" dirty="0"/>
              <a:t>the most of your time, because the days are evil. </a:t>
            </a:r>
            <a:endParaRPr lang="en-US" sz="2800" dirty="0"/>
          </a:p>
        </p:txBody>
      </p:sp>
    </p:spTree>
    <p:extLst>
      <p:ext uri="{BB962C8B-B14F-4D97-AF65-F5344CB8AC3E}">
        <p14:creationId xmlns:p14="http://schemas.microsoft.com/office/powerpoint/2010/main" val="3308345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5:13-16</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22</a:t>
            </a:r>
            <a:endParaRPr lang="en-US" sz="3200" b="1" dirty="0" smtClean="0">
              <a:solidFill>
                <a:schemeClr val="bg1"/>
              </a:solidFill>
            </a:endParaRPr>
          </a:p>
        </p:txBody>
      </p:sp>
      <p:sp>
        <p:nvSpPr>
          <p:cNvPr id="5" name="TextBox 4"/>
          <p:cNvSpPr txBox="1"/>
          <p:nvPr/>
        </p:nvSpPr>
        <p:spPr>
          <a:xfrm>
            <a:off x="698500" y="1016000"/>
            <a:ext cx="9652000" cy="5262979"/>
          </a:xfrm>
          <a:prstGeom prst="rect">
            <a:avLst/>
          </a:prstGeom>
          <a:noFill/>
        </p:spPr>
        <p:txBody>
          <a:bodyPr wrap="square" rtlCol="0">
            <a:spAutoFit/>
          </a:bodyPr>
          <a:lstStyle/>
          <a:p>
            <a:r>
              <a:rPr lang="en-US" sz="2800" dirty="0" smtClean="0">
                <a:solidFill>
                  <a:srgbClr val="00B0F0"/>
                </a:solidFill>
              </a:rPr>
              <a:t>13 </a:t>
            </a:r>
            <a:r>
              <a:rPr lang="en-US" sz="2800" dirty="0" smtClean="0"/>
              <a:t>But </a:t>
            </a:r>
            <a:r>
              <a:rPr lang="en-US" sz="2800" dirty="0"/>
              <a:t>all things become visible when they are exposed by the light, for everything that becomes visible is light.</a:t>
            </a:r>
          </a:p>
          <a:p>
            <a:endParaRPr lang="en-US" sz="2800" dirty="0">
              <a:solidFill>
                <a:srgbClr val="00B0F0"/>
              </a:solidFill>
            </a:endParaRPr>
          </a:p>
          <a:p>
            <a:r>
              <a:rPr lang="en-US" sz="2800" dirty="0" smtClean="0">
                <a:solidFill>
                  <a:srgbClr val="00B0F0"/>
                </a:solidFill>
              </a:rPr>
              <a:t>14 </a:t>
            </a:r>
            <a:r>
              <a:rPr lang="en-US" sz="2800" dirty="0" smtClean="0"/>
              <a:t>For </a:t>
            </a:r>
            <a:r>
              <a:rPr lang="en-US" sz="2800" dirty="0"/>
              <a:t>this reason it says, "</a:t>
            </a:r>
            <a:r>
              <a:rPr lang="en-US" sz="2800" dirty="0">
                <a:solidFill>
                  <a:srgbClr val="FFFF00"/>
                </a:solidFill>
              </a:rPr>
              <a:t>Awake, sleeper, And arise from the dead, And Christ will shine on you</a:t>
            </a:r>
            <a:r>
              <a:rPr lang="en-US" sz="2800" dirty="0" smtClean="0">
                <a:solidFill>
                  <a:srgbClr val="FFFF00"/>
                </a:solidFill>
              </a:rPr>
              <a:t>.“</a:t>
            </a:r>
          </a:p>
          <a:p>
            <a:endParaRPr lang="en-US" sz="2800" dirty="0">
              <a:solidFill>
                <a:srgbClr val="00B0F0"/>
              </a:solidFill>
            </a:endParaRPr>
          </a:p>
          <a:p>
            <a:r>
              <a:rPr lang="en-US" sz="2800" dirty="0" smtClean="0">
                <a:solidFill>
                  <a:srgbClr val="00B0F0"/>
                </a:solidFill>
              </a:rPr>
              <a:t>15</a:t>
            </a:r>
            <a:r>
              <a:rPr lang="en-US" sz="2800" dirty="0" smtClean="0"/>
              <a:t> Therefore </a:t>
            </a:r>
            <a:r>
              <a:rPr lang="en-US" sz="2800" dirty="0"/>
              <a:t>be careful how you walk, not as unwise men but as wise, </a:t>
            </a:r>
            <a:endParaRPr lang="en-US" sz="2800" dirty="0" smtClean="0"/>
          </a:p>
          <a:p>
            <a:endParaRPr lang="en-US" sz="2800" dirty="0"/>
          </a:p>
          <a:p>
            <a:r>
              <a:rPr lang="en-US" sz="2800" dirty="0" smtClean="0">
                <a:solidFill>
                  <a:srgbClr val="00B0F0"/>
                </a:solidFill>
              </a:rPr>
              <a:t>16</a:t>
            </a:r>
            <a:r>
              <a:rPr lang="en-US" sz="2800" dirty="0" smtClean="0"/>
              <a:t> making </a:t>
            </a:r>
            <a:r>
              <a:rPr lang="en-US" sz="2800" dirty="0"/>
              <a:t>the most of your time, because the days are evil. </a:t>
            </a:r>
            <a:endParaRPr lang="en-US" sz="2800" dirty="0"/>
          </a:p>
        </p:txBody>
      </p:sp>
      <p:sp>
        <p:nvSpPr>
          <p:cNvPr id="2" name="TextBox 1"/>
          <p:cNvSpPr txBox="1"/>
          <p:nvPr/>
        </p:nvSpPr>
        <p:spPr>
          <a:xfrm>
            <a:off x="914400" y="1854200"/>
            <a:ext cx="9436100" cy="3046988"/>
          </a:xfrm>
          <a:prstGeom prst="rect">
            <a:avLst/>
          </a:prstGeom>
          <a:solidFill>
            <a:srgbClr val="FF0000"/>
          </a:solidFill>
        </p:spPr>
        <p:txBody>
          <a:bodyPr wrap="square" rtlCol="0">
            <a:spAutoFit/>
          </a:bodyPr>
          <a:lstStyle/>
          <a:p>
            <a:r>
              <a:rPr lang="en-US" sz="3200" dirty="0" smtClean="0"/>
              <a:t>Biblical </a:t>
            </a:r>
            <a:r>
              <a:rPr lang="en-US" sz="3200" dirty="0"/>
              <a:t>scholars agree that Paul is not quoting a direct Old Testament passage. Instead, he is likely quoting from an early Christian baptismal hymn or liturgy, or creatively summarizing themes from Old Testament prophecies like Isaiah 60:1</a:t>
            </a:r>
          </a:p>
        </p:txBody>
      </p:sp>
    </p:spTree>
    <p:extLst>
      <p:ext uri="{BB962C8B-B14F-4D97-AF65-F5344CB8AC3E}">
        <p14:creationId xmlns:p14="http://schemas.microsoft.com/office/powerpoint/2010/main" val="3671169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5:17-20</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23</a:t>
            </a:r>
            <a:endParaRPr lang="en-US" sz="3200" b="1" dirty="0" smtClean="0">
              <a:solidFill>
                <a:schemeClr val="bg1"/>
              </a:solidFill>
            </a:endParaRPr>
          </a:p>
        </p:txBody>
      </p:sp>
      <p:sp>
        <p:nvSpPr>
          <p:cNvPr id="5" name="TextBox 4"/>
          <p:cNvSpPr txBox="1"/>
          <p:nvPr/>
        </p:nvSpPr>
        <p:spPr>
          <a:xfrm>
            <a:off x="698500" y="1016000"/>
            <a:ext cx="9652000" cy="5262979"/>
          </a:xfrm>
          <a:prstGeom prst="rect">
            <a:avLst/>
          </a:prstGeom>
          <a:noFill/>
        </p:spPr>
        <p:txBody>
          <a:bodyPr wrap="square" rtlCol="0">
            <a:spAutoFit/>
          </a:bodyPr>
          <a:lstStyle/>
          <a:p>
            <a:r>
              <a:rPr lang="en-US" sz="2800" dirty="0" smtClean="0">
                <a:solidFill>
                  <a:srgbClr val="00B0F0"/>
                </a:solidFill>
              </a:rPr>
              <a:t>17</a:t>
            </a:r>
            <a:r>
              <a:rPr lang="en-US" sz="2800" dirty="0" smtClean="0"/>
              <a:t> So </a:t>
            </a:r>
            <a:r>
              <a:rPr lang="en-US" sz="2800" dirty="0"/>
              <a:t>then do not be foolish, but understand what the will of the Lord is. </a:t>
            </a:r>
            <a:endParaRPr lang="en-US" sz="2800" dirty="0" smtClean="0"/>
          </a:p>
          <a:p>
            <a:endParaRPr lang="en-US" sz="2800" dirty="0"/>
          </a:p>
          <a:p>
            <a:r>
              <a:rPr lang="en-US" sz="2800" dirty="0" smtClean="0">
                <a:solidFill>
                  <a:srgbClr val="00B0F0"/>
                </a:solidFill>
              </a:rPr>
              <a:t>18</a:t>
            </a:r>
            <a:r>
              <a:rPr lang="en-US" sz="2800" dirty="0" smtClean="0"/>
              <a:t> And </a:t>
            </a:r>
            <a:r>
              <a:rPr lang="en-US" sz="2800" dirty="0"/>
              <a:t>do not get drunk with wine, for that is dissipation, but be filled with the Spirit, </a:t>
            </a:r>
            <a:endParaRPr lang="en-US" sz="2800" dirty="0" smtClean="0"/>
          </a:p>
          <a:p>
            <a:endParaRPr lang="en-US" sz="2800" dirty="0"/>
          </a:p>
          <a:p>
            <a:r>
              <a:rPr lang="en-US" sz="2800" dirty="0" smtClean="0">
                <a:solidFill>
                  <a:srgbClr val="00B0F0"/>
                </a:solidFill>
              </a:rPr>
              <a:t>19</a:t>
            </a:r>
            <a:r>
              <a:rPr lang="en-US" sz="2800" dirty="0" smtClean="0"/>
              <a:t> speaking </a:t>
            </a:r>
            <a:r>
              <a:rPr lang="en-US" sz="2800" dirty="0"/>
              <a:t>to one another in psalms and hymns and spiritual songs, singing and making melody with your heart to the Lord; </a:t>
            </a:r>
            <a:endParaRPr lang="en-US" sz="2800" dirty="0" smtClean="0"/>
          </a:p>
          <a:p>
            <a:endParaRPr lang="en-US" sz="2800" dirty="0"/>
          </a:p>
          <a:p>
            <a:r>
              <a:rPr lang="en-US" sz="2800" dirty="0" smtClean="0">
                <a:solidFill>
                  <a:srgbClr val="00B0F0"/>
                </a:solidFill>
              </a:rPr>
              <a:t>20</a:t>
            </a:r>
            <a:r>
              <a:rPr lang="en-US" sz="2800" dirty="0" smtClean="0"/>
              <a:t> always </a:t>
            </a:r>
            <a:r>
              <a:rPr lang="en-US" sz="2800" dirty="0"/>
              <a:t>giving thanks for all things in the name of our Lord Jesus Christ to God, even the Father; </a:t>
            </a:r>
            <a:endParaRPr lang="en-US" sz="2800" dirty="0"/>
          </a:p>
        </p:txBody>
      </p:sp>
    </p:spTree>
    <p:extLst>
      <p:ext uri="{BB962C8B-B14F-4D97-AF65-F5344CB8AC3E}">
        <p14:creationId xmlns:p14="http://schemas.microsoft.com/office/powerpoint/2010/main" val="3946230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0" y="279400"/>
            <a:ext cx="9574213" cy="838200"/>
          </a:xfrm>
        </p:spPr>
        <p:txBody>
          <a:bodyPr>
            <a:noAutofit/>
          </a:bodyPr>
          <a:lstStyle/>
          <a:p>
            <a:r>
              <a:rPr lang="en-US" sz="3600" dirty="0" smtClean="0">
                <a:solidFill>
                  <a:srgbClr val="92D050"/>
                </a:solidFill>
              </a:rPr>
              <a:t>Ephesians </a:t>
            </a:r>
            <a:r>
              <a:rPr lang="en-US" sz="3600" dirty="0" smtClean="0">
                <a:solidFill>
                  <a:srgbClr val="92D050"/>
                </a:solidFill>
              </a:rPr>
              <a:t>5:21</a:t>
            </a:r>
            <a:endParaRPr lang="en-US" sz="2400" u="sng"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24</a:t>
            </a:r>
            <a:endParaRPr lang="en-US" sz="3200" b="1" dirty="0" smtClean="0">
              <a:solidFill>
                <a:schemeClr val="bg1"/>
              </a:solidFill>
            </a:endParaRPr>
          </a:p>
        </p:txBody>
      </p:sp>
      <p:sp>
        <p:nvSpPr>
          <p:cNvPr id="5" name="TextBox 4"/>
          <p:cNvSpPr txBox="1"/>
          <p:nvPr/>
        </p:nvSpPr>
        <p:spPr>
          <a:xfrm>
            <a:off x="698500" y="1016000"/>
            <a:ext cx="9652000" cy="523220"/>
          </a:xfrm>
          <a:prstGeom prst="rect">
            <a:avLst/>
          </a:prstGeom>
          <a:noFill/>
        </p:spPr>
        <p:txBody>
          <a:bodyPr wrap="square" rtlCol="0">
            <a:spAutoFit/>
          </a:bodyPr>
          <a:lstStyle/>
          <a:p>
            <a:r>
              <a:rPr lang="en-US" sz="2800" dirty="0">
                <a:solidFill>
                  <a:srgbClr val="00B0F0"/>
                </a:solidFill>
              </a:rPr>
              <a:t>21</a:t>
            </a:r>
            <a:r>
              <a:rPr lang="en-US" sz="2800" dirty="0"/>
              <a:t>and be subject to one another in the fear of Christ.</a:t>
            </a:r>
            <a:endParaRPr lang="en-US" sz="2800" dirty="0"/>
          </a:p>
        </p:txBody>
      </p:sp>
    </p:spTree>
    <p:extLst>
      <p:ext uri="{BB962C8B-B14F-4D97-AF65-F5344CB8AC3E}">
        <p14:creationId xmlns:p14="http://schemas.microsoft.com/office/powerpoint/2010/main" val="378466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6700" y="279400"/>
            <a:ext cx="9855200" cy="812800"/>
          </a:xfrm>
        </p:spPr>
        <p:txBody>
          <a:bodyPr>
            <a:noAutofit/>
          </a:bodyPr>
          <a:lstStyle/>
          <a:p>
            <a:r>
              <a:rPr lang="en-US" sz="3200" dirty="0" smtClean="0">
                <a:solidFill>
                  <a:srgbClr val="92D050"/>
                </a:solidFill>
              </a:rPr>
              <a:t>Mórologia?</a:t>
            </a:r>
            <a:endParaRPr lang="en-US" sz="3600" dirty="0">
              <a:solidFill>
                <a:srgbClr val="92D050"/>
              </a:solidFill>
            </a:endParaRPr>
          </a:p>
        </p:txBody>
      </p:sp>
      <p:sp>
        <p:nvSpPr>
          <p:cNvPr id="4" name="TextBox 3"/>
          <p:cNvSpPr txBox="1"/>
          <p:nvPr/>
        </p:nvSpPr>
        <p:spPr>
          <a:xfrm>
            <a:off x="10350500" y="279400"/>
            <a:ext cx="876300" cy="584775"/>
          </a:xfrm>
          <a:prstGeom prst="rect">
            <a:avLst/>
          </a:prstGeom>
          <a:noFill/>
        </p:spPr>
        <p:txBody>
          <a:bodyPr wrap="square" rtlCol="0">
            <a:spAutoFit/>
          </a:bodyPr>
          <a:lstStyle/>
          <a:p>
            <a:pPr algn="ctr"/>
            <a:r>
              <a:rPr lang="en-US" sz="3200" b="1" dirty="0" smtClean="0">
                <a:solidFill>
                  <a:schemeClr val="bg1"/>
                </a:solidFill>
              </a:rPr>
              <a:t>25</a:t>
            </a:r>
            <a:endParaRPr lang="en-US" sz="3200" b="1" dirty="0" smtClean="0">
              <a:solidFill>
                <a:schemeClr val="bg1"/>
              </a:solidFill>
            </a:endParaRPr>
          </a:p>
        </p:txBody>
      </p:sp>
      <p:pic>
        <p:nvPicPr>
          <p:cNvPr id="5" name="hoax">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95300" y="864174"/>
            <a:ext cx="9865466" cy="5549325"/>
          </a:xfrm>
          <a:prstGeom prst="rect">
            <a:avLst/>
          </a:prstGeom>
        </p:spPr>
      </p:pic>
    </p:spTree>
    <p:extLst>
      <p:ext uri="{BB962C8B-B14F-4D97-AF65-F5344CB8AC3E}">
        <p14:creationId xmlns:p14="http://schemas.microsoft.com/office/powerpoint/2010/main" val="32838056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58800" y="279400"/>
            <a:ext cx="9421813" cy="838200"/>
          </a:xfrm>
        </p:spPr>
        <p:txBody>
          <a:bodyPr>
            <a:noAutofit/>
          </a:bodyPr>
          <a:lstStyle/>
          <a:p>
            <a:endParaRPr lang="en-US" sz="3600" dirty="0">
              <a:solidFill>
                <a:srgbClr val="92D050"/>
              </a:solidFill>
            </a:endParaRPr>
          </a:p>
        </p:txBody>
      </p:sp>
    </p:spTree>
    <p:extLst>
      <p:ext uri="{BB962C8B-B14F-4D97-AF65-F5344CB8AC3E}">
        <p14:creationId xmlns:p14="http://schemas.microsoft.com/office/powerpoint/2010/main" val="27378037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245063</TotalTime>
  <Words>2010</Words>
  <Application>Microsoft Office PowerPoint</Application>
  <PresentationFormat>Widescreen</PresentationFormat>
  <Paragraphs>205</Paragraphs>
  <Slides>26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Algerian</vt:lpstr>
      <vt:lpstr>Arial</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spots kmvl.net</dc:creator>
  <cp:lastModifiedBy>spots kmvl.net</cp:lastModifiedBy>
  <cp:revision>938</cp:revision>
  <dcterms:created xsi:type="dcterms:W3CDTF">2025-10-16T21:16:34Z</dcterms:created>
  <dcterms:modified xsi:type="dcterms:W3CDTF">2026-06-21T12:41:56Z</dcterms:modified>
</cp:coreProperties>
</file>