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507" r:id="rId3"/>
    <p:sldId id="509" r:id="rId4"/>
    <p:sldId id="510" r:id="rId5"/>
    <p:sldId id="511" r:id="rId6"/>
    <p:sldId id="506" r:id="rId7"/>
    <p:sldId id="512" r:id="rId8"/>
    <p:sldId id="513" r:id="rId9"/>
    <p:sldId id="514" r:id="rId10"/>
    <p:sldId id="508" r:id="rId11"/>
    <p:sldId id="515" r:id="rId12"/>
    <p:sldId id="516" r:id="rId13"/>
    <p:sldId id="517" r:id="rId14"/>
    <p:sldId id="519" r:id="rId15"/>
    <p:sldId id="520" r:id="rId16"/>
    <p:sldId id="518" r:id="rId17"/>
    <p:sldId id="521" r:id="rId18"/>
    <p:sldId id="522" r:id="rId19"/>
    <p:sldId id="523" r:id="rId20"/>
    <p:sldId id="525" r:id="rId21"/>
    <p:sldId id="526" r:id="rId22"/>
    <p:sldId id="524" r:id="rId23"/>
    <p:sldId id="527" r:id="rId24"/>
    <p:sldId id="528" r:id="rId25"/>
    <p:sldId id="26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1/31/2026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1/31/2026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1/31/2026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1/31/2026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1/31/2026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1/31/2026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1/31/2026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7551683" y="2711668"/>
            <a:ext cx="3488847" cy="1822231"/>
          </a:xfrm>
        </p:spPr>
        <p:txBody>
          <a:bodyPr>
            <a:normAutofit fontScale="70000" lnSpcReduction="20000"/>
          </a:bodyPr>
          <a:lstStyle/>
          <a:p>
            <a:r>
              <a:rPr lang="en-US" sz="9600" dirty="0" smtClean="0">
                <a:solidFill>
                  <a:srgbClr val="92D050"/>
                </a:solidFill>
                <a:latin typeface="Algerian" panose="04020705040A02060702" pitchFamily="82" charset="0"/>
              </a:rPr>
              <a:t>WEEK </a:t>
            </a:r>
            <a:r>
              <a:rPr lang="en-US" sz="9600" dirty="0">
                <a:solidFill>
                  <a:srgbClr val="92D050"/>
                </a:solidFill>
                <a:latin typeface="Algerian" panose="04020705040A02060702" pitchFamily="82" charset="0"/>
              </a:rPr>
              <a:t>3</a:t>
            </a:r>
            <a:endParaRPr lang="en-US" sz="9600" dirty="0" smtClean="0">
              <a:solidFill>
                <a:srgbClr val="92D050"/>
              </a:solidFill>
              <a:latin typeface="Algerian" panose="04020705040A02060702" pitchFamily="82" charset="0"/>
            </a:endParaRPr>
          </a:p>
          <a:p>
            <a:r>
              <a:rPr lang="en-US" sz="8800" dirty="0" smtClean="0">
                <a:solidFill>
                  <a:schemeClr val="bg1"/>
                </a:solidFill>
                <a:latin typeface="Algerian" panose="04020705040A02060702" pitchFamily="82" charset="0"/>
              </a:rPr>
              <a:t>  2-1-26</a:t>
            </a:r>
            <a:endParaRPr lang="en-US" sz="8800" dirty="0">
              <a:solidFill>
                <a:schemeClr val="bg1"/>
              </a:solidFill>
              <a:latin typeface="Algerian" panose="04020705040A02060702" pitchFamily="82" charset="0"/>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a:solidFill>
                  <a:schemeClr val="bg1"/>
                </a:solidFill>
              </a:rPr>
              <a:t>1</a:t>
            </a:r>
            <a:endParaRPr lang="en-US" sz="3200" b="1" dirty="0" smtClean="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106" y="736600"/>
            <a:ext cx="5525188" cy="5067300"/>
          </a:xfrm>
          <a:prstGeom prst="rect">
            <a:avLst/>
          </a:prstGeom>
        </p:spPr>
      </p:pic>
    </p:spTree>
    <p:extLst>
      <p:ext uri="{BB962C8B-B14F-4D97-AF65-F5344CB8AC3E}">
        <p14:creationId xmlns:p14="http://schemas.microsoft.com/office/powerpoint/2010/main" val="1866350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8800" y="279400"/>
            <a:ext cx="9421813" cy="838200"/>
          </a:xfrm>
        </p:spPr>
        <p:txBody>
          <a:bodyPr>
            <a:noAutofit/>
          </a:bodyPr>
          <a:lstStyle/>
          <a:p>
            <a:r>
              <a:rPr lang="en-US" sz="4000" dirty="0" smtClean="0">
                <a:solidFill>
                  <a:srgbClr val="92D050"/>
                </a:solidFill>
              </a:rPr>
              <a:t>John 20:30-31</a:t>
            </a:r>
            <a:endParaRPr lang="en-US" sz="40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10</a:t>
            </a:r>
          </a:p>
        </p:txBody>
      </p:sp>
      <p:sp>
        <p:nvSpPr>
          <p:cNvPr id="6" name="TextBox 5"/>
          <p:cNvSpPr txBox="1"/>
          <p:nvPr/>
        </p:nvSpPr>
        <p:spPr>
          <a:xfrm>
            <a:off x="558800" y="1206500"/>
            <a:ext cx="10398234" cy="2246769"/>
          </a:xfrm>
          <a:prstGeom prst="rect">
            <a:avLst/>
          </a:prstGeom>
          <a:noFill/>
        </p:spPr>
        <p:txBody>
          <a:bodyPr wrap="square" rtlCol="0">
            <a:spAutoFit/>
          </a:bodyPr>
          <a:lstStyle/>
          <a:p>
            <a:r>
              <a:rPr lang="en-US" sz="2800" dirty="0" smtClean="0">
                <a:solidFill>
                  <a:srgbClr val="00B0F0"/>
                </a:solidFill>
              </a:rPr>
              <a:t>30</a:t>
            </a:r>
            <a:r>
              <a:rPr lang="en-US" sz="2800" dirty="0" smtClean="0"/>
              <a:t> Therefore </a:t>
            </a:r>
            <a:r>
              <a:rPr lang="en-US" sz="2800" dirty="0"/>
              <a:t>many other signs Jesus also performed in the presence of the disciples, which are not written in this book; </a:t>
            </a:r>
            <a:r>
              <a:rPr lang="en-US" sz="2800" dirty="0" smtClean="0">
                <a:solidFill>
                  <a:srgbClr val="00B0F0"/>
                </a:solidFill>
              </a:rPr>
              <a:t>31 </a:t>
            </a:r>
            <a:r>
              <a:rPr lang="en-US" sz="2800" dirty="0" smtClean="0"/>
              <a:t>but </a:t>
            </a:r>
            <a:r>
              <a:rPr lang="en-US" sz="2800" dirty="0"/>
              <a:t>these have been written so that you may </a:t>
            </a:r>
            <a:r>
              <a:rPr lang="en-US" sz="2800" dirty="0">
                <a:solidFill>
                  <a:srgbClr val="FFFF00"/>
                </a:solidFill>
              </a:rPr>
              <a:t>believe</a:t>
            </a:r>
            <a:r>
              <a:rPr lang="en-US" sz="2800" dirty="0"/>
              <a:t> that Jesus is the Christ, the Son of God; and that believing you may have life in His name.</a:t>
            </a:r>
            <a:endParaRPr lang="en-US" sz="2800" dirty="0">
              <a:solidFill>
                <a:srgbClr val="FFFF00"/>
              </a:solidFill>
            </a:endParaRPr>
          </a:p>
        </p:txBody>
      </p:sp>
    </p:spTree>
    <p:extLst>
      <p:ext uri="{BB962C8B-B14F-4D97-AF65-F5344CB8AC3E}">
        <p14:creationId xmlns:p14="http://schemas.microsoft.com/office/powerpoint/2010/main" val="1727053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8800" y="279400"/>
            <a:ext cx="9421813" cy="838200"/>
          </a:xfrm>
        </p:spPr>
        <p:txBody>
          <a:bodyPr>
            <a:noAutofit/>
          </a:bodyPr>
          <a:lstStyle/>
          <a:p>
            <a:r>
              <a:rPr lang="en-US" sz="4000" dirty="0" smtClean="0">
                <a:solidFill>
                  <a:srgbClr val="92D050"/>
                </a:solidFill>
              </a:rPr>
              <a:t>John 20:30-31</a:t>
            </a:r>
            <a:endParaRPr lang="en-US" sz="40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11</a:t>
            </a:r>
          </a:p>
        </p:txBody>
      </p:sp>
      <p:sp>
        <p:nvSpPr>
          <p:cNvPr id="6" name="TextBox 5"/>
          <p:cNvSpPr txBox="1"/>
          <p:nvPr/>
        </p:nvSpPr>
        <p:spPr>
          <a:xfrm>
            <a:off x="558800" y="1206500"/>
            <a:ext cx="10398234" cy="2246769"/>
          </a:xfrm>
          <a:prstGeom prst="rect">
            <a:avLst/>
          </a:prstGeom>
          <a:noFill/>
        </p:spPr>
        <p:txBody>
          <a:bodyPr wrap="square" rtlCol="0">
            <a:spAutoFit/>
          </a:bodyPr>
          <a:lstStyle/>
          <a:p>
            <a:r>
              <a:rPr lang="en-US" sz="2800" dirty="0" smtClean="0">
                <a:solidFill>
                  <a:srgbClr val="00B0F0"/>
                </a:solidFill>
              </a:rPr>
              <a:t>30</a:t>
            </a:r>
            <a:r>
              <a:rPr lang="en-US" sz="2800" dirty="0" smtClean="0"/>
              <a:t> Therefore </a:t>
            </a:r>
            <a:r>
              <a:rPr lang="en-US" sz="2800" dirty="0"/>
              <a:t>many other signs Jesus also performed in the presence of the disciples, which are not written in this book; </a:t>
            </a:r>
            <a:r>
              <a:rPr lang="en-US" sz="2800" dirty="0" smtClean="0">
                <a:solidFill>
                  <a:srgbClr val="00B0F0"/>
                </a:solidFill>
              </a:rPr>
              <a:t>31 </a:t>
            </a:r>
            <a:r>
              <a:rPr lang="en-US" sz="2800" dirty="0" smtClean="0"/>
              <a:t>but </a:t>
            </a:r>
            <a:r>
              <a:rPr lang="en-US" sz="2800" dirty="0"/>
              <a:t>these have been written so that you may </a:t>
            </a:r>
            <a:r>
              <a:rPr lang="en-US" sz="2800" dirty="0">
                <a:solidFill>
                  <a:srgbClr val="FFFF00"/>
                </a:solidFill>
              </a:rPr>
              <a:t>believe</a:t>
            </a:r>
            <a:r>
              <a:rPr lang="en-US" sz="2800" dirty="0"/>
              <a:t> that Jesus is the Christ, the Son of God; and that believing you may have life in His name.</a:t>
            </a:r>
            <a:endParaRPr lang="en-US" sz="2800" dirty="0">
              <a:solidFill>
                <a:srgbClr val="FFFF00"/>
              </a:solidFill>
            </a:endParaRPr>
          </a:p>
        </p:txBody>
      </p:sp>
      <p:sp>
        <p:nvSpPr>
          <p:cNvPr id="2" name="TextBox 1"/>
          <p:cNvSpPr txBox="1"/>
          <p:nvPr/>
        </p:nvSpPr>
        <p:spPr>
          <a:xfrm>
            <a:off x="762000" y="1587500"/>
            <a:ext cx="10195034" cy="406265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wrap="square" rtlCol="0">
            <a:spAutoFit/>
          </a:bodyPr>
          <a:lstStyle/>
          <a:p>
            <a:pPr algn="ctr"/>
            <a:r>
              <a:rPr lang="en-US" dirty="0"/>
              <a:t> </a:t>
            </a:r>
            <a:r>
              <a:rPr lang="en-US" sz="2400" b="1" dirty="0"/>
              <a:t>◄4100. </a:t>
            </a:r>
            <a:r>
              <a:rPr lang="en-US" sz="2400" b="1" dirty="0" err="1">
                <a:solidFill>
                  <a:srgbClr val="FFFF00"/>
                </a:solidFill>
              </a:rPr>
              <a:t>pisteuó</a:t>
            </a:r>
            <a:r>
              <a:rPr lang="en-US" sz="2400" b="1" dirty="0"/>
              <a:t> ►</a:t>
            </a:r>
          </a:p>
          <a:p>
            <a:r>
              <a:rPr lang="en-US" dirty="0"/>
              <a:t>Lexical Summary</a:t>
            </a:r>
          </a:p>
          <a:p>
            <a:r>
              <a:rPr lang="en-US" dirty="0" err="1"/>
              <a:t>pisteuó</a:t>
            </a:r>
            <a:r>
              <a:rPr lang="en-US" dirty="0"/>
              <a:t>: To believe, to have faith, to trust</a:t>
            </a:r>
          </a:p>
          <a:p>
            <a:r>
              <a:rPr lang="en-US" dirty="0"/>
              <a:t>Original Word: π</a:t>
            </a:r>
            <a:r>
              <a:rPr lang="en-US" dirty="0" err="1"/>
              <a:t>ιστεύω</a:t>
            </a:r>
            <a:endParaRPr lang="en-US" dirty="0"/>
          </a:p>
          <a:p>
            <a:r>
              <a:rPr lang="en-US" dirty="0"/>
              <a:t>Part of Speech: Verb</a:t>
            </a:r>
          </a:p>
          <a:p>
            <a:r>
              <a:rPr lang="en-US" dirty="0"/>
              <a:t>Transliteration: </a:t>
            </a:r>
            <a:r>
              <a:rPr lang="en-US" dirty="0" err="1"/>
              <a:t>pisteuó</a:t>
            </a:r>
            <a:endParaRPr lang="en-US" dirty="0"/>
          </a:p>
          <a:p>
            <a:r>
              <a:rPr lang="en-US" dirty="0"/>
              <a:t>Pronunciation: </a:t>
            </a:r>
            <a:r>
              <a:rPr lang="en-US" dirty="0" err="1"/>
              <a:t>pis</a:t>
            </a:r>
            <a:r>
              <a:rPr lang="en-US" dirty="0"/>
              <a:t>-</a:t>
            </a:r>
            <a:r>
              <a:rPr lang="en-US" dirty="0" err="1"/>
              <a:t>tyoo</a:t>
            </a:r>
            <a:r>
              <a:rPr lang="en-US" dirty="0"/>
              <a:t>'-o</a:t>
            </a:r>
          </a:p>
          <a:p>
            <a:r>
              <a:rPr lang="en-US" dirty="0"/>
              <a:t>Phonetic Spelling: (</a:t>
            </a:r>
            <a:r>
              <a:rPr lang="en-US" dirty="0" err="1"/>
              <a:t>pist</a:t>
            </a:r>
            <a:r>
              <a:rPr lang="en-US" dirty="0"/>
              <a:t>-</a:t>
            </a:r>
            <a:r>
              <a:rPr lang="en-US" dirty="0" err="1"/>
              <a:t>yoo</a:t>
            </a:r>
            <a:r>
              <a:rPr lang="en-US" dirty="0"/>
              <a:t>'-o)</a:t>
            </a:r>
          </a:p>
          <a:p>
            <a:r>
              <a:rPr lang="en-US" dirty="0"/>
              <a:t>KJV: believe(-r), commit (to trust), put in trust with</a:t>
            </a:r>
          </a:p>
          <a:p>
            <a:r>
              <a:rPr lang="en-US" dirty="0"/>
              <a:t>NASB: believe, believed, believes, believing, entrusted, believers, do</a:t>
            </a:r>
          </a:p>
          <a:p>
            <a:r>
              <a:rPr lang="en-US" dirty="0"/>
              <a:t>Word Origin: [from G4102 (π</a:t>
            </a:r>
            <a:r>
              <a:rPr lang="en-US" dirty="0" err="1"/>
              <a:t>ίστις</a:t>
            </a:r>
            <a:r>
              <a:rPr lang="en-US" dirty="0"/>
              <a:t> - faith)]</a:t>
            </a:r>
          </a:p>
          <a:p>
            <a:endParaRPr lang="en-US" dirty="0"/>
          </a:p>
          <a:p>
            <a:r>
              <a:rPr lang="en-US" dirty="0"/>
              <a:t>1. to have faith (in, upon, or with respect to, a person or thing), i.e. credit</a:t>
            </a:r>
          </a:p>
          <a:p>
            <a:r>
              <a:rPr lang="en-US" dirty="0"/>
              <a:t>2. (by implication) to entrust (especially one's spiritual well-being to Christ)</a:t>
            </a:r>
          </a:p>
        </p:txBody>
      </p:sp>
    </p:spTree>
    <p:extLst>
      <p:ext uri="{BB962C8B-B14F-4D97-AF65-F5344CB8AC3E}">
        <p14:creationId xmlns:p14="http://schemas.microsoft.com/office/powerpoint/2010/main" val="1387461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8800" y="279400"/>
            <a:ext cx="9421813" cy="838200"/>
          </a:xfrm>
        </p:spPr>
        <p:txBody>
          <a:bodyPr>
            <a:noAutofit/>
          </a:bodyPr>
          <a:lstStyle/>
          <a:p>
            <a:r>
              <a:rPr lang="en-US" sz="4000" dirty="0" smtClean="0">
                <a:solidFill>
                  <a:srgbClr val="92D050"/>
                </a:solidFill>
              </a:rPr>
              <a:t>What is faith?</a:t>
            </a:r>
            <a:endParaRPr lang="en-US" sz="40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12</a:t>
            </a:r>
            <a:endParaRPr lang="en-US" sz="3200" b="1" dirty="0" smtClean="0">
              <a:solidFill>
                <a:schemeClr val="bg1"/>
              </a:solidFill>
            </a:endParaRPr>
          </a:p>
        </p:txBody>
      </p:sp>
    </p:spTree>
    <p:extLst>
      <p:ext uri="{BB962C8B-B14F-4D97-AF65-F5344CB8AC3E}">
        <p14:creationId xmlns:p14="http://schemas.microsoft.com/office/powerpoint/2010/main" val="29599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8800" y="279400"/>
            <a:ext cx="9421813" cy="838200"/>
          </a:xfrm>
        </p:spPr>
        <p:txBody>
          <a:bodyPr>
            <a:noAutofit/>
          </a:bodyPr>
          <a:lstStyle/>
          <a:p>
            <a:r>
              <a:rPr lang="en-US" sz="4000" dirty="0" smtClean="0">
                <a:solidFill>
                  <a:srgbClr val="92D050"/>
                </a:solidFill>
              </a:rPr>
              <a:t>What is faith? </a:t>
            </a:r>
            <a:r>
              <a:rPr lang="en-US" sz="4000" dirty="0" smtClean="0">
                <a:solidFill>
                  <a:srgbClr val="FFFF00"/>
                </a:solidFill>
              </a:rPr>
              <a:t>Hebrews 11:1</a:t>
            </a:r>
            <a:endParaRPr lang="en-US" sz="4000" dirty="0">
              <a:solidFill>
                <a:srgbClr val="FFFF0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13</a:t>
            </a:r>
            <a:endParaRPr lang="en-US" sz="3200" b="1" dirty="0" smtClean="0">
              <a:solidFill>
                <a:schemeClr val="bg1"/>
              </a:solidFill>
            </a:endParaRPr>
          </a:p>
        </p:txBody>
      </p:sp>
      <p:sp>
        <p:nvSpPr>
          <p:cNvPr id="6" name="TextBox 5"/>
          <p:cNvSpPr txBox="1"/>
          <p:nvPr/>
        </p:nvSpPr>
        <p:spPr>
          <a:xfrm>
            <a:off x="558800" y="1206500"/>
            <a:ext cx="10398234" cy="954107"/>
          </a:xfrm>
          <a:prstGeom prst="rect">
            <a:avLst/>
          </a:prstGeom>
          <a:noFill/>
        </p:spPr>
        <p:txBody>
          <a:bodyPr wrap="square" rtlCol="0">
            <a:spAutoFit/>
          </a:bodyPr>
          <a:lstStyle/>
          <a:p>
            <a:r>
              <a:rPr lang="en-US" sz="2800" dirty="0" smtClean="0">
                <a:solidFill>
                  <a:srgbClr val="00B0F0"/>
                </a:solidFill>
              </a:rPr>
              <a:t>1</a:t>
            </a:r>
            <a:r>
              <a:rPr lang="en-US" sz="2800" dirty="0" smtClean="0"/>
              <a:t> Now </a:t>
            </a:r>
            <a:r>
              <a:rPr lang="en-US" sz="2800" dirty="0"/>
              <a:t>faith is the assurance of [things] hoped for, the conviction of things not seen. </a:t>
            </a:r>
            <a:endParaRPr lang="en-US" sz="2800" dirty="0"/>
          </a:p>
        </p:txBody>
      </p:sp>
    </p:spTree>
    <p:extLst>
      <p:ext uri="{BB962C8B-B14F-4D97-AF65-F5344CB8AC3E}">
        <p14:creationId xmlns:p14="http://schemas.microsoft.com/office/powerpoint/2010/main" val="1076728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8800" y="279400"/>
            <a:ext cx="9421813" cy="838200"/>
          </a:xfrm>
        </p:spPr>
        <p:txBody>
          <a:bodyPr>
            <a:noAutofit/>
          </a:bodyPr>
          <a:lstStyle/>
          <a:p>
            <a:r>
              <a:rPr lang="en-US" sz="4000" dirty="0" smtClean="0">
                <a:solidFill>
                  <a:srgbClr val="92D050"/>
                </a:solidFill>
              </a:rPr>
              <a:t>What is faith? </a:t>
            </a:r>
            <a:r>
              <a:rPr lang="en-US" sz="4000" dirty="0" smtClean="0">
                <a:solidFill>
                  <a:srgbClr val="FFFF00"/>
                </a:solidFill>
              </a:rPr>
              <a:t>Hebrews 11:1-2</a:t>
            </a:r>
            <a:endParaRPr lang="en-US" sz="4000" dirty="0">
              <a:solidFill>
                <a:srgbClr val="FFFF0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14</a:t>
            </a:r>
            <a:endParaRPr lang="en-US" sz="3200" b="1" dirty="0" smtClean="0">
              <a:solidFill>
                <a:schemeClr val="bg1"/>
              </a:solidFill>
            </a:endParaRPr>
          </a:p>
        </p:txBody>
      </p:sp>
      <p:sp>
        <p:nvSpPr>
          <p:cNvPr id="6" name="TextBox 5"/>
          <p:cNvSpPr txBox="1"/>
          <p:nvPr/>
        </p:nvSpPr>
        <p:spPr>
          <a:xfrm>
            <a:off x="558800" y="1206500"/>
            <a:ext cx="10398234" cy="1384995"/>
          </a:xfrm>
          <a:prstGeom prst="rect">
            <a:avLst/>
          </a:prstGeom>
          <a:noFill/>
        </p:spPr>
        <p:txBody>
          <a:bodyPr wrap="square" rtlCol="0">
            <a:spAutoFit/>
          </a:bodyPr>
          <a:lstStyle/>
          <a:p>
            <a:r>
              <a:rPr lang="en-US" sz="2800" dirty="0" smtClean="0">
                <a:solidFill>
                  <a:srgbClr val="00B0F0"/>
                </a:solidFill>
              </a:rPr>
              <a:t>1</a:t>
            </a:r>
            <a:r>
              <a:rPr lang="en-US" sz="2800" dirty="0" smtClean="0"/>
              <a:t> Now </a:t>
            </a:r>
            <a:r>
              <a:rPr lang="en-US" sz="2800" dirty="0"/>
              <a:t>faith is the assurance of [things] hoped for, the conviction of things not seen. </a:t>
            </a:r>
            <a:r>
              <a:rPr lang="en-US" sz="2800" dirty="0" smtClean="0">
                <a:solidFill>
                  <a:srgbClr val="00B0F0"/>
                </a:solidFill>
              </a:rPr>
              <a:t>2</a:t>
            </a:r>
            <a:r>
              <a:rPr lang="en-US" sz="2800" dirty="0" smtClean="0"/>
              <a:t> For </a:t>
            </a:r>
            <a:r>
              <a:rPr lang="en-US" sz="2800" dirty="0"/>
              <a:t>by it the men of old </a:t>
            </a:r>
            <a:r>
              <a:rPr lang="en-US" sz="2800" dirty="0">
                <a:solidFill>
                  <a:srgbClr val="FFC000"/>
                </a:solidFill>
              </a:rPr>
              <a:t>gained approval.</a:t>
            </a:r>
            <a:endParaRPr lang="en-US" sz="2800" dirty="0">
              <a:solidFill>
                <a:srgbClr val="FFC000"/>
              </a:solidFill>
            </a:endParaRPr>
          </a:p>
        </p:txBody>
      </p:sp>
    </p:spTree>
    <p:extLst>
      <p:ext uri="{BB962C8B-B14F-4D97-AF65-F5344CB8AC3E}">
        <p14:creationId xmlns:p14="http://schemas.microsoft.com/office/powerpoint/2010/main" val="4101286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8800" y="279400"/>
            <a:ext cx="9421813" cy="838200"/>
          </a:xfrm>
        </p:spPr>
        <p:txBody>
          <a:bodyPr>
            <a:noAutofit/>
          </a:bodyPr>
          <a:lstStyle/>
          <a:p>
            <a:r>
              <a:rPr lang="en-US" sz="4000" dirty="0" smtClean="0">
                <a:solidFill>
                  <a:srgbClr val="92D050"/>
                </a:solidFill>
              </a:rPr>
              <a:t>What is faith? </a:t>
            </a:r>
            <a:r>
              <a:rPr lang="en-US" sz="4000" dirty="0" smtClean="0">
                <a:solidFill>
                  <a:srgbClr val="FFFF00"/>
                </a:solidFill>
              </a:rPr>
              <a:t>Hebrews 11:1-2</a:t>
            </a:r>
            <a:endParaRPr lang="en-US" sz="4000" dirty="0">
              <a:solidFill>
                <a:srgbClr val="FFFF0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15</a:t>
            </a:r>
            <a:endParaRPr lang="en-US" sz="3200" b="1" dirty="0" smtClean="0">
              <a:solidFill>
                <a:schemeClr val="bg1"/>
              </a:solidFill>
            </a:endParaRPr>
          </a:p>
        </p:txBody>
      </p:sp>
      <p:sp>
        <p:nvSpPr>
          <p:cNvPr id="6" name="TextBox 5"/>
          <p:cNvSpPr txBox="1"/>
          <p:nvPr/>
        </p:nvSpPr>
        <p:spPr>
          <a:xfrm>
            <a:off x="558800" y="1206500"/>
            <a:ext cx="10398234" cy="1384995"/>
          </a:xfrm>
          <a:prstGeom prst="rect">
            <a:avLst/>
          </a:prstGeom>
          <a:noFill/>
        </p:spPr>
        <p:txBody>
          <a:bodyPr wrap="square" rtlCol="0">
            <a:spAutoFit/>
          </a:bodyPr>
          <a:lstStyle/>
          <a:p>
            <a:r>
              <a:rPr lang="en-US" sz="2800" dirty="0" smtClean="0">
                <a:solidFill>
                  <a:srgbClr val="00B0F0"/>
                </a:solidFill>
              </a:rPr>
              <a:t>1</a:t>
            </a:r>
            <a:r>
              <a:rPr lang="en-US" sz="2800" dirty="0" smtClean="0"/>
              <a:t> Now </a:t>
            </a:r>
            <a:r>
              <a:rPr lang="en-US" sz="2800" dirty="0"/>
              <a:t>faith is the assurance of [things] hoped for, the conviction of things not seen. </a:t>
            </a:r>
            <a:r>
              <a:rPr lang="en-US" sz="2800" dirty="0" smtClean="0">
                <a:solidFill>
                  <a:srgbClr val="00B0F0"/>
                </a:solidFill>
              </a:rPr>
              <a:t>2</a:t>
            </a:r>
            <a:r>
              <a:rPr lang="en-US" sz="2800" dirty="0" smtClean="0"/>
              <a:t> For </a:t>
            </a:r>
            <a:r>
              <a:rPr lang="en-US" sz="2800" dirty="0"/>
              <a:t>by it the men of old </a:t>
            </a:r>
            <a:r>
              <a:rPr lang="en-US" sz="2800" dirty="0">
                <a:solidFill>
                  <a:srgbClr val="FFC000"/>
                </a:solidFill>
              </a:rPr>
              <a:t>gained approval.</a:t>
            </a:r>
            <a:endParaRPr lang="en-US" sz="2800" dirty="0">
              <a:solidFill>
                <a:srgbClr val="FFC000"/>
              </a:solidFill>
            </a:endParaRPr>
          </a:p>
        </p:txBody>
      </p:sp>
      <p:sp>
        <p:nvSpPr>
          <p:cNvPr id="2" name="TextBox 1"/>
          <p:cNvSpPr txBox="1"/>
          <p:nvPr/>
        </p:nvSpPr>
        <p:spPr>
          <a:xfrm>
            <a:off x="889000" y="2209800"/>
            <a:ext cx="10337800" cy="4549715"/>
          </a:xfrm>
          <a:prstGeom prst="rect">
            <a:avLst/>
          </a:prstGeom>
          <a:solidFill>
            <a:srgbClr val="FF0000"/>
          </a:solidFill>
        </p:spPr>
        <p:txBody>
          <a:bodyPr wrap="square" rtlCol="0">
            <a:spAutoFit/>
          </a:bodyPr>
          <a:lstStyle/>
          <a:p>
            <a:pPr algn="ctr"/>
            <a:r>
              <a:rPr lang="en-US" dirty="0"/>
              <a:t>◄ 3140. </a:t>
            </a:r>
            <a:r>
              <a:rPr lang="en-US" dirty="0" err="1"/>
              <a:t>martureó</a:t>
            </a:r>
            <a:r>
              <a:rPr lang="en-US" dirty="0"/>
              <a:t> ►</a:t>
            </a:r>
          </a:p>
          <a:p>
            <a:r>
              <a:rPr lang="en-US" dirty="0"/>
              <a:t>Lexical Summary</a:t>
            </a:r>
          </a:p>
          <a:p>
            <a:r>
              <a:rPr lang="en-US" dirty="0" err="1"/>
              <a:t>martureó</a:t>
            </a:r>
            <a:r>
              <a:rPr lang="en-US" dirty="0"/>
              <a:t>: To bear witness, testify, give evidence, affirm that one has seen, heard, or experienced something.</a:t>
            </a:r>
          </a:p>
          <a:p>
            <a:r>
              <a:rPr lang="en-US" dirty="0"/>
              <a:t>Original Word: μα</a:t>
            </a:r>
            <a:r>
              <a:rPr lang="en-US" dirty="0" err="1"/>
              <a:t>ρτυρέω</a:t>
            </a:r>
            <a:endParaRPr lang="en-US" dirty="0"/>
          </a:p>
          <a:p>
            <a:r>
              <a:rPr lang="en-US" dirty="0"/>
              <a:t>Part of Speech: Verb</a:t>
            </a:r>
          </a:p>
          <a:p>
            <a:r>
              <a:rPr lang="en-US" dirty="0"/>
              <a:t>Transliteration: </a:t>
            </a:r>
            <a:r>
              <a:rPr lang="en-US" dirty="0" err="1"/>
              <a:t>martureó</a:t>
            </a:r>
            <a:endParaRPr lang="en-US" dirty="0"/>
          </a:p>
          <a:p>
            <a:r>
              <a:rPr lang="en-US" dirty="0"/>
              <a:t>Pronunciation: mar-too-</a:t>
            </a:r>
            <a:r>
              <a:rPr lang="en-US" dirty="0" err="1"/>
              <a:t>reh</a:t>
            </a:r>
            <a:r>
              <a:rPr lang="en-US" dirty="0"/>
              <a:t>'-o</a:t>
            </a:r>
          </a:p>
          <a:p>
            <a:r>
              <a:rPr lang="en-US" dirty="0"/>
              <a:t>Phonetic Spelling: (mar-too-</a:t>
            </a:r>
            <a:r>
              <a:rPr lang="en-US" dirty="0" err="1"/>
              <a:t>reh</a:t>
            </a:r>
            <a:r>
              <a:rPr lang="en-US" dirty="0"/>
              <a:t>'-o)</a:t>
            </a:r>
          </a:p>
          <a:p>
            <a:r>
              <a:rPr lang="en-US" dirty="0"/>
              <a:t>KJV: charge, give (evidence), bear record, have (obtain, of) good (honest) report, be well reported of, testify, give (have) testimony, (be, bear, give, obtain) witness</a:t>
            </a:r>
          </a:p>
          <a:p>
            <a:r>
              <a:rPr lang="en-US" dirty="0"/>
              <a:t>NASB: testify, </a:t>
            </a:r>
            <a:r>
              <a:rPr lang="en-US" b="1" dirty="0"/>
              <a:t>testified, testifies, testifying, testimony, well spoken, gained approval</a:t>
            </a:r>
          </a:p>
          <a:p>
            <a:r>
              <a:rPr lang="en-US" b="1" dirty="0"/>
              <a:t>Word Origin: [from G3144 (</a:t>
            </a:r>
            <a:r>
              <a:rPr lang="en-US" b="1" dirty="0" err="1"/>
              <a:t>μάρτυς</a:t>
            </a:r>
            <a:r>
              <a:rPr lang="en-US" b="1" dirty="0"/>
              <a:t> - witnesses)]</a:t>
            </a:r>
          </a:p>
          <a:p>
            <a:endParaRPr lang="en-US" dirty="0"/>
          </a:p>
          <a:p>
            <a:r>
              <a:rPr lang="en-US" b="1" dirty="0">
                <a:solidFill>
                  <a:srgbClr val="FFC000"/>
                </a:solidFill>
              </a:rPr>
              <a:t>1. to be a witness, i.e. testify</a:t>
            </a:r>
          </a:p>
          <a:p>
            <a:r>
              <a:rPr lang="en-US" dirty="0"/>
              <a:t>{literally or figuratively}</a:t>
            </a:r>
          </a:p>
        </p:txBody>
      </p:sp>
    </p:spTree>
    <p:extLst>
      <p:ext uri="{BB962C8B-B14F-4D97-AF65-F5344CB8AC3E}">
        <p14:creationId xmlns:p14="http://schemas.microsoft.com/office/powerpoint/2010/main" val="3308125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8800" y="279400"/>
            <a:ext cx="9421813" cy="838200"/>
          </a:xfrm>
        </p:spPr>
        <p:txBody>
          <a:bodyPr>
            <a:noAutofit/>
          </a:bodyPr>
          <a:lstStyle/>
          <a:p>
            <a:r>
              <a:rPr lang="en-US" sz="4000" dirty="0">
                <a:solidFill>
                  <a:srgbClr val="92D050"/>
                </a:solidFill>
              </a:rPr>
              <a:t>What is faith? </a:t>
            </a:r>
            <a:r>
              <a:rPr lang="en-US" sz="4000" dirty="0">
                <a:solidFill>
                  <a:srgbClr val="FFFF00"/>
                </a:solidFill>
              </a:rPr>
              <a:t>Hebrews </a:t>
            </a:r>
            <a:r>
              <a:rPr lang="en-US" sz="4000" dirty="0" smtClean="0">
                <a:solidFill>
                  <a:srgbClr val="FFFF00"/>
                </a:solidFill>
              </a:rPr>
              <a:t>11:1-3</a:t>
            </a:r>
            <a:endParaRPr lang="en-US" sz="4000" dirty="0">
              <a:solidFill>
                <a:srgbClr val="FFFF0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16</a:t>
            </a:r>
            <a:endParaRPr lang="en-US" sz="3200" b="1" dirty="0" smtClean="0">
              <a:solidFill>
                <a:schemeClr val="bg1"/>
              </a:solidFill>
            </a:endParaRPr>
          </a:p>
        </p:txBody>
      </p:sp>
      <p:sp>
        <p:nvSpPr>
          <p:cNvPr id="6" name="TextBox 5"/>
          <p:cNvSpPr txBox="1"/>
          <p:nvPr/>
        </p:nvSpPr>
        <p:spPr>
          <a:xfrm>
            <a:off x="558800" y="1206500"/>
            <a:ext cx="10398234" cy="2246769"/>
          </a:xfrm>
          <a:prstGeom prst="rect">
            <a:avLst/>
          </a:prstGeom>
          <a:noFill/>
        </p:spPr>
        <p:txBody>
          <a:bodyPr wrap="square" rtlCol="0">
            <a:spAutoFit/>
          </a:bodyPr>
          <a:lstStyle/>
          <a:p>
            <a:r>
              <a:rPr lang="en-US" sz="2800" dirty="0" smtClean="0">
                <a:solidFill>
                  <a:srgbClr val="00B0F0"/>
                </a:solidFill>
              </a:rPr>
              <a:t>1</a:t>
            </a:r>
            <a:r>
              <a:rPr lang="en-US" sz="2800" dirty="0" smtClean="0"/>
              <a:t> Now </a:t>
            </a:r>
            <a:r>
              <a:rPr lang="en-US" sz="2800" dirty="0"/>
              <a:t>faith is the assurance of [things] hoped for, the conviction of things not seen. </a:t>
            </a:r>
            <a:r>
              <a:rPr lang="en-US" sz="2800" dirty="0" smtClean="0">
                <a:solidFill>
                  <a:srgbClr val="00B0F0"/>
                </a:solidFill>
              </a:rPr>
              <a:t>2</a:t>
            </a:r>
            <a:r>
              <a:rPr lang="en-US" sz="2800" dirty="0" smtClean="0"/>
              <a:t> For </a:t>
            </a:r>
            <a:r>
              <a:rPr lang="en-US" sz="2800" dirty="0"/>
              <a:t>by it the men of old gained approval. </a:t>
            </a:r>
            <a:r>
              <a:rPr lang="en-US" sz="2800" dirty="0" smtClean="0">
                <a:solidFill>
                  <a:srgbClr val="00B0F0"/>
                </a:solidFill>
              </a:rPr>
              <a:t>3</a:t>
            </a:r>
            <a:r>
              <a:rPr lang="en-US" sz="2800" dirty="0" smtClean="0"/>
              <a:t> By </a:t>
            </a:r>
            <a:r>
              <a:rPr lang="en-US" sz="2800" dirty="0"/>
              <a:t>faith we understand that the worlds were prepared by the word of God, so that what is seen was not made out of things which are visible.</a:t>
            </a:r>
            <a:endParaRPr lang="en-US" sz="2800" dirty="0"/>
          </a:p>
        </p:txBody>
      </p:sp>
    </p:spTree>
    <p:extLst>
      <p:ext uri="{BB962C8B-B14F-4D97-AF65-F5344CB8AC3E}">
        <p14:creationId xmlns:p14="http://schemas.microsoft.com/office/powerpoint/2010/main" val="1498753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8800" y="279400"/>
            <a:ext cx="9421813" cy="838200"/>
          </a:xfrm>
        </p:spPr>
        <p:txBody>
          <a:bodyPr>
            <a:noAutofit/>
          </a:bodyPr>
          <a:lstStyle/>
          <a:p>
            <a:r>
              <a:rPr lang="en-US" sz="4000" dirty="0">
                <a:solidFill>
                  <a:srgbClr val="92D050"/>
                </a:solidFill>
              </a:rPr>
              <a:t>What is faith? </a:t>
            </a:r>
            <a:r>
              <a:rPr lang="en-US" sz="4000" dirty="0">
                <a:solidFill>
                  <a:srgbClr val="FFFF00"/>
                </a:solidFill>
              </a:rPr>
              <a:t>Hebrews </a:t>
            </a:r>
            <a:r>
              <a:rPr lang="en-US" sz="4000" dirty="0" smtClean="0">
                <a:solidFill>
                  <a:srgbClr val="FFFF00"/>
                </a:solidFill>
              </a:rPr>
              <a:t>11:1-3</a:t>
            </a:r>
            <a:endParaRPr lang="en-US" sz="4000" dirty="0">
              <a:solidFill>
                <a:srgbClr val="FFFF0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17</a:t>
            </a:r>
            <a:endParaRPr lang="en-US" sz="3200" b="1" dirty="0" smtClean="0">
              <a:solidFill>
                <a:schemeClr val="bg1"/>
              </a:solidFill>
            </a:endParaRPr>
          </a:p>
        </p:txBody>
      </p:sp>
      <p:sp>
        <p:nvSpPr>
          <p:cNvPr id="6" name="TextBox 5"/>
          <p:cNvSpPr txBox="1"/>
          <p:nvPr/>
        </p:nvSpPr>
        <p:spPr>
          <a:xfrm>
            <a:off x="558800" y="1206500"/>
            <a:ext cx="10398234" cy="2246769"/>
          </a:xfrm>
          <a:prstGeom prst="rect">
            <a:avLst/>
          </a:prstGeom>
          <a:noFill/>
        </p:spPr>
        <p:txBody>
          <a:bodyPr wrap="square" rtlCol="0">
            <a:spAutoFit/>
          </a:bodyPr>
          <a:lstStyle/>
          <a:p>
            <a:r>
              <a:rPr lang="en-US" sz="2800" dirty="0" smtClean="0">
                <a:solidFill>
                  <a:srgbClr val="00B0F0"/>
                </a:solidFill>
              </a:rPr>
              <a:t>1</a:t>
            </a:r>
            <a:r>
              <a:rPr lang="en-US" sz="2800" dirty="0" smtClean="0"/>
              <a:t> Now </a:t>
            </a:r>
            <a:r>
              <a:rPr lang="en-US" sz="2800" dirty="0"/>
              <a:t>faith is the assurance of [things] hoped for, the conviction of things not seen. </a:t>
            </a:r>
            <a:r>
              <a:rPr lang="en-US" sz="2800" dirty="0" smtClean="0">
                <a:solidFill>
                  <a:srgbClr val="00B0F0"/>
                </a:solidFill>
              </a:rPr>
              <a:t>2</a:t>
            </a:r>
            <a:r>
              <a:rPr lang="en-US" sz="2800" dirty="0" smtClean="0"/>
              <a:t> For </a:t>
            </a:r>
            <a:r>
              <a:rPr lang="en-US" sz="2800" dirty="0"/>
              <a:t>by it the men of old gained approval. </a:t>
            </a:r>
            <a:r>
              <a:rPr lang="en-US" sz="2800" dirty="0" smtClean="0">
                <a:solidFill>
                  <a:srgbClr val="00B0F0"/>
                </a:solidFill>
              </a:rPr>
              <a:t>3</a:t>
            </a:r>
            <a:r>
              <a:rPr lang="en-US" sz="2800" dirty="0" smtClean="0"/>
              <a:t> By </a:t>
            </a:r>
            <a:r>
              <a:rPr lang="en-US" sz="2800" dirty="0"/>
              <a:t>faith we understand that the worlds were prepared by the word of God, so that what is seen was not made out of things which are visible.</a:t>
            </a:r>
            <a:endParaRPr lang="en-US" sz="2800" dirty="0"/>
          </a:p>
        </p:txBody>
      </p:sp>
      <p:sp>
        <p:nvSpPr>
          <p:cNvPr id="2" name="TextBox 1"/>
          <p:cNvSpPr txBox="1"/>
          <p:nvPr/>
        </p:nvSpPr>
        <p:spPr>
          <a:xfrm>
            <a:off x="736600" y="1955800"/>
            <a:ext cx="10579100" cy="3539430"/>
          </a:xfrm>
          <a:prstGeom prst="rect">
            <a:avLst/>
          </a:prstGeom>
          <a:solidFill>
            <a:srgbClr val="FF0000"/>
          </a:solidFill>
        </p:spPr>
        <p:txBody>
          <a:bodyPr wrap="square" rtlCol="0">
            <a:spAutoFit/>
          </a:bodyPr>
          <a:lstStyle/>
          <a:p>
            <a:r>
              <a:rPr lang="en-US" sz="2800" dirty="0"/>
              <a:t> </a:t>
            </a:r>
            <a:r>
              <a:rPr lang="en-US" sz="2800" dirty="0" smtClean="0"/>
              <a:t>To </a:t>
            </a:r>
            <a:r>
              <a:rPr lang="en-US" sz="2800" dirty="0"/>
              <a:t>be a witness, to bear witness, testify, </a:t>
            </a:r>
            <a:r>
              <a:rPr lang="en-US" sz="2800" dirty="0" err="1"/>
              <a:t>i</a:t>
            </a:r>
            <a:r>
              <a:rPr lang="en-US" sz="2800" dirty="0"/>
              <a:t>. e. "to affirm that one has seen or heard or experienced something, or that (so in the N. T.) he knows it because taught by divine revelation or inspiration" (sometimes in the N. T. the apostles are said μα</a:t>
            </a:r>
            <a:r>
              <a:rPr lang="en-US" sz="2800" dirty="0" err="1"/>
              <a:t>ρτυρεῖν</a:t>
            </a:r>
            <a:r>
              <a:rPr lang="en-US" sz="2800" dirty="0"/>
              <a:t>, as those wire had been eye-witnesses and ear-witnesses of the extraordinary sayings, deeds and sufferings of Jesus, which proved his </a:t>
            </a:r>
            <a:r>
              <a:rPr lang="en-US" sz="2800" dirty="0" err="1"/>
              <a:t>Messiahship</a:t>
            </a:r>
            <a:r>
              <a:rPr lang="en-US" sz="2800" dirty="0"/>
              <a:t>; so too Paul, as one to whom the risen Christ had visibly </a:t>
            </a:r>
            <a:r>
              <a:rPr lang="en-US" sz="2800" dirty="0" smtClean="0"/>
              <a:t>appeared.</a:t>
            </a:r>
            <a:endParaRPr lang="en-US" sz="2800" dirty="0"/>
          </a:p>
        </p:txBody>
      </p:sp>
    </p:spTree>
    <p:extLst>
      <p:ext uri="{BB962C8B-B14F-4D97-AF65-F5344CB8AC3E}">
        <p14:creationId xmlns:p14="http://schemas.microsoft.com/office/powerpoint/2010/main" val="3411294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8800" y="279400"/>
            <a:ext cx="9421813" cy="838200"/>
          </a:xfrm>
        </p:spPr>
        <p:txBody>
          <a:bodyPr>
            <a:noAutofit/>
          </a:bodyPr>
          <a:lstStyle/>
          <a:p>
            <a:r>
              <a:rPr lang="en-US" sz="4000" dirty="0" smtClean="0">
                <a:solidFill>
                  <a:srgbClr val="92D050"/>
                </a:solidFill>
              </a:rPr>
              <a:t>Revelation 2:8-11</a:t>
            </a:r>
            <a:endParaRPr lang="en-US" sz="4000" dirty="0">
              <a:solidFill>
                <a:srgbClr val="FFFF0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18</a:t>
            </a:r>
            <a:endParaRPr lang="en-US" sz="3200" b="1" dirty="0" smtClean="0">
              <a:solidFill>
                <a:schemeClr val="bg1"/>
              </a:solidFill>
            </a:endParaRPr>
          </a:p>
        </p:txBody>
      </p:sp>
      <p:sp>
        <p:nvSpPr>
          <p:cNvPr id="6" name="TextBox 5"/>
          <p:cNvSpPr txBox="1"/>
          <p:nvPr/>
        </p:nvSpPr>
        <p:spPr>
          <a:xfrm>
            <a:off x="558800" y="1206500"/>
            <a:ext cx="10398234" cy="5262979"/>
          </a:xfrm>
          <a:prstGeom prst="rect">
            <a:avLst/>
          </a:prstGeom>
          <a:noFill/>
        </p:spPr>
        <p:txBody>
          <a:bodyPr wrap="square" rtlCol="0">
            <a:spAutoFit/>
          </a:bodyPr>
          <a:lstStyle/>
          <a:p>
            <a:r>
              <a:rPr lang="en-US" sz="2400" dirty="0" smtClean="0">
                <a:solidFill>
                  <a:srgbClr val="00B0F0"/>
                </a:solidFill>
              </a:rPr>
              <a:t>8</a:t>
            </a:r>
            <a:r>
              <a:rPr lang="en-US" sz="2400" dirty="0" smtClean="0"/>
              <a:t> "</a:t>
            </a:r>
            <a:r>
              <a:rPr lang="en-US" sz="2400" dirty="0"/>
              <a:t>And to the angel of the church in </a:t>
            </a:r>
            <a:r>
              <a:rPr lang="en-US" sz="2400" dirty="0">
                <a:solidFill>
                  <a:srgbClr val="00B0F0"/>
                </a:solidFill>
              </a:rPr>
              <a:t>Smyrna</a:t>
            </a:r>
            <a:r>
              <a:rPr lang="en-US" sz="2400" dirty="0"/>
              <a:t> write: The first and the last, who was dead, and has come to life, says this:</a:t>
            </a:r>
          </a:p>
          <a:p>
            <a:endParaRPr lang="en-US" sz="2400" dirty="0"/>
          </a:p>
          <a:p>
            <a:r>
              <a:rPr lang="en-US" sz="2400" dirty="0" smtClean="0">
                <a:solidFill>
                  <a:srgbClr val="00B0F0"/>
                </a:solidFill>
              </a:rPr>
              <a:t>9</a:t>
            </a:r>
            <a:r>
              <a:rPr lang="en-US" sz="2400" dirty="0" smtClean="0"/>
              <a:t> I </a:t>
            </a:r>
            <a:r>
              <a:rPr lang="en-US" sz="2400" dirty="0"/>
              <a:t>know your tribulation and your poverty (but you are rich), and the blasphemy by those who say they are Jews and are not, but are a synagogue of Satan. </a:t>
            </a:r>
            <a:endParaRPr lang="en-US" sz="2400" dirty="0" smtClean="0"/>
          </a:p>
          <a:p>
            <a:endParaRPr lang="en-US" sz="2400" dirty="0"/>
          </a:p>
          <a:p>
            <a:r>
              <a:rPr lang="en-US" sz="2400" dirty="0" smtClean="0">
                <a:solidFill>
                  <a:srgbClr val="00B0F0"/>
                </a:solidFill>
              </a:rPr>
              <a:t>10</a:t>
            </a:r>
            <a:r>
              <a:rPr lang="en-US" sz="2400" dirty="0" smtClean="0"/>
              <a:t> Do </a:t>
            </a:r>
            <a:r>
              <a:rPr lang="en-US" sz="2400" dirty="0"/>
              <a:t>not fear what you are about to suffer. Behold, the devil is about to cast some of you into prison, so that you will be tested, and you will have tribulation for ten days. Be faithful until death, and I will give you the crown of life. </a:t>
            </a:r>
            <a:endParaRPr lang="en-US" sz="2400" dirty="0" smtClean="0"/>
          </a:p>
          <a:p>
            <a:endParaRPr lang="en-US" sz="2400" dirty="0"/>
          </a:p>
          <a:p>
            <a:r>
              <a:rPr lang="en-US" sz="2400" dirty="0" smtClean="0">
                <a:solidFill>
                  <a:srgbClr val="00B0F0"/>
                </a:solidFill>
              </a:rPr>
              <a:t>11 </a:t>
            </a:r>
            <a:r>
              <a:rPr lang="en-US" sz="2400" dirty="0" smtClean="0"/>
              <a:t>He </a:t>
            </a:r>
            <a:r>
              <a:rPr lang="en-US" sz="2400" dirty="0"/>
              <a:t>who has an ear, let him hear what the Spirit says to the churches. He who overcomes will not be hurt by the second death.'</a:t>
            </a:r>
            <a:r>
              <a:rPr lang="en-US" sz="2400" dirty="0" smtClean="0"/>
              <a:t>.</a:t>
            </a:r>
            <a:endParaRPr lang="en-US" sz="2400" dirty="0"/>
          </a:p>
        </p:txBody>
      </p:sp>
    </p:spTree>
    <p:extLst>
      <p:ext uri="{BB962C8B-B14F-4D97-AF65-F5344CB8AC3E}">
        <p14:creationId xmlns:p14="http://schemas.microsoft.com/office/powerpoint/2010/main" val="1382963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8800" y="279400"/>
            <a:ext cx="9421813" cy="838200"/>
          </a:xfrm>
        </p:spPr>
        <p:txBody>
          <a:bodyPr>
            <a:noAutofit/>
          </a:bodyPr>
          <a:lstStyle/>
          <a:p>
            <a:r>
              <a:rPr lang="en-US" sz="4000" dirty="0" smtClean="0">
                <a:solidFill>
                  <a:srgbClr val="92D050"/>
                </a:solidFill>
              </a:rPr>
              <a:t>Revelation 3:7-9 </a:t>
            </a:r>
            <a:endParaRPr lang="en-US" sz="4000" dirty="0">
              <a:solidFill>
                <a:srgbClr val="FFFF0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19</a:t>
            </a:r>
            <a:endParaRPr lang="en-US" sz="3200" b="1" dirty="0" smtClean="0">
              <a:solidFill>
                <a:schemeClr val="bg1"/>
              </a:solidFill>
            </a:endParaRPr>
          </a:p>
        </p:txBody>
      </p:sp>
      <p:sp>
        <p:nvSpPr>
          <p:cNvPr id="6" name="TextBox 5"/>
          <p:cNvSpPr txBox="1"/>
          <p:nvPr/>
        </p:nvSpPr>
        <p:spPr>
          <a:xfrm>
            <a:off x="558800" y="1206500"/>
            <a:ext cx="10398234" cy="4893647"/>
          </a:xfrm>
          <a:prstGeom prst="rect">
            <a:avLst/>
          </a:prstGeom>
          <a:noFill/>
        </p:spPr>
        <p:txBody>
          <a:bodyPr wrap="square" rtlCol="0">
            <a:spAutoFit/>
          </a:bodyPr>
          <a:lstStyle/>
          <a:p>
            <a:r>
              <a:rPr lang="en-US" sz="2600" dirty="0" smtClean="0">
                <a:solidFill>
                  <a:srgbClr val="00B0F0"/>
                </a:solidFill>
              </a:rPr>
              <a:t>7</a:t>
            </a:r>
            <a:r>
              <a:rPr lang="en-US" sz="2600" dirty="0" smtClean="0"/>
              <a:t> "</a:t>
            </a:r>
            <a:r>
              <a:rPr lang="en-US" sz="2600" dirty="0"/>
              <a:t>And to the angel of the church in Philadelphia write: He who is holy, who is true, who has the key of David, who opens and no one will shut, and who shuts and no one opens, says this:</a:t>
            </a:r>
          </a:p>
          <a:p>
            <a:endParaRPr lang="en-US" sz="2600" dirty="0"/>
          </a:p>
          <a:p>
            <a:r>
              <a:rPr lang="en-US" sz="2600" dirty="0" smtClean="0">
                <a:solidFill>
                  <a:srgbClr val="00B0F0"/>
                </a:solidFill>
              </a:rPr>
              <a:t>8</a:t>
            </a:r>
            <a:r>
              <a:rPr lang="en-US" sz="2600" dirty="0" smtClean="0"/>
              <a:t> I </a:t>
            </a:r>
            <a:r>
              <a:rPr lang="en-US" sz="2600" dirty="0"/>
              <a:t>know your deeds. Behold, I have put before you an open door which no one can shut, because you have a little power, and have kept My word, and have not denied My name. </a:t>
            </a:r>
            <a:endParaRPr lang="en-US" sz="2600" dirty="0" smtClean="0"/>
          </a:p>
          <a:p>
            <a:endParaRPr lang="en-US" sz="2600" dirty="0" smtClean="0"/>
          </a:p>
          <a:p>
            <a:r>
              <a:rPr lang="en-US" sz="2600" dirty="0" smtClean="0">
                <a:solidFill>
                  <a:srgbClr val="00B0F0"/>
                </a:solidFill>
              </a:rPr>
              <a:t>9</a:t>
            </a:r>
            <a:r>
              <a:rPr lang="en-US" sz="2600" dirty="0" smtClean="0"/>
              <a:t> Behold</a:t>
            </a:r>
            <a:r>
              <a:rPr lang="en-US" sz="2600" dirty="0"/>
              <a:t>, I will cause [those] of the synagogue of Satan, who say that they are Jews and are not, but lie-- I will make them come and bow down at your feet, and [make them] know that I have loved you. </a:t>
            </a:r>
            <a:endParaRPr lang="en-US" sz="2600" dirty="0"/>
          </a:p>
        </p:txBody>
      </p:sp>
    </p:spTree>
    <p:extLst>
      <p:ext uri="{BB962C8B-B14F-4D97-AF65-F5344CB8AC3E}">
        <p14:creationId xmlns:p14="http://schemas.microsoft.com/office/powerpoint/2010/main" val="4059735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8800" y="279400"/>
            <a:ext cx="9421813" cy="838200"/>
          </a:xfrm>
        </p:spPr>
        <p:txBody>
          <a:bodyPr>
            <a:noAutofit/>
          </a:bodyPr>
          <a:lstStyle/>
          <a:p>
            <a:r>
              <a:rPr lang="en-US" sz="4000" dirty="0" smtClean="0">
                <a:solidFill>
                  <a:srgbClr val="92D050"/>
                </a:solidFill>
              </a:rPr>
              <a:t>Revelation 3:14-16</a:t>
            </a:r>
            <a:endParaRPr lang="en-US" sz="40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a:solidFill>
                  <a:schemeClr val="bg1"/>
                </a:solidFill>
              </a:rPr>
              <a:t>2</a:t>
            </a:r>
            <a:endParaRPr lang="en-US" sz="3200" b="1" dirty="0" smtClean="0">
              <a:solidFill>
                <a:schemeClr val="bg1"/>
              </a:solidFill>
            </a:endParaRPr>
          </a:p>
        </p:txBody>
      </p:sp>
      <p:sp>
        <p:nvSpPr>
          <p:cNvPr id="6" name="TextBox 5"/>
          <p:cNvSpPr txBox="1"/>
          <p:nvPr/>
        </p:nvSpPr>
        <p:spPr>
          <a:xfrm>
            <a:off x="558800" y="1206500"/>
            <a:ext cx="10398234" cy="4031873"/>
          </a:xfrm>
          <a:prstGeom prst="rect">
            <a:avLst/>
          </a:prstGeom>
          <a:noFill/>
        </p:spPr>
        <p:txBody>
          <a:bodyPr wrap="square" rtlCol="0">
            <a:spAutoFit/>
          </a:bodyPr>
          <a:lstStyle/>
          <a:p>
            <a:r>
              <a:rPr lang="en-US" sz="3200" dirty="0" smtClean="0">
                <a:solidFill>
                  <a:srgbClr val="00B0F0"/>
                </a:solidFill>
              </a:rPr>
              <a:t>14</a:t>
            </a:r>
            <a:r>
              <a:rPr lang="en-US" sz="3200" dirty="0" smtClean="0"/>
              <a:t> "</a:t>
            </a:r>
            <a:r>
              <a:rPr lang="en-US" sz="3200" dirty="0"/>
              <a:t>To the angel of the church in Laodicea write: The Amen, the faithful and true Witness, the Beginning of the creation of God, says this:</a:t>
            </a:r>
          </a:p>
          <a:p>
            <a:endParaRPr lang="en-US" sz="3200" dirty="0"/>
          </a:p>
          <a:p>
            <a:r>
              <a:rPr lang="en-US" sz="3200" dirty="0" smtClean="0">
                <a:solidFill>
                  <a:srgbClr val="00B0F0"/>
                </a:solidFill>
              </a:rPr>
              <a:t>15</a:t>
            </a:r>
            <a:r>
              <a:rPr lang="en-US" sz="3200" dirty="0" smtClean="0"/>
              <a:t> I </a:t>
            </a:r>
            <a:r>
              <a:rPr lang="en-US" sz="3200" dirty="0"/>
              <a:t>know your deeds, that you are neither cold nor hot; I wish that you were cold or hot. </a:t>
            </a:r>
            <a:r>
              <a:rPr lang="en-US" sz="3200" dirty="0" smtClean="0">
                <a:solidFill>
                  <a:srgbClr val="00B0F0"/>
                </a:solidFill>
              </a:rPr>
              <a:t>16</a:t>
            </a:r>
            <a:r>
              <a:rPr lang="en-US" sz="3200" dirty="0" smtClean="0"/>
              <a:t> So </a:t>
            </a:r>
            <a:r>
              <a:rPr lang="en-US" sz="3200" dirty="0"/>
              <a:t>because you are lukewarm, and neither hot nor cold, I will spit you out of My mouth.</a:t>
            </a:r>
            <a:endParaRPr lang="en-US" sz="3200" dirty="0">
              <a:solidFill>
                <a:srgbClr val="FFFF00"/>
              </a:solidFill>
            </a:endParaRPr>
          </a:p>
        </p:txBody>
      </p:sp>
    </p:spTree>
    <p:extLst>
      <p:ext uri="{BB962C8B-B14F-4D97-AF65-F5344CB8AC3E}">
        <p14:creationId xmlns:p14="http://schemas.microsoft.com/office/powerpoint/2010/main" val="974784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8800" y="279400"/>
            <a:ext cx="9421813" cy="838200"/>
          </a:xfrm>
        </p:spPr>
        <p:txBody>
          <a:bodyPr>
            <a:noAutofit/>
          </a:bodyPr>
          <a:lstStyle/>
          <a:p>
            <a:r>
              <a:rPr lang="en-US" sz="4000" dirty="0" smtClean="0">
                <a:solidFill>
                  <a:srgbClr val="92D050"/>
                </a:solidFill>
              </a:rPr>
              <a:t>Revelation 3:7-9 </a:t>
            </a:r>
            <a:endParaRPr lang="en-US" sz="4000" dirty="0">
              <a:solidFill>
                <a:srgbClr val="FFFF0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a:solidFill>
                  <a:schemeClr val="bg1"/>
                </a:solidFill>
              </a:rPr>
              <a:t>2</a:t>
            </a:r>
            <a:r>
              <a:rPr lang="en-US" sz="3200" b="1" dirty="0" smtClean="0">
                <a:solidFill>
                  <a:schemeClr val="bg1"/>
                </a:solidFill>
              </a:rPr>
              <a:t>0</a:t>
            </a:r>
            <a:endParaRPr lang="en-US" sz="3200" b="1" dirty="0" smtClean="0">
              <a:solidFill>
                <a:schemeClr val="bg1"/>
              </a:solidFill>
            </a:endParaRPr>
          </a:p>
        </p:txBody>
      </p:sp>
      <p:sp>
        <p:nvSpPr>
          <p:cNvPr id="6" name="TextBox 5"/>
          <p:cNvSpPr txBox="1"/>
          <p:nvPr/>
        </p:nvSpPr>
        <p:spPr>
          <a:xfrm>
            <a:off x="558800" y="1206500"/>
            <a:ext cx="10398234" cy="5293757"/>
          </a:xfrm>
          <a:prstGeom prst="rect">
            <a:avLst/>
          </a:prstGeom>
          <a:noFill/>
        </p:spPr>
        <p:txBody>
          <a:bodyPr wrap="square" rtlCol="0">
            <a:spAutoFit/>
          </a:bodyPr>
          <a:lstStyle/>
          <a:p>
            <a:r>
              <a:rPr lang="en-US" sz="2600" dirty="0" smtClean="0">
                <a:solidFill>
                  <a:srgbClr val="00B0F0"/>
                </a:solidFill>
              </a:rPr>
              <a:t>10</a:t>
            </a:r>
            <a:r>
              <a:rPr lang="en-US" sz="2600" dirty="0" smtClean="0"/>
              <a:t> Because </a:t>
            </a:r>
            <a:r>
              <a:rPr lang="en-US" sz="2600" dirty="0"/>
              <a:t>you have kept the word of My perseverance, I also will keep you from the hour of testing, that [hour] which is about to come upon the whole world, to test those who dwell on the earth. </a:t>
            </a:r>
            <a:endParaRPr lang="en-US" sz="2600" dirty="0" smtClean="0"/>
          </a:p>
          <a:p>
            <a:endParaRPr lang="en-US" sz="2600" dirty="0"/>
          </a:p>
          <a:p>
            <a:r>
              <a:rPr lang="en-US" sz="2600" dirty="0" smtClean="0">
                <a:solidFill>
                  <a:srgbClr val="00B0F0"/>
                </a:solidFill>
              </a:rPr>
              <a:t>11 </a:t>
            </a:r>
            <a:r>
              <a:rPr lang="en-US" sz="2600" dirty="0" smtClean="0"/>
              <a:t>I </a:t>
            </a:r>
            <a:r>
              <a:rPr lang="en-US" sz="2600" dirty="0"/>
              <a:t>am coming quickly; </a:t>
            </a:r>
            <a:r>
              <a:rPr lang="en-US" sz="2600" dirty="0">
                <a:solidFill>
                  <a:srgbClr val="FFFF00"/>
                </a:solidFill>
              </a:rPr>
              <a:t>hold fast </a:t>
            </a:r>
            <a:r>
              <a:rPr lang="en-US" sz="2600" dirty="0"/>
              <a:t>what you have, so that no one will </a:t>
            </a:r>
            <a:r>
              <a:rPr lang="en-US" sz="2600" dirty="0">
                <a:solidFill>
                  <a:srgbClr val="FFFF00"/>
                </a:solidFill>
              </a:rPr>
              <a:t>take</a:t>
            </a:r>
            <a:r>
              <a:rPr lang="en-US" sz="2600" dirty="0"/>
              <a:t> your crown</a:t>
            </a:r>
            <a:r>
              <a:rPr lang="en-US" sz="2600" dirty="0" smtClean="0"/>
              <a:t>.</a:t>
            </a:r>
          </a:p>
          <a:p>
            <a:endParaRPr lang="en-US" sz="2600" dirty="0" smtClean="0"/>
          </a:p>
          <a:p>
            <a:r>
              <a:rPr lang="en-US" sz="2600" dirty="0" smtClean="0">
                <a:solidFill>
                  <a:srgbClr val="00B0F0"/>
                </a:solidFill>
              </a:rPr>
              <a:t>12</a:t>
            </a:r>
            <a:r>
              <a:rPr lang="en-US" sz="2600" dirty="0" smtClean="0"/>
              <a:t> He </a:t>
            </a:r>
            <a:r>
              <a:rPr lang="en-US" sz="2600" dirty="0"/>
              <a:t>who overcomes, I will make him a pillar in the temple of My God, and he will not go out from it anymore; and I will write on him the name of My God, and the name of the city of My God, the new Jerusalem, which comes down out of heaven from My God, and My new name</a:t>
            </a:r>
            <a:r>
              <a:rPr lang="en-US" sz="2600" dirty="0" smtClean="0"/>
              <a:t>.'</a:t>
            </a:r>
            <a:endParaRPr lang="en-US" sz="2600" dirty="0"/>
          </a:p>
        </p:txBody>
      </p:sp>
    </p:spTree>
    <p:extLst>
      <p:ext uri="{BB962C8B-B14F-4D97-AF65-F5344CB8AC3E}">
        <p14:creationId xmlns:p14="http://schemas.microsoft.com/office/powerpoint/2010/main" val="1437888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8800" y="279400"/>
            <a:ext cx="9421813" cy="838200"/>
          </a:xfrm>
        </p:spPr>
        <p:txBody>
          <a:bodyPr>
            <a:noAutofit/>
          </a:bodyPr>
          <a:lstStyle/>
          <a:p>
            <a:r>
              <a:rPr lang="en-US" sz="4000" dirty="0" smtClean="0">
                <a:solidFill>
                  <a:srgbClr val="92D050"/>
                </a:solidFill>
              </a:rPr>
              <a:t>Revelation 3:7-9 </a:t>
            </a:r>
            <a:endParaRPr lang="en-US" sz="4000" dirty="0">
              <a:solidFill>
                <a:srgbClr val="FFFF0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21</a:t>
            </a:r>
            <a:endParaRPr lang="en-US" sz="3200" b="1" dirty="0" smtClean="0">
              <a:solidFill>
                <a:schemeClr val="bg1"/>
              </a:solidFill>
            </a:endParaRPr>
          </a:p>
        </p:txBody>
      </p:sp>
      <p:sp>
        <p:nvSpPr>
          <p:cNvPr id="6" name="TextBox 5"/>
          <p:cNvSpPr txBox="1"/>
          <p:nvPr/>
        </p:nvSpPr>
        <p:spPr>
          <a:xfrm>
            <a:off x="558800" y="1206500"/>
            <a:ext cx="10398234" cy="5293757"/>
          </a:xfrm>
          <a:prstGeom prst="rect">
            <a:avLst/>
          </a:prstGeom>
          <a:noFill/>
        </p:spPr>
        <p:txBody>
          <a:bodyPr wrap="square" rtlCol="0">
            <a:spAutoFit/>
          </a:bodyPr>
          <a:lstStyle/>
          <a:p>
            <a:r>
              <a:rPr lang="en-US" sz="2600" dirty="0" smtClean="0">
                <a:solidFill>
                  <a:srgbClr val="00B0F0"/>
                </a:solidFill>
              </a:rPr>
              <a:t>10</a:t>
            </a:r>
            <a:r>
              <a:rPr lang="en-US" sz="2600" dirty="0" smtClean="0"/>
              <a:t> Because </a:t>
            </a:r>
            <a:r>
              <a:rPr lang="en-US" sz="2600" dirty="0"/>
              <a:t>you have kept the word of My perseverance, I also will keep you from the hour of testing, that [hour] which is about to come upon the whole world, to test those who dwell on the earth. </a:t>
            </a:r>
            <a:endParaRPr lang="en-US" sz="2600" dirty="0" smtClean="0"/>
          </a:p>
          <a:p>
            <a:endParaRPr lang="en-US" sz="2600" dirty="0"/>
          </a:p>
          <a:p>
            <a:r>
              <a:rPr lang="en-US" sz="2600" dirty="0" smtClean="0">
                <a:solidFill>
                  <a:srgbClr val="00B0F0"/>
                </a:solidFill>
              </a:rPr>
              <a:t>11 </a:t>
            </a:r>
            <a:r>
              <a:rPr lang="en-US" sz="2600" dirty="0" smtClean="0"/>
              <a:t>I </a:t>
            </a:r>
            <a:r>
              <a:rPr lang="en-US" sz="2600" dirty="0"/>
              <a:t>am coming quickly; hold fast what you have, so that no one will </a:t>
            </a:r>
            <a:r>
              <a:rPr lang="en-US" sz="2600" dirty="0">
                <a:solidFill>
                  <a:srgbClr val="FFFF00"/>
                </a:solidFill>
              </a:rPr>
              <a:t>take</a:t>
            </a:r>
            <a:r>
              <a:rPr lang="en-US" sz="2600" dirty="0"/>
              <a:t> your crown</a:t>
            </a:r>
            <a:r>
              <a:rPr lang="en-US" sz="2600" dirty="0" smtClean="0"/>
              <a:t>.</a:t>
            </a:r>
          </a:p>
          <a:p>
            <a:endParaRPr lang="en-US" sz="2600" dirty="0" smtClean="0"/>
          </a:p>
          <a:p>
            <a:r>
              <a:rPr lang="en-US" sz="2600" dirty="0" smtClean="0">
                <a:solidFill>
                  <a:srgbClr val="00B0F0"/>
                </a:solidFill>
              </a:rPr>
              <a:t>12</a:t>
            </a:r>
            <a:r>
              <a:rPr lang="en-US" sz="2600" dirty="0" smtClean="0"/>
              <a:t> He </a:t>
            </a:r>
            <a:r>
              <a:rPr lang="en-US" sz="2600" dirty="0"/>
              <a:t>who overcomes, I will make him a pillar in the temple of My God, and he will not go out from it anymore; and I will write on him the name of My God, and the name of the city of My God, the new Jerusalem, which comes down out of heaven from My God, and My new name</a:t>
            </a:r>
            <a:r>
              <a:rPr lang="en-US" sz="2600" dirty="0" smtClean="0"/>
              <a:t>.'</a:t>
            </a:r>
            <a:endParaRPr lang="en-US" sz="2600" dirty="0"/>
          </a:p>
        </p:txBody>
      </p:sp>
      <p:sp>
        <p:nvSpPr>
          <p:cNvPr id="2" name="TextBox 1"/>
          <p:cNvSpPr txBox="1"/>
          <p:nvPr/>
        </p:nvSpPr>
        <p:spPr>
          <a:xfrm>
            <a:off x="558800" y="877450"/>
            <a:ext cx="9982200" cy="5355312"/>
          </a:xfrm>
          <a:prstGeom prst="rect">
            <a:avLst/>
          </a:prstGeom>
          <a:solidFill>
            <a:srgbClr val="FF0000"/>
          </a:solidFill>
        </p:spPr>
        <p:txBody>
          <a:bodyPr wrap="square" rtlCol="0">
            <a:spAutoFit/>
          </a:bodyPr>
          <a:lstStyle/>
          <a:p>
            <a:pPr algn="ctr"/>
            <a:r>
              <a:rPr lang="en-US" dirty="0"/>
              <a:t>◄ 2983. </a:t>
            </a:r>
            <a:r>
              <a:rPr lang="en-US" dirty="0" err="1"/>
              <a:t>lambanó</a:t>
            </a:r>
            <a:r>
              <a:rPr lang="en-US" dirty="0"/>
              <a:t> ►</a:t>
            </a:r>
          </a:p>
          <a:p>
            <a:r>
              <a:rPr lang="en-US" dirty="0"/>
              <a:t>Lexical Summary</a:t>
            </a:r>
          </a:p>
          <a:p>
            <a:r>
              <a:rPr lang="en-US" dirty="0" err="1"/>
              <a:t>lambanó</a:t>
            </a:r>
            <a:r>
              <a:rPr lang="en-US" dirty="0"/>
              <a:t>: To take, </a:t>
            </a:r>
            <a:r>
              <a:rPr lang="en-US" b="1" dirty="0"/>
              <a:t>receive</a:t>
            </a:r>
            <a:r>
              <a:rPr lang="en-US" dirty="0"/>
              <a:t>, obtain</a:t>
            </a:r>
          </a:p>
          <a:p>
            <a:r>
              <a:rPr lang="en-US" dirty="0"/>
              <a:t>Original Word: λαμβ</a:t>
            </a:r>
            <a:r>
              <a:rPr lang="en-US" dirty="0" err="1"/>
              <a:t>άνω</a:t>
            </a:r>
            <a:endParaRPr lang="en-US" dirty="0"/>
          </a:p>
          <a:p>
            <a:r>
              <a:rPr lang="en-US" dirty="0"/>
              <a:t>Part of Speech: Verb</a:t>
            </a:r>
          </a:p>
          <a:p>
            <a:r>
              <a:rPr lang="en-US" dirty="0"/>
              <a:t>Transliteration: </a:t>
            </a:r>
            <a:r>
              <a:rPr lang="en-US" dirty="0" err="1"/>
              <a:t>lambanó</a:t>
            </a:r>
            <a:endParaRPr lang="en-US" dirty="0"/>
          </a:p>
          <a:p>
            <a:r>
              <a:rPr lang="en-US" dirty="0"/>
              <a:t>Pronunciation: lam-BAN-o</a:t>
            </a:r>
          </a:p>
          <a:p>
            <a:r>
              <a:rPr lang="en-US" dirty="0"/>
              <a:t>Phonetic Spelling: (lam-ban'-o)</a:t>
            </a:r>
          </a:p>
          <a:p>
            <a:r>
              <a:rPr lang="en-US" dirty="0"/>
              <a:t>KJV: accept, + be amazed, assay, attain, bring, X when I call, catch, come on (X unto), + forget, have, hold, obtain, receive (X after), take (away, up)</a:t>
            </a:r>
          </a:p>
          <a:p>
            <a:r>
              <a:rPr lang="en-US" dirty="0"/>
              <a:t>NASB: receive, took, received, take, receives, taking, taken</a:t>
            </a:r>
          </a:p>
          <a:p>
            <a:r>
              <a:rPr lang="en-US" dirty="0"/>
              <a:t>Word Origin: [a prolonged form of a primary verb, which is use only as an alternate in certain tenses]</a:t>
            </a:r>
          </a:p>
          <a:p>
            <a:endParaRPr lang="en-US" dirty="0"/>
          </a:p>
          <a:p>
            <a:r>
              <a:rPr lang="en-US" b="1" dirty="0"/>
              <a:t>1. (actively) to take</a:t>
            </a:r>
          </a:p>
          <a:p>
            <a:r>
              <a:rPr lang="en-US" dirty="0"/>
              <a:t>2. (passively) to receive</a:t>
            </a:r>
          </a:p>
          <a:p>
            <a:r>
              <a:rPr lang="en-US" dirty="0"/>
              <a:t>3. (objectively) to get hold of (with the hand)</a:t>
            </a:r>
          </a:p>
          <a:p>
            <a:r>
              <a:rPr lang="en-US" dirty="0"/>
              <a:t>{in very many applications (literally and figuratively); whereas G1209 is rather subjective or passive, to have offered to one; while G138 is more violent, to seize or remove}</a:t>
            </a:r>
          </a:p>
        </p:txBody>
      </p:sp>
    </p:spTree>
    <p:extLst>
      <p:ext uri="{BB962C8B-B14F-4D97-AF65-F5344CB8AC3E}">
        <p14:creationId xmlns:p14="http://schemas.microsoft.com/office/powerpoint/2010/main" val="3574680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8800" y="279400"/>
            <a:ext cx="9421813" cy="838200"/>
          </a:xfrm>
        </p:spPr>
        <p:txBody>
          <a:bodyPr>
            <a:noAutofit/>
          </a:bodyPr>
          <a:lstStyle/>
          <a:p>
            <a:r>
              <a:rPr lang="en-US" sz="3600" dirty="0" smtClean="0">
                <a:solidFill>
                  <a:srgbClr val="92D050"/>
                </a:solidFill>
              </a:rPr>
              <a:t>Historical </a:t>
            </a:r>
            <a:r>
              <a:rPr lang="en-US" sz="3600" dirty="0">
                <a:solidFill>
                  <a:srgbClr val="92D050"/>
                </a:solidFill>
              </a:rPr>
              <a:t>Interpretations </a:t>
            </a:r>
            <a:r>
              <a:rPr lang="en-US" sz="3600" dirty="0" smtClean="0">
                <a:solidFill>
                  <a:srgbClr val="92D050"/>
                </a:solidFill>
              </a:rPr>
              <a:t>of 7 ages</a:t>
            </a:r>
            <a:endParaRPr lang="en-US" sz="36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22</a:t>
            </a:r>
            <a:endParaRPr lang="en-US" sz="3200" b="1" dirty="0" smtClean="0">
              <a:solidFill>
                <a:schemeClr val="bg1"/>
              </a:solidFill>
            </a:endParaRPr>
          </a:p>
        </p:txBody>
      </p:sp>
      <p:sp>
        <p:nvSpPr>
          <p:cNvPr id="6" name="TextBox 5"/>
          <p:cNvSpPr txBox="1"/>
          <p:nvPr/>
        </p:nvSpPr>
        <p:spPr>
          <a:xfrm>
            <a:off x="558800" y="1206500"/>
            <a:ext cx="10398234" cy="5262979"/>
          </a:xfrm>
          <a:prstGeom prst="rect">
            <a:avLst/>
          </a:prstGeom>
          <a:noFill/>
        </p:spPr>
        <p:txBody>
          <a:bodyPr wrap="square" rtlCol="0">
            <a:spAutoFit/>
          </a:bodyPr>
          <a:lstStyle/>
          <a:p>
            <a:r>
              <a:rPr lang="en-US" sz="2400" dirty="0" smtClean="0">
                <a:solidFill>
                  <a:srgbClr val="00B0F0"/>
                </a:solidFill>
              </a:rPr>
              <a:t>Ephesus </a:t>
            </a:r>
            <a:r>
              <a:rPr lang="en-US" sz="2400" dirty="0"/>
              <a:t>(Apostolic Church, ~30–100 AD): The early church that left its first love.</a:t>
            </a:r>
          </a:p>
          <a:p>
            <a:r>
              <a:rPr lang="en-US" sz="2400" dirty="0">
                <a:solidFill>
                  <a:srgbClr val="00B0F0"/>
                </a:solidFill>
              </a:rPr>
              <a:t>Smyrna</a:t>
            </a:r>
            <a:r>
              <a:rPr lang="en-US" sz="2400" dirty="0"/>
              <a:t> (Persecuted Church, ~100–312 AD): The era of Roman persecution.</a:t>
            </a:r>
          </a:p>
          <a:p>
            <a:r>
              <a:rPr lang="en-US" sz="2400" dirty="0">
                <a:solidFill>
                  <a:srgbClr val="00B0F0"/>
                </a:solidFill>
              </a:rPr>
              <a:t>Pergamum</a:t>
            </a:r>
            <a:r>
              <a:rPr lang="en-US" sz="2400" dirty="0"/>
              <a:t> (Imperial/Compromising Church, ~312–590 AD): The church-state union under Constantine.</a:t>
            </a:r>
          </a:p>
          <a:p>
            <a:r>
              <a:rPr lang="en-US" sz="2400" dirty="0">
                <a:solidFill>
                  <a:srgbClr val="00B0F0"/>
                </a:solidFill>
              </a:rPr>
              <a:t>Thyatira</a:t>
            </a:r>
            <a:r>
              <a:rPr lang="en-US" sz="2400" dirty="0"/>
              <a:t> (Corrupt/Middle Ages Church, ~590–1517 AD): The rise of corruption and dominant institutional power.</a:t>
            </a:r>
          </a:p>
          <a:p>
            <a:r>
              <a:rPr lang="en-US" sz="2400" dirty="0">
                <a:solidFill>
                  <a:srgbClr val="00B0F0"/>
                </a:solidFill>
              </a:rPr>
              <a:t>Sardis</a:t>
            </a:r>
            <a:r>
              <a:rPr lang="en-US" sz="2400" dirty="0"/>
              <a:t> (Reformation Church, ~1517–1700 AD): The Protestant Reformation.</a:t>
            </a:r>
          </a:p>
          <a:p>
            <a:r>
              <a:rPr lang="en-US" sz="2400" dirty="0">
                <a:solidFill>
                  <a:srgbClr val="00B0F0"/>
                </a:solidFill>
              </a:rPr>
              <a:t>Philadelphia</a:t>
            </a:r>
            <a:r>
              <a:rPr lang="en-US" sz="2400" dirty="0"/>
              <a:t> (Missionary Church, ~1700–1900 AD): A time of revival and missionary outreach.</a:t>
            </a:r>
          </a:p>
          <a:p>
            <a:r>
              <a:rPr lang="en-US" sz="2400" dirty="0">
                <a:solidFill>
                  <a:srgbClr val="00B0F0"/>
                </a:solidFill>
              </a:rPr>
              <a:t>Laodicea</a:t>
            </a:r>
            <a:r>
              <a:rPr lang="en-US" sz="2400" dirty="0"/>
              <a:t> (Apostate/Modern Church, ~1900–Present): The lukewarm, materialistic, and end-times church. </a:t>
            </a:r>
            <a:endParaRPr lang="en-US" sz="2400" dirty="0"/>
          </a:p>
        </p:txBody>
      </p:sp>
    </p:spTree>
    <p:extLst>
      <p:ext uri="{BB962C8B-B14F-4D97-AF65-F5344CB8AC3E}">
        <p14:creationId xmlns:p14="http://schemas.microsoft.com/office/powerpoint/2010/main" val="2679601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8800" y="279400"/>
            <a:ext cx="9421813" cy="838200"/>
          </a:xfrm>
        </p:spPr>
        <p:txBody>
          <a:bodyPr>
            <a:noAutofit/>
          </a:bodyPr>
          <a:lstStyle/>
          <a:p>
            <a:r>
              <a:rPr lang="en-US" sz="3600" dirty="0" smtClean="0">
                <a:solidFill>
                  <a:srgbClr val="92D050"/>
                </a:solidFill>
              </a:rPr>
              <a:t>Historical </a:t>
            </a:r>
            <a:r>
              <a:rPr lang="en-US" sz="3600" dirty="0">
                <a:solidFill>
                  <a:srgbClr val="92D050"/>
                </a:solidFill>
              </a:rPr>
              <a:t>Interpretations </a:t>
            </a:r>
            <a:r>
              <a:rPr lang="en-US" sz="3600" dirty="0" smtClean="0">
                <a:solidFill>
                  <a:srgbClr val="92D050"/>
                </a:solidFill>
              </a:rPr>
              <a:t>of 7 ages</a:t>
            </a:r>
            <a:endParaRPr lang="en-US" sz="36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23</a:t>
            </a:r>
            <a:endParaRPr lang="en-US" sz="3200" b="1" dirty="0" smtClean="0">
              <a:solidFill>
                <a:schemeClr val="bg1"/>
              </a:solidFill>
            </a:endParaRPr>
          </a:p>
        </p:txBody>
      </p:sp>
      <p:sp>
        <p:nvSpPr>
          <p:cNvPr id="6" name="TextBox 5"/>
          <p:cNvSpPr txBox="1"/>
          <p:nvPr/>
        </p:nvSpPr>
        <p:spPr>
          <a:xfrm>
            <a:off x="558800" y="1206500"/>
            <a:ext cx="10398234" cy="5262979"/>
          </a:xfrm>
          <a:prstGeom prst="rect">
            <a:avLst/>
          </a:prstGeom>
          <a:noFill/>
        </p:spPr>
        <p:txBody>
          <a:bodyPr wrap="square" rtlCol="0">
            <a:spAutoFit/>
          </a:bodyPr>
          <a:lstStyle/>
          <a:p>
            <a:r>
              <a:rPr lang="en-US" sz="2400" dirty="0" smtClean="0">
                <a:solidFill>
                  <a:srgbClr val="00B0F0"/>
                </a:solidFill>
              </a:rPr>
              <a:t>Ephesus </a:t>
            </a:r>
            <a:r>
              <a:rPr lang="en-US" sz="2400" dirty="0"/>
              <a:t>(Apostolic Church, ~30–100 AD): The early church that left its first love.</a:t>
            </a:r>
          </a:p>
          <a:p>
            <a:r>
              <a:rPr lang="en-US" sz="2400" dirty="0">
                <a:solidFill>
                  <a:srgbClr val="00B0F0"/>
                </a:solidFill>
              </a:rPr>
              <a:t>Smyrna</a:t>
            </a:r>
            <a:r>
              <a:rPr lang="en-US" sz="2400" dirty="0"/>
              <a:t> (Persecuted Church, ~100–312 AD): The era of Roman persecution.</a:t>
            </a:r>
          </a:p>
          <a:p>
            <a:r>
              <a:rPr lang="en-US" sz="2400" dirty="0">
                <a:solidFill>
                  <a:srgbClr val="00B0F0"/>
                </a:solidFill>
              </a:rPr>
              <a:t>Pergamum</a:t>
            </a:r>
            <a:r>
              <a:rPr lang="en-US" sz="2400" dirty="0"/>
              <a:t> (Imperial/Compromising Church, ~312–590 AD): The church-state union under Constantine.</a:t>
            </a:r>
          </a:p>
          <a:p>
            <a:r>
              <a:rPr lang="en-US" sz="2400" dirty="0">
                <a:solidFill>
                  <a:srgbClr val="00B0F0"/>
                </a:solidFill>
              </a:rPr>
              <a:t>Thyatira</a:t>
            </a:r>
            <a:r>
              <a:rPr lang="en-US" sz="2400" dirty="0"/>
              <a:t> (Corrupt/Middle Ages Church, ~590–1517 AD): The rise of corruption and dominant institutional power.</a:t>
            </a:r>
          </a:p>
          <a:p>
            <a:r>
              <a:rPr lang="en-US" sz="2400" dirty="0">
                <a:solidFill>
                  <a:srgbClr val="00B0F0"/>
                </a:solidFill>
              </a:rPr>
              <a:t>Sardis</a:t>
            </a:r>
            <a:r>
              <a:rPr lang="en-US" sz="2400" dirty="0"/>
              <a:t> (Reformation Church, ~1517–1700 AD): The Protestant Reformation.</a:t>
            </a:r>
          </a:p>
          <a:p>
            <a:r>
              <a:rPr lang="en-US" sz="2400" dirty="0">
                <a:solidFill>
                  <a:srgbClr val="00B0F0"/>
                </a:solidFill>
              </a:rPr>
              <a:t>Philadelphia</a:t>
            </a:r>
            <a:r>
              <a:rPr lang="en-US" sz="2400" dirty="0"/>
              <a:t> (Missionary Church, ~1700–1900 AD): A time of revival and missionary outreach.</a:t>
            </a:r>
          </a:p>
          <a:p>
            <a:r>
              <a:rPr lang="en-US" sz="2400" dirty="0">
                <a:solidFill>
                  <a:srgbClr val="00B0F0"/>
                </a:solidFill>
              </a:rPr>
              <a:t>Laodicea</a:t>
            </a:r>
            <a:r>
              <a:rPr lang="en-US" sz="2400" dirty="0"/>
              <a:t> (Apostate/Modern Church, ~1900–Present): The lukewarm, materialistic, and end-times church. </a:t>
            </a:r>
            <a:endParaRPr lang="en-US" sz="2400" dirty="0"/>
          </a:p>
        </p:txBody>
      </p:sp>
    </p:spTree>
    <p:extLst>
      <p:ext uri="{BB962C8B-B14F-4D97-AF65-F5344CB8AC3E}">
        <p14:creationId xmlns:p14="http://schemas.microsoft.com/office/powerpoint/2010/main" val="48153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8800" y="279400"/>
            <a:ext cx="9421813" cy="838200"/>
          </a:xfrm>
        </p:spPr>
        <p:txBody>
          <a:bodyPr>
            <a:noAutofit/>
          </a:bodyPr>
          <a:lstStyle/>
          <a:p>
            <a:r>
              <a:rPr lang="en-US" sz="3600" dirty="0" smtClean="0">
                <a:solidFill>
                  <a:srgbClr val="92D050"/>
                </a:solidFill>
              </a:rPr>
              <a:t>faith Interpretation of the churches</a:t>
            </a:r>
            <a:endParaRPr lang="en-US" sz="36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24</a:t>
            </a:r>
            <a:endParaRPr lang="en-US" sz="3200" b="1" dirty="0" smtClean="0">
              <a:solidFill>
                <a:schemeClr val="bg1"/>
              </a:solidFill>
            </a:endParaRPr>
          </a:p>
        </p:txBody>
      </p:sp>
      <p:sp>
        <p:nvSpPr>
          <p:cNvPr id="6" name="TextBox 5"/>
          <p:cNvSpPr txBox="1"/>
          <p:nvPr/>
        </p:nvSpPr>
        <p:spPr>
          <a:xfrm>
            <a:off x="558800" y="1206500"/>
            <a:ext cx="10398234" cy="4524315"/>
          </a:xfrm>
          <a:prstGeom prst="rect">
            <a:avLst/>
          </a:prstGeom>
          <a:noFill/>
        </p:spPr>
        <p:txBody>
          <a:bodyPr wrap="square" rtlCol="0">
            <a:spAutoFit/>
          </a:bodyPr>
          <a:lstStyle/>
          <a:p>
            <a:r>
              <a:rPr lang="en-US" sz="2400" dirty="0">
                <a:solidFill>
                  <a:srgbClr val="00B0F0"/>
                </a:solidFill>
              </a:rPr>
              <a:t>Ephesus</a:t>
            </a:r>
            <a:r>
              <a:rPr lang="en-US" sz="2400" dirty="0"/>
              <a:t> (Rev 2:1-7): </a:t>
            </a:r>
            <a:r>
              <a:rPr lang="en-US" sz="2400" dirty="0" smtClean="0"/>
              <a:t>Faith is not a component of good works, good 				works is a component of faith.</a:t>
            </a:r>
          </a:p>
          <a:p>
            <a:endParaRPr lang="en-US" sz="2400" dirty="0">
              <a:solidFill>
                <a:schemeClr val="tx1">
                  <a:lumMod val="50000"/>
                </a:schemeClr>
              </a:solidFill>
            </a:endParaRPr>
          </a:p>
          <a:p>
            <a:r>
              <a:rPr lang="en-US" sz="2400" dirty="0">
                <a:solidFill>
                  <a:srgbClr val="00B0F0"/>
                </a:solidFill>
              </a:rPr>
              <a:t>Smyrna</a:t>
            </a:r>
            <a:r>
              <a:rPr lang="en-US" sz="2400" dirty="0"/>
              <a:t> (Rev 2:8-11): </a:t>
            </a:r>
            <a:r>
              <a:rPr lang="en-US" sz="2400" dirty="0" smtClean="0"/>
              <a:t>Faith endures trials</a:t>
            </a:r>
          </a:p>
          <a:p>
            <a:endParaRPr lang="en-US" sz="2400" dirty="0"/>
          </a:p>
          <a:p>
            <a:r>
              <a:rPr lang="en-US" sz="2400" dirty="0">
                <a:solidFill>
                  <a:schemeClr val="tx1">
                    <a:lumMod val="50000"/>
                  </a:schemeClr>
                </a:solidFill>
              </a:rPr>
              <a:t>Pergamum (Rev 2:12-17</a:t>
            </a:r>
            <a:r>
              <a:rPr lang="en-US" sz="2400" dirty="0" smtClean="0">
                <a:solidFill>
                  <a:schemeClr val="tx1">
                    <a:lumMod val="50000"/>
                  </a:schemeClr>
                </a:solidFill>
              </a:rPr>
              <a:t>)</a:t>
            </a:r>
          </a:p>
          <a:p>
            <a:r>
              <a:rPr lang="en-US" sz="2400" dirty="0" smtClean="0">
                <a:solidFill>
                  <a:schemeClr val="tx1">
                    <a:lumMod val="50000"/>
                  </a:schemeClr>
                </a:solidFill>
              </a:rPr>
              <a:t>Thyatira </a:t>
            </a:r>
            <a:r>
              <a:rPr lang="en-US" sz="2400" dirty="0">
                <a:solidFill>
                  <a:schemeClr val="tx1">
                    <a:lumMod val="50000"/>
                  </a:schemeClr>
                </a:solidFill>
              </a:rPr>
              <a:t>(Rev 2:18-29</a:t>
            </a:r>
            <a:r>
              <a:rPr lang="en-US" sz="2400" dirty="0" smtClean="0">
                <a:solidFill>
                  <a:schemeClr val="tx1">
                    <a:lumMod val="50000"/>
                  </a:schemeClr>
                </a:solidFill>
              </a:rPr>
              <a:t>)</a:t>
            </a:r>
          </a:p>
          <a:p>
            <a:r>
              <a:rPr lang="en-US" sz="2400" dirty="0" smtClean="0">
                <a:solidFill>
                  <a:schemeClr val="tx1">
                    <a:lumMod val="50000"/>
                  </a:schemeClr>
                </a:solidFill>
              </a:rPr>
              <a:t>Sardis </a:t>
            </a:r>
            <a:r>
              <a:rPr lang="en-US" sz="2400" dirty="0">
                <a:solidFill>
                  <a:schemeClr val="tx1">
                    <a:lumMod val="50000"/>
                  </a:schemeClr>
                </a:solidFill>
              </a:rPr>
              <a:t>(Rev 3:1-6</a:t>
            </a:r>
            <a:r>
              <a:rPr lang="en-US" sz="2400" dirty="0" smtClean="0">
                <a:solidFill>
                  <a:schemeClr val="tx1">
                    <a:lumMod val="50000"/>
                  </a:schemeClr>
                </a:solidFill>
              </a:rPr>
              <a:t>):</a:t>
            </a:r>
          </a:p>
          <a:p>
            <a:endParaRPr lang="en-US" sz="2400" dirty="0"/>
          </a:p>
          <a:p>
            <a:r>
              <a:rPr lang="en-US" sz="2400" dirty="0">
                <a:solidFill>
                  <a:srgbClr val="00B0F0"/>
                </a:solidFill>
              </a:rPr>
              <a:t>Philadelphia</a:t>
            </a:r>
            <a:r>
              <a:rPr lang="en-US" sz="2400" dirty="0"/>
              <a:t> (Rev </a:t>
            </a:r>
            <a:r>
              <a:rPr lang="en-US" sz="2400" dirty="0" smtClean="0"/>
              <a:t>3:7-13) Faith is something you protect </a:t>
            </a:r>
            <a:endParaRPr lang="en-US" sz="2400" dirty="0"/>
          </a:p>
          <a:p>
            <a:r>
              <a:rPr lang="en-US" sz="2400" dirty="0">
                <a:solidFill>
                  <a:srgbClr val="00B0F0"/>
                </a:solidFill>
              </a:rPr>
              <a:t>Laodicea</a:t>
            </a:r>
            <a:r>
              <a:rPr lang="en-US" sz="2400" dirty="0"/>
              <a:t> </a:t>
            </a:r>
            <a:r>
              <a:rPr lang="en-US" sz="2400" dirty="0" smtClean="0"/>
              <a:t>	(</a:t>
            </a:r>
            <a:r>
              <a:rPr lang="en-US" sz="2400" dirty="0"/>
              <a:t>Rev 3:14-22): </a:t>
            </a:r>
            <a:r>
              <a:rPr lang="en-US" sz="2400" dirty="0" smtClean="0"/>
              <a:t>Faith is not something you can partially 					commit to.</a:t>
            </a:r>
            <a:endParaRPr lang="en-US" sz="2400" dirty="0"/>
          </a:p>
        </p:txBody>
      </p:sp>
    </p:spTree>
    <p:extLst>
      <p:ext uri="{BB962C8B-B14F-4D97-AF65-F5344CB8AC3E}">
        <p14:creationId xmlns:p14="http://schemas.microsoft.com/office/powerpoint/2010/main" val="4103797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234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8800" y="279400"/>
            <a:ext cx="9421813" cy="838200"/>
          </a:xfrm>
        </p:spPr>
        <p:txBody>
          <a:bodyPr>
            <a:noAutofit/>
          </a:bodyPr>
          <a:lstStyle/>
          <a:p>
            <a:r>
              <a:rPr lang="en-US" sz="4000" dirty="0" smtClean="0">
                <a:solidFill>
                  <a:srgbClr val="92D050"/>
                </a:solidFill>
              </a:rPr>
              <a:t>Revelation 3:17-18</a:t>
            </a:r>
            <a:endParaRPr lang="en-US" sz="40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a:solidFill>
                  <a:schemeClr val="bg1"/>
                </a:solidFill>
              </a:rPr>
              <a:t>3</a:t>
            </a:r>
            <a:endParaRPr lang="en-US" sz="3200" b="1" dirty="0" smtClean="0">
              <a:solidFill>
                <a:schemeClr val="bg1"/>
              </a:solidFill>
            </a:endParaRPr>
          </a:p>
        </p:txBody>
      </p:sp>
      <p:sp>
        <p:nvSpPr>
          <p:cNvPr id="6" name="TextBox 5"/>
          <p:cNvSpPr txBox="1"/>
          <p:nvPr/>
        </p:nvSpPr>
        <p:spPr>
          <a:xfrm>
            <a:off x="558800" y="1206500"/>
            <a:ext cx="10398234" cy="5016758"/>
          </a:xfrm>
          <a:prstGeom prst="rect">
            <a:avLst/>
          </a:prstGeom>
          <a:noFill/>
        </p:spPr>
        <p:txBody>
          <a:bodyPr wrap="square" rtlCol="0">
            <a:spAutoFit/>
          </a:bodyPr>
          <a:lstStyle/>
          <a:p>
            <a:r>
              <a:rPr lang="en-US" sz="3200" dirty="0" smtClean="0">
                <a:solidFill>
                  <a:srgbClr val="00B0F0"/>
                </a:solidFill>
              </a:rPr>
              <a:t>17</a:t>
            </a:r>
            <a:r>
              <a:rPr lang="en-US" sz="3200" dirty="0" smtClean="0"/>
              <a:t> Because </a:t>
            </a:r>
            <a:r>
              <a:rPr lang="en-US" sz="3200" dirty="0"/>
              <a:t>you say, "I am rich, and have become wealthy, and have need of nothing," and you do not know that you are wretched and miserable and poor and blind and naked, </a:t>
            </a:r>
            <a:endParaRPr lang="en-US" sz="3200" dirty="0" smtClean="0"/>
          </a:p>
          <a:p>
            <a:endParaRPr lang="en-US" sz="3200" dirty="0"/>
          </a:p>
          <a:p>
            <a:r>
              <a:rPr lang="en-US" sz="3200" dirty="0" smtClean="0">
                <a:solidFill>
                  <a:srgbClr val="00B0F0"/>
                </a:solidFill>
              </a:rPr>
              <a:t>18</a:t>
            </a:r>
            <a:r>
              <a:rPr lang="en-US" sz="3200" dirty="0" smtClean="0"/>
              <a:t> I </a:t>
            </a:r>
            <a:r>
              <a:rPr lang="en-US" sz="3200" dirty="0"/>
              <a:t>advise you to buy from Me gold refined by fire so that you may become rich, and white garments so that you may clothe yourself, and [that] the shame of your nakedness will not be revealed; and eye salve to anoint your eyes so that you may see</a:t>
            </a:r>
          </a:p>
        </p:txBody>
      </p:sp>
    </p:spTree>
    <p:extLst>
      <p:ext uri="{BB962C8B-B14F-4D97-AF65-F5344CB8AC3E}">
        <p14:creationId xmlns:p14="http://schemas.microsoft.com/office/powerpoint/2010/main" val="2273473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8800" y="279400"/>
            <a:ext cx="9421813" cy="838200"/>
          </a:xfrm>
        </p:spPr>
        <p:txBody>
          <a:bodyPr>
            <a:noAutofit/>
          </a:bodyPr>
          <a:lstStyle/>
          <a:p>
            <a:r>
              <a:rPr lang="en-US" sz="4000" dirty="0" smtClean="0">
                <a:solidFill>
                  <a:srgbClr val="92D050"/>
                </a:solidFill>
              </a:rPr>
              <a:t>Revelation 3:19-22</a:t>
            </a:r>
            <a:endParaRPr lang="en-US" sz="40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a:solidFill>
                  <a:schemeClr val="bg1"/>
                </a:solidFill>
              </a:rPr>
              <a:t>4</a:t>
            </a:r>
            <a:endParaRPr lang="en-US" sz="3200" b="1" dirty="0" smtClean="0">
              <a:solidFill>
                <a:schemeClr val="bg1"/>
              </a:solidFill>
            </a:endParaRPr>
          </a:p>
        </p:txBody>
      </p:sp>
      <p:sp>
        <p:nvSpPr>
          <p:cNvPr id="6" name="TextBox 5"/>
          <p:cNvSpPr txBox="1"/>
          <p:nvPr/>
        </p:nvSpPr>
        <p:spPr>
          <a:xfrm>
            <a:off x="558800" y="1206500"/>
            <a:ext cx="10398234" cy="5016758"/>
          </a:xfrm>
          <a:prstGeom prst="rect">
            <a:avLst/>
          </a:prstGeom>
          <a:noFill/>
        </p:spPr>
        <p:txBody>
          <a:bodyPr wrap="square" rtlCol="0">
            <a:spAutoFit/>
          </a:bodyPr>
          <a:lstStyle/>
          <a:p>
            <a:r>
              <a:rPr lang="en-US" sz="3200" dirty="0" smtClean="0">
                <a:solidFill>
                  <a:srgbClr val="00B0F0"/>
                </a:solidFill>
              </a:rPr>
              <a:t>19</a:t>
            </a:r>
            <a:r>
              <a:rPr lang="en-US" sz="3200" dirty="0" smtClean="0"/>
              <a:t> Those </a:t>
            </a:r>
            <a:r>
              <a:rPr lang="en-US" sz="3200" dirty="0"/>
              <a:t>whom I love, I reprove and discipline; therefore be </a:t>
            </a:r>
            <a:r>
              <a:rPr lang="en-US" sz="3200" dirty="0">
                <a:solidFill>
                  <a:srgbClr val="FFFF00"/>
                </a:solidFill>
              </a:rPr>
              <a:t>zealous</a:t>
            </a:r>
            <a:r>
              <a:rPr lang="en-US" sz="3200" dirty="0"/>
              <a:t> and repent. </a:t>
            </a:r>
            <a:endParaRPr lang="en-US" sz="3200" dirty="0" smtClean="0"/>
          </a:p>
          <a:p>
            <a:r>
              <a:rPr lang="en-US" sz="3200" dirty="0" smtClean="0">
                <a:solidFill>
                  <a:srgbClr val="00B0F0"/>
                </a:solidFill>
              </a:rPr>
              <a:t>20</a:t>
            </a:r>
            <a:r>
              <a:rPr lang="en-US" sz="3200" dirty="0" smtClean="0"/>
              <a:t> Behold</a:t>
            </a:r>
            <a:r>
              <a:rPr lang="en-US" sz="3200" dirty="0"/>
              <a:t>, I stand at the door and knock; if anyone hears My voice and opens the door, I will come in to him and will dine with him, and he with Me. </a:t>
            </a:r>
            <a:endParaRPr lang="en-US" sz="3200" dirty="0" smtClean="0"/>
          </a:p>
          <a:p>
            <a:r>
              <a:rPr lang="en-US" sz="3200" dirty="0" smtClean="0">
                <a:solidFill>
                  <a:srgbClr val="00B0F0"/>
                </a:solidFill>
              </a:rPr>
              <a:t>21 </a:t>
            </a:r>
            <a:r>
              <a:rPr lang="en-US" sz="3200" dirty="0" smtClean="0"/>
              <a:t>He </a:t>
            </a:r>
            <a:r>
              <a:rPr lang="en-US" sz="3200" dirty="0"/>
              <a:t>who overcomes, I will grant to him to sit down with Me on My throne, as I also overcame and sat down with My Father on His throne. </a:t>
            </a:r>
            <a:endParaRPr lang="en-US" sz="3200" dirty="0" smtClean="0"/>
          </a:p>
          <a:p>
            <a:r>
              <a:rPr lang="en-US" sz="3200" dirty="0" smtClean="0">
                <a:solidFill>
                  <a:srgbClr val="00B0F0"/>
                </a:solidFill>
              </a:rPr>
              <a:t>22</a:t>
            </a:r>
            <a:r>
              <a:rPr lang="en-US" sz="3200" dirty="0" smtClean="0"/>
              <a:t> He </a:t>
            </a:r>
            <a:r>
              <a:rPr lang="en-US" sz="3200" dirty="0"/>
              <a:t>who has an ear, let him hear what the Spirit says to the churches.'"</a:t>
            </a:r>
          </a:p>
        </p:txBody>
      </p:sp>
    </p:spTree>
    <p:extLst>
      <p:ext uri="{BB962C8B-B14F-4D97-AF65-F5344CB8AC3E}">
        <p14:creationId xmlns:p14="http://schemas.microsoft.com/office/powerpoint/2010/main" val="3384570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8800" y="279400"/>
            <a:ext cx="9421813" cy="838200"/>
          </a:xfrm>
        </p:spPr>
        <p:txBody>
          <a:bodyPr>
            <a:noAutofit/>
          </a:bodyPr>
          <a:lstStyle/>
          <a:p>
            <a:r>
              <a:rPr lang="en-US" sz="4000" dirty="0" smtClean="0">
                <a:solidFill>
                  <a:srgbClr val="92D050"/>
                </a:solidFill>
              </a:rPr>
              <a:t>Revelation 3:19-22</a:t>
            </a:r>
            <a:endParaRPr lang="en-US" sz="40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5</a:t>
            </a:r>
          </a:p>
        </p:txBody>
      </p:sp>
      <p:sp>
        <p:nvSpPr>
          <p:cNvPr id="6" name="TextBox 5"/>
          <p:cNvSpPr txBox="1"/>
          <p:nvPr/>
        </p:nvSpPr>
        <p:spPr>
          <a:xfrm>
            <a:off x="558800" y="1206500"/>
            <a:ext cx="10398234" cy="5016758"/>
          </a:xfrm>
          <a:prstGeom prst="rect">
            <a:avLst/>
          </a:prstGeom>
          <a:noFill/>
        </p:spPr>
        <p:txBody>
          <a:bodyPr wrap="square" rtlCol="0">
            <a:spAutoFit/>
          </a:bodyPr>
          <a:lstStyle/>
          <a:p>
            <a:r>
              <a:rPr lang="en-US" sz="3200" dirty="0" smtClean="0">
                <a:solidFill>
                  <a:srgbClr val="00B0F0"/>
                </a:solidFill>
              </a:rPr>
              <a:t>19</a:t>
            </a:r>
            <a:r>
              <a:rPr lang="en-US" sz="3200" dirty="0" smtClean="0"/>
              <a:t> Those </a:t>
            </a:r>
            <a:r>
              <a:rPr lang="en-US" sz="3200" dirty="0"/>
              <a:t>whom I love, I reprove and discipline; therefore be </a:t>
            </a:r>
            <a:r>
              <a:rPr lang="en-US" sz="3200" dirty="0">
                <a:solidFill>
                  <a:srgbClr val="FFFF00"/>
                </a:solidFill>
              </a:rPr>
              <a:t>zealous</a:t>
            </a:r>
            <a:r>
              <a:rPr lang="en-US" sz="3200" dirty="0"/>
              <a:t> and repent. </a:t>
            </a:r>
            <a:endParaRPr lang="en-US" sz="3200" dirty="0" smtClean="0"/>
          </a:p>
          <a:p>
            <a:r>
              <a:rPr lang="en-US" sz="3200" dirty="0" smtClean="0">
                <a:solidFill>
                  <a:srgbClr val="00B0F0"/>
                </a:solidFill>
              </a:rPr>
              <a:t>20</a:t>
            </a:r>
            <a:r>
              <a:rPr lang="en-US" sz="3200" dirty="0" smtClean="0"/>
              <a:t> Behold</a:t>
            </a:r>
            <a:r>
              <a:rPr lang="en-US" sz="3200" dirty="0"/>
              <a:t>, I stand at the door and knock; if anyone hears My voice and opens the door, I will come in to him and will dine with him, and he with Me. </a:t>
            </a:r>
            <a:endParaRPr lang="en-US" sz="3200" dirty="0" smtClean="0"/>
          </a:p>
          <a:p>
            <a:r>
              <a:rPr lang="en-US" sz="3200" dirty="0" smtClean="0">
                <a:solidFill>
                  <a:srgbClr val="00B0F0"/>
                </a:solidFill>
              </a:rPr>
              <a:t>21 </a:t>
            </a:r>
            <a:r>
              <a:rPr lang="en-US" sz="3200" dirty="0" smtClean="0"/>
              <a:t>He </a:t>
            </a:r>
            <a:r>
              <a:rPr lang="en-US" sz="3200" dirty="0"/>
              <a:t>who overcomes, I will grant to him to sit down with Me on My throne, as I also overcame and sat down with My Father on His throne. </a:t>
            </a:r>
            <a:endParaRPr lang="en-US" sz="3200" dirty="0" smtClean="0"/>
          </a:p>
          <a:p>
            <a:r>
              <a:rPr lang="en-US" sz="3200" dirty="0" smtClean="0">
                <a:solidFill>
                  <a:srgbClr val="00B0F0"/>
                </a:solidFill>
              </a:rPr>
              <a:t>22</a:t>
            </a:r>
            <a:r>
              <a:rPr lang="en-US" sz="3200" dirty="0" smtClean="0"/>
              <a:t> He </a:t>
            </a:r>
            <a:r>
              <a:rPr lang="en-US" sz="3200" dirty="0"/>
              <a:t>who has an ear, let him hear what the Spirit says to the churches.'"</a:t>
            </a:r>
          </a:p>
        </p:txBody>
      </p:sp>
      <p:sp>
        <p:nvSpPr>
          <p:cNvPr id="2" name="TextBox 1"/>
          <p:cNvSpPr txBox="1"/>
          <p:nvPr/>
        </p:nvSpPr>
        <p:spPr>
          <a:xfrm>
            <a:off x="961697" y="394138"/>
            <a:ext cx="9388802" cy="6124754"/>
          </a:xfrm>
          <a:prstGeom prst="rect">
            <a:avLst/>
          </a:prstGeom>
          <a:solidFill>
            <a:srgbClr val="FF0000"/>
          </a:solidFill>
        </p:spPr>
        <p:txBody>
          <a:bodyPr wrap="square" rtlCol="0">
            <a:spAutoFit/>
          </a:bodyPr>
          <a:lstStyle/>
          <a:p>
            <a:r>
              <a:rPr lang="en-US" sz="2800" dirty="0"/>
              <a:t>Strong's Concordance</a:t>
            </a:r>
          </a:p>
          <a:p>
            <a:r>
              <a:rPr lang="en-US" sz="2800" dirty="0" err="1"/>
              <a:t>zéleuó</a:t>
            </a:r>
            <a:r>
              <a:rPr lang="en-US" sz="2800" dirty="0"/>
              <a:t>: to have warmth of feeling for or against, to be zealous or jealous</a:t>
            </a:r>
          </a:p>
          <a:p>
            <a:r>
              <a:rPr lang="en-US" sz="2800" dirty="0"/>
              <a:t>Transliteration: </a:t>
            </a:r>
            <a:r>
              <a:rPr lang="en-US" sz="2800" dirty="0" err="1"/>
              <a:t>zéleuó</a:t>
            </a:r>
            <a:endParaRPr lang="en-US" sz="2800" dirty="0"/>
          </a:p>
          <a:p>
            <a:r>
              <a:rPr lang="en-US" sz="2800" dirty="0"/>
              <a:t>Definition: to have warmth of feeling for or against, to be zealous or jealous</a:t>
            </a:r>
          </a:p>
          <a:p>
            <a:r>
              <a:rPr lang="en-US" sz="2800" dirty="0"/>
              <a:t>NAS Exhaustive Concordance</a:t>
            </a:r>
          </a:p>
          <a:p>
            <a:r>
              <a:rPr lang="en-US" sz="2800" dirty="0"/>
              <a:t>Word Origin</a:t>
            </a:r>
          </a:p>
          <a:p>
            <a:r>
              <a:rPr lang="en-US" sz="2800" dirty="0"/>
              <a:t>a late form of </a:t>
            </a:r>
            <a:r>
              <a:rPr lang="en-US" sz="2800" dirty="0" err="1"/>
              <a:t>zéloó</a:t>
            </a:r>
            <a:endParaRPr lang="en-US" sz="2800" dirty="0"/>
          </a:p>
          <a:p>
            <a:r>
              <a:rPr lang="en-US" sz="2800" dirty="0"/>
              <a:t>Definition</a:t>
            </a:r>
          </a:p>
          <a:p>
            <a:r>
              <a:rPr lang="en-US" sz="2800" dirty="0">
                <a:solidFill>
                  <a:srgbClr val="FFFF00"/>
                </a:solidFill>
              </a:rPr>
              <a:t>to have warmth of feeling for or against, to be zealous or jealous</a:t>
            </a:r>
          </a:p>
          <a:p>
            <a:r>
              <a:rPr lang="en-US" sz="2800" dirty="0"/>
              <a:t>NASB Translation</a:t>
            </a:r>
          </a:p>
          <a:p>
            <a:r>
              <a:rPr lang="en-US" sz="2800" dirty="0">
                <a:solidFill>
                  <a:srgbClr val="FFFF00"/>
                </a:solidFill>
              </a:rPr>
              <a:t>zealous (1).</a:t>
            </a:r>
          </a:p>
        </p:txBody>
      </p:sp>
    </p:spTree>
    <p:extLst>
      <p:ext uri="{BB962C8B-B14F-4D97-AF65-F5344CB8AC3E}">
        <p14:creationId xmlns:p14="http://schemas.microsoft.com/office/powerpoint/2010/main" val="272632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8800" y="279400"/>
            <a:ext cx="9421813" cy="838200"/>
          </a:xfrm>
        </p:spPr>
        <p:txBody>
          <a:bodyPr>
            <a:noAutofit/>
          </a:bodyPr>
          <a:lstStyle/>
          <a:p>
            <a:r>
              <a:rPr lang="en-US" sz="4000" dirty="0" smtClean="0">
                <a:solidFill>
                  <a:srgbClr val="92D050"/>
                </a:solidFill>
              </a:rPr>
              <a:t>Difference</a:t>
            </a:r>
            <a:endParaRPr lang="en-US" sz="40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6</a:t>
            </a:r>
          </a:p>
        </p:txBody>
      </p:sp>
      <p:sp>
        <p:nvSpPr>
          <p:cNvPr id="6" name="TextBox 5"/>
          <p:cNvSpPr txBox="1"/>
          <p:nvPr/>
        </p:nvSpPr>
        <p:spPr>
          <a:xfrm>
            <a:off x="558799" y="1206500"/>
            <a:ext cx="11281103" cy="1323439"/>
          </a:xfrm>
          <a:prstGeom prst="rect">
            <a:avLst/>
          </a:prstGeom>
          <a:noFill/>
        </p:spPr>
        <p:txBody>
          <a:bodyPr wrap="square" rtlCol="0">
            <a:spAutoFit/>
          </a:bodyPr>
          <a:lstStyle/>
          <a:p>
            <a:r>
              <a:rPr lang="en-US" sz="4000" dirty="0" smtClean="0"/>
              <a:t>What is the difference between, </a:t>
            </a:r>
          </a:p>
          <a:p>
            <a:r>
              <a:rPr lang="en-US" sz="4000" dirty="0" smtClean="0">
                <a:solidFill>
                  <a:srgbClr val="FFFF00"/>
                </a:solidFill>
              </a:rPr>
              <a:t>“to  Believe” </a:t>
            </a:r>
            <a:r>
              <a:rPr lang="en-US" sz="4000" dirty="0" smtClean="0"/>
              <a:t>and </a:t>
            </a:r>
            <a:r>
              <a:rPr lang="en-US" sz="4000" dirty="0" smtClean="0">
                <a:solidFill>
                  <a:srgbClr val="FFFF00"/>
                </a:solidFill>
              </a:rPr>
              <a:t>“to have Faith”</a:t>
            </a:r>
            <a:r>
              <a:rPr lang="en-US" sz="4000" dirty="0" smtClean="0"/>
              <a:t>?</a:t>
            </a:r>
            <a:endParaRPr lang="en-US" sz="4000" dirty="0">
              <a:solidFill>
                <a:srgbClr val="FFFF00"/>
              </a:solidFill>
            </a:endParaRPr>
          </a:p>
        </p:txBody>
      </p:sp>
    </p:spTree>
    <p:extLst>
      <p:ext uri="{BB962C8B-B14F-4D97-AF65-F5344CB8AC3E}">
        <p14:creationId xmlns:p14="http://schemas.microsoft.com/office/powerpoint/2010/main" val="2307030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8800" y="279400"/>
            <a:ext cx="9421813" cy="838200"/>
          </a:xfrm>
        </p:spPr>
        <p:txBody>
          <a:bodyPr>
            <a:noAutofit/>
          </a:bodyPr>
          <a:lstStyle/>
          <a:p>
            <a:r>
              <a:rPr lang="en-US" sz="4000" dirty="0" smtClean="0">
                <a:solidFill>
                  <a:srgbClr val="92D050"/>
                </a:solidFill>
              </a:rPr>
              <a:t>Difference</a:t>
            </a:r>
            <a:endParaRPr lang="en-US" sz="40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7</a:t>
            </a:r>
          </a:p>
        </p:txBody>
      </p:sp>
      <p:sp>
        <p:nvSpPr>
          <p:cNvPr id="6" name="TextBox 5"/>
          <p:cNvSpPr txBox="1"/>
          <p:nvPr/>
        </p:nvSpPr>
        <p:spPr>
          <a:xfrm>
            <a:off x="558799" y="1206500"/>
            <a:ext cx="11281103" cy="3785652"/>
          </a:xfrm>
          <a:prstGeom prst="rect">
            <a:avLst/>
          </a:prstGeom>
          <a:noFill/>
        </p:spPr>
        <p:txBody>
          <a:bodyPr wrap="square" rtlCol="0">
            <a:spAutoFit/>
          </a:bodyPr>
          <a:lstStyle/>
          <a:p>
            <a:r>
              <a:rPr lang="en-US" sz="4000" dirty="0" smtClean="0"/>
              <a:t>What is the difference between, </a:t>
            </a:r>
          </a:p>
          <a:p>
            <a:r>
              <a:rPr lang="en-US" sz="4000" dirty="0" smtClean="0">
                <a:solidFill>
                  <a:srgbClr val="FFFF00"/>
                </a:solidFill>
              </a:rPr>
              <a:t>“to  Believe” </a:t>
            </a:r>
            <a:r>
              <a:rPr lang="en-US" sz="4000" dirty="0" smtClean="0"/>
              <a:t>and </a:t>
            </a:r>
            <a:r>
              <a:rPr lang="en-US" sz="4000" dirty="0" smtClean="0">
                <a:solidFill>
                  <a:srgbClr val="FFFF00"/>
                </a:solidFill>
              </a:rPr>
              <a:t>“to have Faith”</a:t>
            </a:r>
            <a:r>
              <a:rPr lang="en-US" sz="4000" dirty="0" smtClean="0"/>
              <a:t>?</a:t>
            </a:r>
          </a:p>
          <a:p>
            <a:endParaRPr lang="en-US" sz="4000" dirty="0">
              <a:solidFill>
                <a:srgbClr val="FFFF00"/>
              </a:solidFill>
            </a:endParaRPr>
          </a:p>
          <a:p>
            <a:r>
              <a:rPr lang="en-US" sz="4000" dirty="0" smtClean="0"/>
              <a:t>John never uses the word “faith” in his gospel. Instead, he uses the word for “believe” 98 times.</a:t>
            </a:r>
            <a:endParaRPr lang="en-US" sz="4000" dirty="0"/>
          </a:p>
        </p:txBody>
      </p:sp>
    </p:spTree>
    <p:extLst>
      <p:ext uri="{BB962C8B-B14F-4D97-AF65-F5344CB8AC3E}">
        <p14:creationId xmlns:p14="http://schemas.microsoft.com/office/powerpoint/2010/main" val="2735901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8800" y="279400"/>
            <a:ext cx="9421813" cy="838200"/>
          </a:xfrm>
        </p:spPr>
        <p:txBody>
          <a:bodyPr>
            <a:noAutofit/>
          </a:bodyPr>
          <a:lstStyle/>
          <a:p>
            <a:r>
              <a:rPr lang="en-US" sz="4000" dirty="0" smtClean="0">
                <a:solidFill>
                  <a:srgbClr val="92D050"/>
                </a:solidFill>
              </a:rPr>
              <a:t>belief</a:t>
            </a:r>
            <a:endParaRPr lang="en-US" sz="40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8</a:t>
            </a:r>
          </a:p>
        </p:txBody>
      </p:sp>
      <p:sp>
        <p:nvSpPr>
          <p:cNvPr id="6" name="TextBox 5"/>
          <p:cNvSpPr txBox="1"/>
          <p:nvPr/>
        </p:nvSpPr>
        <p:spPr>
          <a:xfrm>
            <a:off x="558800" y="1219200"/>
            <a:ext cx="11281103" cy="4154984"/>
          </a:xfrm>
          <a:prstGeom prst="rect">
            <a:avLst/>
          </a:prstGeom>
          <a:noFill/>
        </p:spPr>
        <p:txBody>
          <a:bodyPr wrap="square" rtlCol="0">
            <a:spAutoFit/>
          </a:bodyPr>
          <a:lstStyle/>
          <a:p>
            <a:r>
              <a:rPr lang="en-US" sz="2400" u="sng" dirty="0" smtClean="0">
                <a:solidFill>
                  <a:srgbClr val="00B0F0"/>
                </a:solidFill>
              </a:rPr>
              <a:t>Key Greek Words for Belief</a:t>
            </a:r>
          </a:p>
          <a:p>
            <a:r>
              <a:rPr lang="en-US" sz="2400" b="1" u="sng" dirty="0" err="1" smtClean="0">
                <a:solidFill>
                  <a:srgbClr val="FFFF00"/>
                </a:solidFill>
              </a:rPr>
              <a:t>Pisteuō</a:t>
            </a:r>
            <a:r>
              <a:rPr lang="en-US" sz="2400" dirty="0" smtClean="0"/>
              <a:t> (π</a:t>
            </a:r>
            <a:r>
              <a:rPr lang="en-US" sz="2400" dirty="0" err="1" smtClean="0"/>
              <a:t>ιστεύω</a:t>
            </a:r>
            <a:r>
              <a:rPr lang="en-US" sz="2400" dirty="0" smtClean="0"/>
              <a:t> - G4100): Verb meaning to believe, have faith, entrust, or commit. It represents active reliance upon God or Christ.</a:t>
            </a:r>
          </a:p>
          <a:p>
            <a:r>
              <a:rPr lang="en-US" sz="2400" b="1" u="sng" dirty="0" err="1" smtClean="0">
                <a:solidFill>
                  <a:srgbClr val="FF0000"/>
                </a:solidFill>
              </a:rPr>
              <a:t>Pistis</a:t>
            </a:r>
            <a:r>
              <a:rPr lang="en-US" sz="2400" dirty="0" smtClean="0"/>
              <a:t> (π</a:t>
            </a:r>
            <a:r>
              <a:rPr lang="en-US" sz="2400" dirty="0" err="1" smtClean="0"/>
              <a:t>ίστις</a:t>
            </a:r>
            <a:r>
              <a:rPr lang="en-US" sz="2400" dirty="0" smtClean="0"/>
              <a:t> - G4102): Noun meaning faith, belief, trust, conviction, or assurance. It signifies both the act of believing and the content of faith.</a:t>
            </a:r>
          </a:p>
          <a:p>
            <a:r>
              <a:rPr lang="en-US" sz="2400" b="1" u="sng" dirty="0" err="1" smtClean="0">
                <a:solidFill>
                  <a:srgbClr val="FF0000"/>
                </a:solidFill>
              </a:rPr>
              <a:t>Pistos</a:t>
            </a:r>
            <a:r>
              <a:rPr lang="en-US" sz="2400" b="1" u="sng" dirty="0" smtClean="0">
                <a:solidFill>
                  <a:srgbClr val="FFFF00"/>
                </a:solidFill>
              </a:rPr>
              <a:t> </a:t>
            </a:r>
            <a:r>
              <a:rPr lang="en-US" sz="2400" dirty="0" smtClean="0"/>
              <a:t>(π</a:t>
            </a:r>
            <a:r>
              <a:rPr lang="en-US" sz="2400" dirty="0" err="1" smtClean="0"/>
              <a:t>ιστός</a:t>
            </a:r>
            <a:r>
              <a:rPr lang="en-US" sz="2400" dirty="0" smtClean="0"/>
              <a:t> - G4103): Adjective meaning faithful, believing, or trustworthy.</a:t>
            </a:r>
          </a:p>
          <a:p>
            <a:r>
              <a:rPr lang="en-US" sz="2400" b="1" u="sng" dirty="0" err="1" smtClean="0">
                <a:solidFill>
                  <a:srgbClr val="92D050"/>
                </a:solidFill>
              </a:rPr>
              <a:t>Peithō</a:t>
            </a:r>
            <a:r>
              <a:rPr lang="en-US" sz="2400" dirty="0" smtClean="0"/>
              <a:t> (π</a:t>
            </a:r>
            <a:r>
              <a:rPr lang="en-US" sz="2400" dirty="0" err="1" smtClean="0"/>
              <a:t>είθω</a:t>
            </a:r>
            <a:r>
              <a:rPr lang="en-US" sz="2400" dirty="0" smtClean="0"/>
              <a:t> - G3982): Verb meaning to persuade, or to be persuaded, which is the root of </a:t>
            </a:r>
            <a:r>
              <a:rPr lang="en-US" sz="2400" dirty="0" err="1" smtClean="0"/>
              <a:t>pistis</a:t>
            </a:r>
            <a:r>
              <a:rPr lang="en-US" sz="2400" dirty="0" smtClean="0"/>
              <a:t> and </a:t>
            </a:r>
            <a:r>
              <a:rPr lang="en-US" sz="2400" dirty="0" err="1" smtClean="0"/>
              <a:t>pisteuō</a:t>
            </a:r>
            <a:r>
              <a:rPr lang="en-US" sz="2400" dirty="0" smtClean="0"/>
              <a:t>.</a:t>
            </a:r>
          </a:p>
          <a:p>
            <a:r>
              <a:rPr lang="en-US" sz="2400" dirty="0" err="1" smtClean="0"/>
              <a:t>Oligopistos</a:t>
            </a:r>
            <a:r>
              <a:rPr lang="en-US" sz="2400" dirty="0" smtClean="0"/>
              <a:t> (</a:t>
            </a:r>
            <a:r>
              <a:rPr lang="en-US" sz="2400" dirty="0" err="1" smtClean="0"/>
              <a:t>ὀλιγό</a:t>
            </a:r>
            <a:r>
              <a:rPr lang="en-US" sz="2400" dirty="0" smtClean="0"/>
              <a:t>πιστος - G3640): Adjective meaning "of little faith". </a:t>
            </a:r>
          </a:p>
          <a:p>
            <a:endParaRPr lang="en-US" sz="2400" dirty="0" smtClean="0"/>
          </a:p>
        </p:txBody>
      </p:sp>
    </p:spTree>
    <p:extLst>
      <p:ext uri="{BB962C8B-B14F-4D97-AF65-F5344CB8AC3E}">
        <p14:creationId xmlns:p14="http://schemas.microsoft.com/office/powerpoint/2010/main" val="3963555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8800" y="279400"/>
            <a:ext cx="9421813" cy="838200"/>
          </a:xfrm>
        </p:spPr>
        <p:txBody>
          <a:bodyPr>
            <a:noAutofit/>
          </a:bodyPr>
          <a:lstStyle/>
          <a:p>
            <a:r>
              <a:rPr lang="en-US" sz="4000" dirty="0" smtClean="0">
                <a:solidFill>
                  <a:srgbClr val="92D050"/>
                </a:solidFill>
              </a:rPr>
              <a:t>faith</a:t>
            </a:r>
            <a:endParaRPr lang="en-US" sz="40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9</a:t>
            </a:r>
          </a:p>
        </p:txBody>
      </p:sp>
      <p:sp>
        <p:nvSpPr>
          <p:cNvPr id="6" name="TextBox 5"/>
          <p:cNvSpPr txBox="1"/>
          <p:nvPr/>
        </p:nvSpPr>
        <p:spPr>
          <a:xfrm>
            <a:off x="558800" y="1219200"/>
            <a:ext cx="11281103" cy="4031873"/>
          </a:xfrm>
          <a:prstGeom prst="rect">
            <a:avLst/>
          </a:prstGeom>
          <a:noFill/>
        </p:spPr>
        <p:txBody>
          <a:bodyPr wrap="square" rtlCol="0">
            <a:spAutoFit/>
          </a:bodyPr>
          <a:lstStyle/>
          <a:p>
            <a:r>
              <a:rPr lang="en-US" sz="3200" dirty="0"/>
              <a:t>The primary New Testament Greek word for "faith" is the noun </a:t>
            </a:r>
            <a:r>
              <a:rPr lang="en-US" sz="3200" dirty="0" err="1">
                <a:solidFill>
                  <a:srgbClr val="FF0000"/>
                </a:solidFill>
              </a:rPr>
              <a:t>pistis</a:t>
            </a:r>
            <a:r>
              <a:rPr lang="en-US" sz="3200" dirty="0"/>
              <a:t> (π</a:t>
            </a:r>
            <a:r>
              <a:rPr lang="en-US" sz="3200" dirty="0" err="1"/>
              <a:t>ίστις</a:t>
            </a:r>
            <a:r>
              <a:rPr lang="en-US" sz="3200" dirty="0"/>
              <a:t>), appearing nearly 250 times to denote trust, confidence, and fidelity</a:t>
            </a:r>
            <a:r>
              <a:rPr lang="en-US" sz="3200" dirty="0" smtClean="0"/>
              <a:t>.</a:t>
            </a:r>
          </a:p>
          <a:p>
            <a:endParaRPr lang="en-US" sz="3200" dirty="0"/>
          </a:p>
          <a:p>
            <a:r>
              <a:rPr lang="en-US" sz="3200" dirty="0" smtClean="0"/>
              <a:t>Key </a:t>
            </a:r>
            <a:r>
              <a:rPr lang="en-US" sz="3200" dirty="0"/>
              <a:t>related terms include the verb </a:t>
            </a:r>
            <a:r>
              <a:rPr lang="en-US" sz="3200" dirty="0" err="1">
                <a:solidFill>
                  <a:srgbClr val="FFFF00"/>
                </a:solidFill>
              </a:rPr>
              <a:t>pisteuo</a:t>
            </a:r>
            <a:r>
              <a:rPr lang="en-US" sz="3200" dirty="0">
                <a:solidFill>
                  <a:srgbClr val="FF0000"/>
                </a:solidFill>
              </a:rPr>
              <a:t> </a:t>
            </a:r>
            <a:r>
              <a:rPr lang="en-US" sz="3200" dirty="0"/>
              <a:t>(π</a:t>
            </a:r>
            <a:r>
              <a:rPr lang="en-US" sz="3200" dirty="0" err="1"/>
              <a:t>ιστεύω</a:t>
            </a:r>
            <a:r>
              <a:rPr lang="en-US" sz="3200" dirty="0"/>
              <a:t> - "to believe/have faith") and the adjective </a:t>
            </a:r>
            <a:r>
              <a:rPr lang="en-US" sz="3200" dirty="0" err="1">
                <a:solidFill>
                  <a:srgbClr val="FF0000"/>
                </a:solidFill>
              </a:rPr>
              <a:t>pistos</a:t>
            </a:r>
            <a:r>
              <a:rPr lang="en-US" sz="3200" dirty="0"/>
              <a:t> (π</a:t>
            </a:r>
            <a:r>
              <a:rPr lang="en-US" sz="3200" dirty="0" err="1"/>
              <a:t>ιστός</a:t>
            </a:r>
            <a:r>
              <a:rPr lang="en-US" sz="3200" dirty="0"/>
              <a:t> - "faithful/believing"). These terms form the core of New Testament faith, often emphasizing reliance on God. </a:t>
            </a:r>
          </a:p>
        </p:txBody>
      </p:sp>
    </p:spTree>
    <p:extLst>
      <p:ext uri="{BB962C8B-B14F-4D97-AF65-F5344CB8AC3E}">
        <p14:creationId xmlns:p14="http://schemas.microsoft.com/office/powerpoint/2010/main" val="434123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124014</TotalTime>
  <Words>2546</Words>
  <Application>Microsoft Office PowerPoint</Application>
  <PresentationFormat>Widescreen</PresentationFormat>
  <Paragraphs>187</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Algerian</vt:lpstr>
      <vt:lpstr>Arial</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spots kmvl.net</dc:creator>
  <cp:lastModifiedBy>spots kmvl.net</cp:lastModifiedBy>
  <cp:revision>393</cp:revision>
  <dcterms:created xsi:type="dcterms:W3CDTF">2025-10-16T21:16:34Z</dcterms:created>
  <dcterms:modified xsi:type="dcterms:W3CDTF">2026-02-01T13:47:36Z</dcterms:modified>
</cp:coreProperties>
</file>