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1"/>
  </p:notesMasterIdLst>
  <p:sldIdLst>
    <p:sldId id="258" r:id="rId2"/>
    <p:sldId id="1150" r:id="rId3"/>
    <p:sldId id="1151" r:id="rId4"/>
    <p:sldId id="1130" r:id="rId5"/>
    <p:sldId id="1133" r:id="rId6"/>
    <p:sldId id="1160" r:id="rId7"/>
    <p:sldId id="1161" r:id="rId8"/>
    <p:sldId id="1164" r:id="rId9"/>
    <p:sldId id="1165" r:id="rId10"/>
    <p:sldId id="1163" r:id="rId11"/>
    <p:sldId id="1155" r:id="rId12"/>
    <p:sldId id="1168" r:id="rId13"/>
    <p:sldId id="1167" r:id="rId14"/>
    <p:sldId id="1156" r:id="rId15"/>
    <p:sldId id="1157" r:id="rId16"/>
    <p:sldId id="1154" r:id="rId17"/>
    <p:sldId id="1158" r:id="rId18"/>
    <p:sldId id="1169" r:id="rId19"/>
    <p:sldId id="1159" r:id="rId20"/>
    <p:sldId id="1166" r:id="rId21"/>
    <p:sldId id="1170" r:id="rId22"/>
    <p:sldId id="1171" r:id="rId23"/>
    <p:sldId id="1172" r:id="rId24"/>
    <p:sldId id="1173" r:id="rId25"/>
    <p:sldId id="1174" r:id="rId26"/>
    <p:sldId id="1175" r:id="rId27"/>
    <p:sldId id="1176" r:id="rId28"/>
    <p:sldId id="1177" r:id="rId29"/>
    <p:sldId id="825"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173" autoAdjust="0"/>
    <p:restoredTop sz="94660"/>
  </p:normalViewPr>
  <p:slideViewPr>
    <p:cSldViewPr snapToGrid="0">
      <p:cViewPr varScale="1">
        <p:scale>
          <a:sx n="76" d="100"/>
          <a:sy n="76" d="100"/>
        </p:scale>
        <p:origin x="120" y="79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1C8F46-D012-4E05-9B9D-A62F6A966B33}" type="datetimeFigureOut">
              <a:rPr lang="en-US" smtClean="0"/>
              <a:t>10/14/2026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36A97F-F817-469A-B214-DF68FA913C29}" type="slidenum">
              <a:rPr lang="en-US" smtClean="0"/>
              <a:t>‹#›</a:t>
            </a:fld>
            <a:endParaRPr lang="en-US"/>
          </a:p>
        </p:txBody>
      </p:sp>
    </p:spTree>
    <p:extLst>
      <p:ext uri="{BB962C8B-B14F-4D97-AF65-F5344CB8AC3E}">
        <p14:creationId xmlns:p14="http://schemas.microsoft.com/office/powerpoint/2010/main" val="116847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10/14/2026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10/14/2026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10/14/2026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10/14/2026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10/14/2026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10/14/2026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10/14/2026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flipH="1">
            <a:off x="7551683" y="2711668"/>
            <a:ext cx="3488847" cy="1822231"/>
          </a:xfrm>
        </p:spPr>
        <p:txBody>
          <a:bodyPr>
            <a:normAutofit fontScale="62500" lnSpcReduction="20000"/>
          </a:bodyPr>
          <a:lstStyle/>
          <a:p>
            <a:r>
              <a:rPr lang="en-US" sz="9600" dirty="0" smtClean="0">
                <a:solidFill>
                  <a:srgbClr val="92D050"/>
                </a:solidFill>
                <a:latin typeface="Algerian" panose="04020705040A02060702" pitchFamily="82" charset="0"/>
              </a:rPr>
              <a:t>WEEK </a:t>
            </a:r>
            <a:r>
              <a:rPr lang="en-US" sz="9600" dirty="0" smtClean="0">
                <a:solidFill>
                  <a:srgbClr val="92D050"/>
                </a:solidFill>
                <a:latin typeface="Algerian" panose="04020705040A02060702" pitchFamily="82" charset="0"/>
              </a:rPr>
              <a:t>10 </a:t>
            </a:r>
            <a:endParaRPr lang="en-US" sz="9600" dirty="0" smtClean="0">
              <a:solidFill>
                <a:srgbClr val="92D050"/>
              </a:solidFill>
              <a:latin typeface="Algerian" panose="04020705040A02060702" pitchFamily="82" charset="0"/>
            </a:endParaRPr>
          </a:p>
          <a:p>
            <a:r>
              <a:rPr lang="en-US" sz="8800" dirty="0" smtClean="0">
                <a:solidFill>
                  <a:schemeClr val="bg1"/>
                </a:solidFill>
                <a:latin typeface="Algerian" panose="04020705040A02060702" pitchFamily="82" charset="0"/>
              </a:rPr>
              <a:t>  </a:t>
            </a:r>
            <a:r>
              <a:rPr lang="en-US" sz="8800" dirty="0" smtClean="0">
                <a:solidFill>
                  <a:schemeClr val="bg1"/>
                </a:solidFill>
                <a:latin typeface="Algerian" panose="04020705040A02060702" pitchFamily="82" charset="0"/>
              </a:rPr>
              <a:t>10-18-26</a:t>
            </a:r>
            <a:endParaRPr lang="en-US" sz="8800" dirty="0">
              <a:solidFill>
                <a:schemeClr val="bg1"/>
              </a:solidFill>
              <a:latin typeface="Algerian" panose="04020705040A02060702" pitchFamily="82" charset="0"/>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a:solidFill>
                  <a:schemeClr val="bg1"/>
                </a:solidFill>
              </a:rPr>
              <a:t>1</a:t>
            </a:r>
            <a:endParaRPr lang="en-US" sz="3200" b="1" dirty="0" smtClean="0">
              <a:solidFill>
                <a:schemeClr val="bg1"/>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8950" y="864174"/>
            <a:ext cx="6521450" cy="4884793"/>
          </a:xfrm>
          <a:prstGeom prst="rect">
            <a:avLst/>
          </a:prstGeom>
        </p:spPr>
      </p:pic>
    </p:spTree>
    <p:extLst>
      <p:ext uri="{BB962C8B-B14F-4D97-AF65-F5344CB8AC3E}">
        <p14:creationId xmlns:p14="http://schemas.microsoft.com/office/powerpoint/2010/main" val="18663504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We covered</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a:t>
            </a:r>
            <a:endParaRPr lang="en-US" sz="3200" b="1" dirty="0" smtClean="0">
              <a:solidFill>
                <a:schemeClr val="bg1"/>
              </a:solidFill>
            </a:endParaRPr>
          </a:p>
        </p:txBody>
      </p:sp>
      <p:sp>
        <p:nvSpPr>
          <p:cNvPr id="5" name="TextBox 4"/>
          <p:cNvSpPr txBox="1"/>
          <p:nvPr/>
        </p:nvSpPr>
        <p:spPr>
          <a:xfrm>
            <a:off x="413239" y="1441938"/>
            <a:ext cx="9937262" cy="6370975"/>
          </a:xfrm>
          <a:prstGeom prst="rect">
            <a:avLst/>
          </a:prstGeom>
          <a:noFill/>
        </p:spPr>
        <p:txBody>
          <a:bodyPr wrap="square" rtlCol="0">
            <a:spAutoFit/>
          </a:bodyPr>
          <a:lstStyle/>
          <a:p>
            <a:r>
              <a:rPr lang="en-US" sz="2400" dirty="0" smtClean="0">
                <a:solidFill>
                  <a:srgbClr val="FFFF00"/>
                </a:solidFill>
                <a:latin typeface="Roboto"/>
              </a:rPr>
              <a:t>1. Jubilee Year:  </a:t>
            </a:r>
            <a:r>
              <a:rPr lang="en-US" sz="2400" dirty="0" smtClean="0">
                <a:latin typeface="Roboto"/>
              </a:rPr>
              <a:t>The year debt is forgiven Slaves are freed, the land is restored. After 49 years, on the start of the 50</a:t>
            </a:r>
            <a:r>
              <a:rPr lang="en-US" sz="2400" baseline="30000" dirty="0" smtClean="0">
                <a:latin typeface="Roboto"/>
              </a:rPr>
              <a:t>th</a:t>
            </a:r>
            <a:r>
              <a:rPr lang="en-US" sz="2400" dirty="0" smtClean="0">
                <a:latin typeface="Roboto"/>
              </a:rPr>
              <a:t> year which is also the first year counting towards the next Jubilee.</a:t>
            </a:r>
          </a:p>
          <a:p>
            <a:endParaRPr lang="en-US" sz="2400" dirty="0">
              <a:latin typeface="Roboto"/>
            </a:endParaRPr>
          </a:p>
          <a:p>
            <a:r>
              <a:rPr lang="en-US" sz="2400" dirty="0" smtClean="0">
                <a:solidFill>
                  <a:srgbClr val="FFFF00"/>
                </a:solidFill>
                <a:latin typeface="Roboto"/>
              </a:rPr>
              <a:t>2. Jesus was born between 6 and 4 BC</a:t>
            </a:r>
            <a:r>
              <a:rPr lang="en-US" sz="2400" dirty="0">
                <a:latin typeface="Roboto"/>
              </a:rPr>
              <a:t>:</a:t>
            </a:r>
            <a:r>
              <a:rPr lang="en-US" sz="2400" dirty="0" smtClean="0">
                <a:latin typeface="Roboto"/>
              </a:rPr>
              <a:t> Making Him “about thirty years old” at the start of His ministry in 26 AD. This was the last Jubilee year in Daniels 490 year prophecy.</a:t>
            </a:r>
          </a:p>
          <a:p>
            <a:endParaRPr lang="en-US" sz="2400" dirty="0">
              <a:latin typeface="Roboto"/>
            </a:endParaRPr>
          </a:p>
          <a:p>
            <a:r>
              <a:rPr lang="en-US" sz="2400" dirty="0" smtClean="0">
                <a:solidFill>
                  <a:srgbClr val="FFFF00"/>
                </a:solidFill>
                <a:latin typeface="Roboto"/>
              </a:rPr>
              <a:t>3. The Essenes </a:t>
            </a:r>
            <a:r>
              <a:rPr lang="en-US" sz="2400" dirty="0" smtClean="0">
                <a:latin typeface="Roboto"/>
              </a:rPr>
              <a:t>recognized the tie between Melchizedek and the Messiah and how the Jubilee year was a foreshadow of what the Messiah will bring to people. </a:t>
            </a:r>
          </a:p>
          <a:p>
            <a:endParaRPr lang="en-US" sz="2400" dirty="0">
              <a:latin typeface="Roboto"/>
            </a:endParaRPr>
          </a:p>
          <a:p>
            <a:endParaRPr lang="en-US" sz="2400" dirty="0" smtClean="0">
              <a:latin typeface="Roboto"/>
            </a:endParaRPr>
          </a:p>
          <a:p>
            <a:endParaRPr lang="en-US" sz="2400" dirty="0">
              <a:latin typeface="Roboto"/>
            </a:endParaRPr>
          </a:p>
          <a:p>
            <a:endParaRPr lang="en-US" sz="2400" dirty="0" smtClean="0">
              <a:latin typeface="Roboto"/>
            </a:endParaRPr>
          </a:p>
          <a:p>
            <a:endParaRPr lang="en-US" sz="2400" dirty="0">
              <a:latin typeface="Roboto"/>
            </a:endParaRPr>
          </a:p>
          <a:p>
            <a:endParaRPr lang="en-US" sz="2400" dirty="0" smtClean="0">
              <a:latin typeface="Roboto"/>
            </a:endParaRPr>
          </a:p>
        </p:txBody>
      </p:sp>
    </p:spTree>
    <p:extLst>
      <p:ext uri="{BB962C8B-B14F-4D97-AF65-F5344CB8AC3E}">
        <p14:creationId xmlns:p14="http://schemas.microsoft.com/office/powerpoint/2010/main" val="6137448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We covered</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a:solidFill>
                  <a:schemeClr val="bg1"/>
                </a:solidFill>
              </a:rPr>
              <a:t>3</a:t>
            </a:r>
            <a:endParaRPr lang="en-US" sz="3200" b="1" dirty="0" smtClean="0">
              <a:solidFill>
                <a:schemeClr val="bg1"/>
              </a:solidFill>
            </a:endParaRPr>
          </a:p>
        </p:txBody>
      </p:sp>
      <p:sp>
        <p:nvSpPr>
          <p:cNvPr id="5" name="TextBox 4"/>
          <p:cNvSpPr txBox="1"/>
          <p:nvPr/>
        </p:nvSpPr>
        <p:spPr>
          <a:xfrm>
            <a:off x="413239" y="1441938"/>
            <a:ext cx="9937262" cy="6740307"/>
          </a:xfrm>
          <a:prstGeom prst="rect">
            <a:avLst/>
          </a:prstGeom>
          <a:noFill/>
        </p:spPr>
        <p:txBody>
          <a:bodyPr wrap="square" rtlCol="0">
            <a:spAutoFit/>
          </a:bodyPr>
          <a:lstStyle/>
          <a:p>
            <a:r>
              <a:rPr lang="en-US" sz="2400" dirty="0" smtClean="0">
                <a:solidFill>
                  <a:srgbClr val="FFFF00"/>
                </a:solidFill>
                <a:latin typeface="Roboto"/>
              </a:rPr>
              <a:t>4. Covenant:  </a:t>
            </a:r>
            <a:r>
              <a:rPr lang="en-US" sz="2400" dirty="0" smtClean="0">
                <a:latin typeface="Roboto"/>
              </a:rPr>
              <a:t>The word used for Covenant means it is not an agreed contract between two equals, but more of a last will and testament, a </a:t>
            </a:r>
            <a:r>
              <a:rPr lang="en-US" sz="2400" i="1" dirty="0" smtClean="0">
                <a:solidFill>
                  <a:schemeClr val="accent2"/>
                </a:solidFill>
                <a:latin typeface="Roboto"/>
              </a:rPr>
              <a:t>New Testament.</a:t>
            </a:r>
          </a:p>
          <a:p>
            <a:endParaRPr lang="en-US" sz="2400" dirty="0">
              <a:latin typeface="Roboto"/>
            </a:endParaRPr>
          </a:p>
          <a:p>
            <a:r>
              <a:rPr lang="en-US" sz="2400" dirty="0" smtClean="0">
                <a:solidFill>
                  <a:srgbClr val="FFFF00"/>
                </a:solidFill>
                <a:latin typeface="Roboto"/>
              </a:rPr>
              <a:t>5. The Shedding of Blood</a:t>
            </a:r>
            <a:r>
              <a:rPr lang="en-US" sz="2400" dirty="0" smtClean="0">
                <a:latin typeface="Roboto"/>
              </a:rPr>
              <a:t>: Does not mean bleeding, it, means death.</a:t>
            </a:r>
          </a:p>
          <a:p>
            <a:endParaRPr lang="en-US" sz="2400" dirty="0">
              <a:latin typeface="Roboto"/>
            </a:endParaRPr>
          </a:p>
          <a:p>
            <a:r>
              <a:rPr lang="en-US" sz="2400" dirty="0">
                <a:solidFill>
                  <a:srgbClr val="FFFF00"/>
                </a:solidFill>
                <a:latin typeface="Roboto"/>
              </a:rPr>
              <a:t>6</a:t>
            </a:r>
            <a:r>
              <a:rPr lang="en-US" sz="2400" dirty="0" smtClean="0">
                <a:solidFill>
                  <a:srgbClr val="FFFF00"/>
                </a:solidFill>
                <a:latin typeface="Roboto"/>
              </a:rPr>
              <a:t>. Stipulations to the Inheritance: </a:t>
            </a:r>
            <a:r>
              <a:rPr lang="en-US" sz="2400" dirty="0" smtClean="0">
                <a:latin typeface="Roboto"/>
              </a:rPr>
              <a:t>The Testament cannot be changed after the Testator dies. </a:t>
            </a:r>
          </a:p>
          <a:p>
            <a:r>
              <a:rPr lang="en-US" sz="2400" dirty="0" smtClean="0">
                <a:solidFill>
                  <a:srgbClr val="00B0F0"/>
                </a:solidFill>
                <a:latin typeface="Roboto"/>
              </a:rPr>
              <a:t>Titus </a:t>
            </a:r>
            <a:r>
              <a:rPr lang="en-US" sz="2400" dirty="0">
                <a:solidFill>
                  <a:srgbClr val="00B0F0"/>
                </a:solidFill>
                <a:latin typeface="Roboto"/>
              </a:rPr>
              <a:t>2:11 </a:t>
            </a:r>
            <a:r>
              <a:rPr lang="en-US" sz="2400" dirty="0" smtClean="0">
                <a:latin typeface="Roboto"/>
              </a:rPr>
              <a:t>“For </a:t>
            </a:r>
            <a:r>
              <a:rPr lang="en-US" sz="2400" dirty="0">
                <a:latin typeface="Roboto"/>
              </a:rPr>
              <a:t>the grace of God has appeared, bringing salvation to all men</a:t>
            </a:r>
            <a:r>
              <a:rPr lang="en-US" sz="2400" dirty="0" smtClean="0">
                <a:latin typeface="Roboto"/>
              </a:rPr>
              <a:t>,” </a:t>
            </a:r>
          </a:p>
          <a:p>
            <a:r>
              <a:rPr lang="en-US" sz="2400" dirty="0" smtClean="0">
                <a:latin typeface="Roboto"/>
              </a:rPr>
              <a:t>Since we know not all men are saved, what is the stipulation for salvation?</a:t>
            </a:r>
          </a:p>
          <a:p>
            <a:endParaRPr lang="en-US" sz="2400" dirty="0">
              <a:latin typeface="Roboto"/>
            </a:endParaRPr>
          </a:p>
          <a:p>
            <a:endParaRPr lang="en-US" sz="2400" dirty="0" smtClean="0">
              <a:latin typeface="Roboto"/>
            </a:endParaRPr>
          </a:p>
          <a:p>
            <a:endParaRPr lang="en-US" sz="2400" dirty="0">
              <a:latin typeface="Roboto"/>
            </a:endParaRPr>
          </a:p>
          <a:p>
            <a:endParaRPr lang="en-US" sz="2400" dirty="0" smtClean="0">
              <a:latin typeface="Roboto"/>
            </a:endParaRPr>
          </a:p>
          <a:p>
            <a:endParaRPr lang="en-US" sz="2400" dirty="0">
              <a:latin typeface="Roboto"/>
            </a:endParaRPr>
          </a:p>
          <a:p>
            <a:endParaRPr lang="en-US" sz="2400" dirty="0" smtClean="0">
              <a:latin typeface="Roboto"/>
            </a:endParaRPr>
          </a:p>
        </p:txBody>
      </p:sp>
    </p:spTree>
    <p:extLst>
      <p:ext uri="{BB962C8B-B14F-4D97-AF65-F5344CB8AC3E}">
        <p14:creationId xmlns:p14="http://schemas.microsoft.com/office/powerpoint/2010/main" val="28301097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Daniel and Jesus</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a:solidFill>
                  <a:schemeClr val="bg1"/>
                </a:solidFill>
              </a:rPr>
              <a:t>4</a:t>
            </a:r>
            <a:endParaRPr lang="en-US" sz="3200" b="1" dirty="0" smtClean="0">
              <a:solidFill>
                <a:schemeClr val="bg1"/>
              </a:solidFill>
            </a:endParaRPr>
          </a:p>
        </p:txBody>
      </p:sp>
      <p:sp>
        <p:nvSpPr>
          <p:cNvPr id="5" name="TextBox 4"/>
          <p:cNvSpPr txBox="1"/>
          <p:nvPr/>
        </p:nvSpPr>
        <p:spPr>
          <a:xfrm>
            <a:off x="698500" y="1016000"/>
            <a:ext cx="10236200" cy="2677656"/>
          </a:xfrm>
          <a:prstGeom prst="rect">
            <a:avLst/>
          </a:prstGeom>
          <a:noFill/>
        </p:spPr>
        <p:txBody>
          <a:bodyPr wrap="square" rtlCol="0">
            <a:spAutoFit/>
          </a:bodyPr>
          <a:lstStyle/>
          <a:p>
            <a:r>
              <a:rPr lang="en-US" sz="2400" dirty="0">
                <a:latin typeface="system-ui"/>
              </a:rPr>
              <a:t>The start date for Daniel's 490-year (seventy sevens) prophecy is widely interpreted by biblical scholars as either 457 B.C., 445/444 B.C., or 454 B.C., depending on which royal decree to restore and rebuild Jerusalem is </a:t>
            </a:r>
            <a:r>
              <a:rPr lang="en-US" sz="2400" dirty="0" smtClean="0">
                <a:latin typeface="system-ui"/>
              </a:rPr>
              <a:t>used.</a:t>
            </a:r>
          </a:p>
          <a:p>
            <a:endParaRPr lang="en-US" sz="2400" dirty="0" smtClean="0">
              <a:latin typeface="system-ui"/>
            </a:endParaRPr>
          </a:p>
          <a:p>
            <a:r>
              <a:rPr lang="en-US" sz="2400" dirty="0" smtClean="0">
                <a:latin typeface="system-ui"/>
              </a:rPr>
              <a:t>Using 457 B.C. as the starting date you arrive at 33 AD.</a:t>
            </a:r>
            <a:endParaRPr lang="en-US" sz="2400" dirty="0">
              <a:latin typeface="system-ui"/>
            </a:endParaRPr>
          </a:p>
          <a:p>
            <a:endParaRPr lang="en-US" sz="2400" dirty="0">
              <a:latin typeface="system-ui"/>
            </a:endParaRPr>
          </a:p>
        </p:txBody>
      </p:sp>
    </p:spTree>
    <p:extLst>
      <p:ext uri="{BB962C8B-B14F-4D97-AF65-F5344CB8AC3E}">
        <p14:creationId xmlns:p14="http://schemas.microsoft.com/office/powerpoint/2010/main" val="33786910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Daniel and </a:t>
            </a:r>
            <a:r>
              <a:rPr lang="en-US" sz="3200" dirty="0" err="1" smtClean="0">
                <a:solidFill>
                  <a:srgbClr val="92D050"/>
                </a:solidFill>
              </a:rPr>
              <a:t>jesus</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5</a:t>
            </a:r>
            <a:endParaRPr lang="en-US" sz="3200" b="1" dirty="0" smtClean="0">
              <a:solidFill>
                <a:schemeClr val="bg1"/>
              </a:solidFill>
            </a:endParaRPr>
          </a:p>
        </p:txBody>
      </p:sp>
      <p:sp>
        <p:nvSpPr>
          <p:cNvPr id="5" name="TextBox 4"/>
          <p:cNvSpPr txBox="1"/>
          <p:nvPr/>
        </p:nvSpPr>
        <p:spPr>
          <a:xfrm>
            <a:off x="698500" y="1016000"/>
            <a:ext cx="10236200" cy="2677656"/>
          </a:xfrm>
          <a:prstGeom prst="rect">
            <a:avLst/>
          </a:prstGeom>
          <a:noFill/>
        </p:spPr>
        <p:txBody>
          <a:bodyPr wrap="square" rtlCol="0">
            <a:spAutoFit/>
          </a:bodyPr>
          <a:lstStyle/>
          <a:p>
            <a:r>
              <a:rPr lang="en-US" sz="2400" dirty="0">
                <a:latin typeface="system-ui"/>
              </a:rPr>
              <a:t>The start date for Daniel's 490-year (seventy sevens) prophecy is widely interpreted by biblical scholars as either 457 B.C., 445/444 B.C., or 454 B.C., depending on which royal decree to restore and rebuild Jerusalem is </a:t>
            </a:r>
            <a:r>
              <a:rPr lang="en-US" sz="2400" dirty="0" smtClean="0">
                <a:latin typeface="system-ui"/>
              </a:rPr>
              <a:t>used.</a:t>
            </a:r>
          </a:p>
          <a:p>
            <a:endParaRPr lang="en-US" sz="2400" dirty="0" smtClean="0">
              <a:latin typeface="system-ui"/>
            </a:endParaRPr>
          </a:p>
          <a:p>
            <a:r>
              <a:rPr lang="en-US" sz="2400" dirty="0" smtClean="0">
                <a:latin typeface="system-ui"/>
              </a:rPr>
              <a:t>Using 457 B.C. as the starting date you arrive at 33 AD.</a:t>
            </a:r>
            <a:endParaRPr lang="en-US" sz="2400" dirty="0">
              <a:latin typeface="system-ui"/>
            </a:endParaRPr>
          </a:p>
          <a:p>
            <a:endParaRPr lang="en-US" sz="2400" dirty="0">
              <a:latin typeface="system-ui"/>
            </a:endParaRPr>
          </a:p>
        </p:txBody>
      </p:sp>
      <p:sp>
        <p:nvSpPr>
          <p:cNvPr id="6" name="TextBox 5"/>
          <p:cNvSpPr txBox="1"/>
          <p:nvPr/>
        </p:nvSpPr>
        <p:spPr>
          <a:xfrm>
            <a:off x="787400" y="3390899"/>
            <a:ext cx="10261600" cy="3416320"/>
          </a:xfrm>
          <a:prstGeom prst="rect">
            <a:avLst/>
          </a:prstGeom>
          <a:solidFill>
            <a:schemeClr val="bg1"/>
          </a:solidFill>
        </p:spPr>
        <p:txBody>
          <a:bodyPr wrap="square" rtlCol="0">
            <a:spAutoFit/>
          </a:bodyPr>
          <a:lstStyle/>
          <a:p>
            <a:pPr algn="ctr"/>
            <a:r>
              <a:rPr lang="en-US" sz="2400" b="1" dirty="0"/>
              <a:t>Why 457 B.C. is </a:t>
            </a:r>
            <a:r>
              <a:rPr lang="en-US" sz="2400" b="1" dirty="0" smtClean="0"/>
              <a:t>Chosen?</a:t>
            </a:r>
          </a:p>
          <a:p>
            <a:endParaRPr lang="en-US" sz="2400" dirty="0" smtClean="0"/>
          </a:p>
          <a:p>
            <a:r>
              <a:rPr lang="en-US" sz="2400" u="sng" dirty="0" smtClean="0">
                <a:solidFill>
                  <a:srgbClr val="FFFF00"/>
                </a:solidFill>
              </a:rPr>
              <a:t> </a:t>
            </a:r>
            <a:r>
              <a:rPr lang="en-US" sz="2400" u="sng" dirty="0">
                <a:solidFill>
                  <a:srgbClr val="FFFF00"/>
                </a:solidFill>
              </a:rPr>
              <a:t>The Decree of Artaxerxes</a:t>
            </a:r>
            <a:r>
              <a:rPr lang="en-US" sz="2400" dirty="0">
                <a:solidFill>
                  <a:srgbClr val="FFFF00"/>
                </a:solidFill>
              </a:rPr>
              <a:t>: </a:t>
            </a:r>
            <a:r>
              <a:rPr lang="en-US" sz="2400" dirty="0"/>
              <a:t>Ezra 7 records a comprehensive decree issued by Persian king Artaxerxes I in his seventh regnal year</a:t>
            </a:r>
            <a:r>
              <a:rPr lang="en-US" sz="2400" dirty="0" smtClean="0"/>
              <a:t>.</a:t>
            </a:r>
          </a:p>
          <a:p>
            <a:endParaRPr lang="en-US" sz="2400" dirty="0"/>
          </a:p>
          <a:p>
            <a:r>
              <a:rPr lang="en-US" sz="2400" u="sng" dirty="0" smtClean="0">
                <a:solidFill>
                  <a:srgbClr val="FFFF00"/>
                </a:solidFill>
              </a:rPr>
              <a:t>Chronological </a:t>
            </a:r>
            <a:r>
              <a:rPr lang="en-US" sz="2400" u="sng" dirty="0">
                <a:solidFill>
                  <a:srgbClr val="FFFF00"/>
                </a:solidFill>
              </a:rPr>
              <a:t>Calculation</a:t>
            </a:r>
            <a:r>
              <a:rPr lang="en-US" sz="2400" dirty="0">
                <a:solidFill>
                  <a:srgbClr val="FFFF00"/>
                </a:solidFill>
              </a:rPr>
              <a:t>: </a:t>
            </a:r>
            <a:r>
              <a:rPr lang="en-US" sz="2400" dirty="0"/>
              <a:t>Using established ancient chronological data for the reign of Persian kings and the Jewish fall-to-fall calendar, Artaxerxes' seventh regnal year corresponds precisely to 457 B.C.</a:t>
            </a:r>
          </a:p>
        </p:txBody>
      </p:sp>
    </p:spTree>
    <p:extLst>
      <p:ext uri="{BB962C8B-B14F-4D97-AF65-F5344CB8AC3E}">
        <p14:creationId xmlns:p14="http://schemas.microsoft.com/office/powerpoint/2010/main" val="34977147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Daniel and </a:t>
            </a:r>
            <a:r>
              <a:rPr lang="en-US" sz="3200" dirty="0" err="1" smtClean="0">
                <a:solidFill>
                  <a:srgbClr val="92D050"/>
                </a:solidFill>
              </a:rPr>
              <a:t>jesus</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6</a:t>
            </a:r>
            <a:endParaRPr lang="en-US" sz="3200" b="1" dirty="0" smtClean="0">
              <a:solidFill>
                <a:schemeClr val="bg1"/>
              </a:solidFill>
            </a:endParaRPr>
          </a:p>
        </p:txBody>
      </p:sp>
      <p:sp>
        <p:nvSpPr>
          <p:cNvPr id="5" name="TextBox 4"/>
          <p:cNvSpPr txBox="1"/>
          <p:nvPr/>
        </p:nvSpPr>
        <p:spPr>
          <a:xfrm>
            <a:off x="698500" y="1016000"/>
            <a:ext cx="10236200" cy="2677656"/>
          </a:xfrm>
          <a:prstGeom prst="rect">
            <a:avLst/>
          </a:prstGeom>
          <a:noFill/>
        </p:spPr>
        <p:txBody>
          <a:bodyPr wrap="square" rtlCol="0">
            <a:spAutoFit/>
          </a:bodyPr>
          <a:lstStyle/>
          <a:p>
            <a:r>
              <a:rPr lang="en-US" sz="2400" dirty="0">
                <a:latin typeface="system-ui"/>
              </a:rPr>
              <a:t>The start date for Daniel's 490-year (seventy sevens) prophecy is widely interpreted by biblical scholars as either 457 B.C., 445/444 B.C., or 454 B.C., depending on which royal decree to restore and rebuild Jerusalem is </a:t>
            </a:r>
            <a:r>
              <a:rPr lang="en-US" sz="2400" dirty="0" smtClean="0">
                <a:latin typeface="system-ui"/>
              </a:rPr>
              <a:t>used.</a:t>
            </a:r>
          </a:p>
          <a:p>
            <a:endParaRPr lang="en-US" sz="2400" dirty="0" smtClean="0">
              <a:latin typeface="system-ui"/>
            </a:endParaRPr>
          </a:p>
          <a:p>
            <a:r>
              <a:rPr lang="en-US" sz="2400" dirty="0" smtClean="0">
                <a:latin typeface="system-ui"/>
              </a:rPr>
              <a:t>Using 457 B.C. as the starting date you arrive at 33 AD.</a:t>
            </a:r>
            <a:endParaRPr lang="en-US" sz="2400" dirty="0">
              <a:latin typeface="system-ui"/>
            </a:endParaRPr>
          </a:p>
          <a:p>
            <a:endParaRPr lang="en-US" sz="2400" dirty="0">
              <a:latin typeface="system-ui"/>
            </a:endParaRPr>
          </a:p>
        </p:txBody>
      </p:sp>
      <p:sp>
        <p:nvSpPr>
          <p:cNvPr id="6" name="TextBox 5"/>
          <p:cNvSpPr txBox="1"/>
          <p:nvPr/>
        </p:nvSpPr>
        <p:spPr>
          <a:xfrm>
            <a:off x="787400" y="3390899"/>
            <a:ext cx="10261600" cy="3416320"/>
          </a:xfrm>
          <a:prstGeom prst="rect">
            <a:avLst/>
          </a:prstGeom>
          <a:solidFill>
            <a:schemeClr val="bg1"/>
          </a:solidFill>
        </p:spPr>
        <p:txBody>
          <a:bodyPr wrap="square" rtlCol="0">
            <a:spAutoFit/>
          </a:bodyPr>
          <a:lstStyle/>
          <a:p>
            <a:pPr algn="ctr"/>
            <a:r>
              <a:rPr lang="en-US" sz="2400" b="1" dirty="0"/>
              <a:t>Why 457 B.C. is </a:t>
            </a:r>
            <a:r>
              <a:rPr lang="en-US" sz="2400" b="1" dirty="0" smtClean="0"/>
              <a:t>Chosen?</a:t>
            </a:r>
          </a:p>
          <a:p>
            <a:endParaRPr lang="en-US" sz="2400" dirty="0" smtClean="0"/>
          </a:p>
          <a:p>
            <a:r>
              <a:rPr lang="en-US" sz="2400" u="sng" dirty="0" smtClean="0">
                <a:solidFill>
                  <a:srgbClr val="FFFF00"/>
                </a:solidFill>
              </a:rPr>
              <a:t> </a:t>
            </a:r>
            <a:r>
              <a:rPr lang="en-US" sz="2400" u="sng" dirty="0">
                <a:solidFill>
                  <a:srgbClr val="FFFF00"/>
                </a:solidFill>
              </a:rPr>
              <a:t>The Decree of Artaxerxes</a:t>
            </a:r>
            <a:r>
              <a:rPr lang="en-US" sz="2400" dirty="0">
                <a:solidFill>
                  <a:srgbClr val="FFFF00"/>
                </a:solidFill>
              </a:rPr>
              <a:t>: </a:t>
            </a:r>
            <a:r>
              <a:rPr lang="en-US" sz="2400" dirty="0"/>
              <a:t>Ezra 7 records a comprehensive decree issued by Persian king Artaxerxes I in his seventh regnal year</a:t>
            </a:r>
            <a:r>
              <a:rPr lang="en-US" sz="2400" dirty="0" smtClean="0"/>
              <a:t>.</a:t>
            </a:r>
          </a:p>
          <a:p>
            <a:endParaRPr lang="en-US" sz="2400" dirty="0"/>
          </a:p>
          <a:p>
            <a:r>
              <a:rPr lang="en-US" sz="2400" u="sng" dirty="0" smtClean="0">
                <a:solidFill>
                  <a:srgbClr val="FFFF00"/>
                </a:solidFill>
              </a:rPr>
              <a:t>Chronological </a:t>
            </a:r>
            <a:r>
              <a:rPr lang="en-US" sz="2400" u="sng" dirty="0">
                <a:solidFill>
                  <a:srgbClr val="FFFF00"/>
                </a:solidFill>
              </a:rPr>
              <a:t>Calculation</a:t>
            </a:r>
            <a:r>
              <a:rPr lang="en-US" sz="2400" dirty="0">
                <a:solidFill>
                  <a:srgbClr val="FFFF00"/>
                </a:solidFill>
              </a:rPr>
              <a:t>: </a:t>
            </a:r>
            <a:r>
              <a:rPr lang="en-US" sz="2400" dirty="0"/>
              <a:t>Using established ancient chronological data for the reign of Persian kings and the Jewish fall-to-fall calendar, Artaxerxes' seventh regnal year corresponds precisely to 457 B.C.</a:t>
            </a:r>
          </a:p>
        </p:txBody>
      </p:sp>
      <p:sp>
        <p:nvSpPr>
          <p:cNvPr id="2" name="TextBox 1"/>
          <p:cNvSpPr txBox="1"/>
          <p:nvPr/>
        </p:nvSpPr>
        <p:spPr>
          <a:xfrm>
            <a:off x="1524000" y="3693656"/>
            <a:ext cx="8648700" cy="2554545"/>
          </a:xfrm>
          <a:prstGeom prst="rect">
            <a:avLst/>
          </a:prstGeom>
          <a:solidFill>
            <a:srgbClr val="FF0000"/>
          </a:solidFill>
        </p:spPr>
        <p:txBody>
          <a:bodyPr wrap="square" rtlCol="0">
            <a:spAutoFit/>
          </a:bodyPr>
          <a:lstStyle/>
          <a:p>
            <a:pPr algn="ctr"/>
            <a:r>
              <a:rPr lang="en-US" sz="3200" b="1" dirty="0"/>
              <a:t>Daniel 9:25</a:t>
            </a:r>
          </a:p>
          <a:p>
            <a:r>
              <a:rPr lang="en-US" sz="3200" dirty="0"/>
              <a:t>"So you are to know and discern [that] from the issuing of a decree to restore and rebuild Jerusalem until Messiah the Prince….”</a:t>
            </a:r>
          </a:p>
        </p:txBody>
      </p:sp>
    </p:spTree>
    <p:extLst>
      <p:ext uri="{BB962C8B-B14F-4D97-AF65-F5344CB8AC3E}">
        <p14:creationId xmlns:p14="http://schemas.microsoft.com/office/powerpoint/2010/main" val="5275276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Daniel </a:t>
            </a:r>
            <a:r>
              <a:rPr lang="en-US" sz="3200" dirty="0" smtClean="0">
                <a:solidFill>
                  <a:srgbClr val="92D050"/>
                </a:solidFill>
              </a:rPr>
              <a:t>9:25-27</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7</a:t>
            </a:r>
          </a:p>
        </p:txBody>
      </p:sp>
      <p:sp>
        <p:nvSpPr>
          <p:cNvPr id="5" name="TextBox 4"/>
          <p:cNvSpPr txBox="1"/>
          <p:nvPr/>
        </p:nvSpPr>
        <p:spPr>
          <a:xfrm>
            <a:off x="647700" y="1117600"/>
            <a:ext cx="10375900" cy="5632311"/>
          </a:xfrm>
          <a:prstGeom prst="rect">
            <a:avLst/>
          </a:prstGeom>
          <a:noFill/>
        </p:spPr>
        <p:txBody>
          <a:bodyPr wrap="square" rtlCol="0">
            <a:spAutoFit/>
          </a:bodyPr>
          <a:lstStyle/>
          <a:p>
            <a:r>
              <a:rPr lang="en-US" sz="2400" dirty="0" smtClean="0">
                <a:solidFill>
                  <a:srgbClr val="00B0F0"/>
                </a:solidFill>
                <a:latin typeface="system-ui"/>
              </a:rPr>
              <a:t>25 </a:t>
            </a:r>
            <a:r>
              <a:rPr lang="en-US" sz="2400" dirty="0" smtClean="0">
                <a:latin typeface="system-ui"/>
              </a:rPr>
              <a:t>"</a:t>
            </a:r>
            <a:r>
              <a:rPr lang="en-US" sz="2400" dirty="0">
                <a:latin typeface="system-ui"/>
              </a:rPr>
              <a:t>So you are to know and discern [that] from the issuing of a decree to restore and rebuild Jerusalem until Messiah the Prince [there will be] seven weeks and </a:t>
            </a:r>
            <a:r>
              <a:rPr lang="en-US" sz="2400" dirty="0">
                <a:solidFill>
                  <a:srgbClr val="FFFF00"/>
                </a:solidFill>
                <a:latin typeface="system-ui"/>
              </a:rPr>
              <a:t>sixty-two weeks; </a:t>
            </a:r>
            <a:r>
              <a:rPr lang="en-US" sz="2400" dirty="0">
                <a:latin typeface="system-ui"/>
              </a:rPr>
              <a:t>it will be built again, with plaza and moat, even in times of distress. </a:t>
            </a:r>
            <a:endParaRPr lang="en-US" sz="2400" dirty="0" smtClean="0">
              <a:latin typeface="system-ui"/>
            </a:endParaRPr>
          </a:p>
          <a:p>
            <a:endParaRPr lang="en-US" sz="2400" dirty="0">
              <a:latin typeface="system-ui"/>
            </a:endParaRPr>
          </a:p>
          <a:p>
            <a:r>
              <a:rPr lang="en-US" sz="2400" dirty="0" smtClean="0">
                <a:solidFill>
                  <a:srgbClr val="00B0F0"/>
                </a:solidFill>
                <a:latin typeface="system-ui"/>
              </a:rPr>
              <a:t>26</a:t>
            </a:r>
            <a:r>
              <a:rPr lang="en-US" sz="2400" dirty="0" smtClean="0">
                <a:latin typeface="system-ui"/>
              </a:rPr>
              <a:t> "</a:t>
            </a:r>
            <a:r>
              <a:rPr lang="en-US" sz="2400" dirty="0" smtClean="0">
                <a:solidFill>
                  <a:srgbClr val="92D050"/>
                </a:solidFill>
                <a:latin typeface="system-ui"/>
              </a:rPr>
              <a:t>Then </a:t>
            </a:r>
            <a:r>
              <a:rPr lang="en-US" sz="2400" dirty="0">
                <a:solidFill>
                  <a:srgbClr val="92D050"/>
                </a:solidFill>
                <a:latin typeface="system-ui"/>
              </a:rPr>
              <a:t>after the sixty-two weeks the Messiah will be cut off </a:t>
            </a:r>
            <a:r>
              <a:rPr lang="en-US" sz="2400" dirty="0">
                <a:latin typeface="system-ui"/>
              </a:rPr>
              <a:t>and have nothing, and the people of the prince who is to come will destroy the city and the sanctuary. And its end [will come] with a flood; even </a:t>
            </a:r>
            <a:r>
              <a:rPr lang="en-US" sz="2400" dirty="0">
                <a:solidFill>
                  <a:srgbClr val="FFFF00"/>
                </a:solidFill>
                <a:latin typeface="system-ui"/>
              </a:rPr>
              <a:t>to the end there will be war</a:t>
            </a:r>
            <a:r>
              <a:rPr lang="en-US" sz="2400" dirty="0">
                <a:latin typeface="system-ui"/>
              </a:rPr>
              <a:t>; desolations are determined. </a:t>
            </a:r>
            <a:endParaRPr lang="en-US" sz="2400" dirty="0" smtClean="0">
              <a:latin typeface="system-ui"/>
            </a:endParaRPr>
          </a:p>
          <a:p>
            <a:endParaRPr lang="en-US" sz="2400" dirty="0">
              <a:latin typeface="system-ui"/>
            </a:endParaRPr>
          </a:p>
          <a:p>
            <a:r>
              <a:rPr lang="en-US" sz="2400" dirty="0" smtClean="0">
                <a:solidFill>
                  <a:srgbClr val="00B0F0"/>
                </a:solidFill>
                <a:latin typeface="system-ui"/>
              </a:rPr>
              <a:t>27</a:t>
            </a:r>
            <a:r>
              <a:rPr lang="en-US" sz="2400" dirty="0" smtClean="0">
                <a:latin typeface="system-ui"/>
              </a:rPr>
              <a:t> "And </a:t>
            </a:r>
            <a:r>
              <a:rPr lang="en-US" sz="2400" dirty="0">
                <a:latin typeface="system-ui"/>
              </a:rPr>
              <a:t>he will make a firm </a:t>
            </a:r>
            <a:r>
              <a:rPr lang="en-US" sz="2400" dirty="0" smtClean="0">
                <a:solidFill>
                  <a:schemeClr val="bg1"/>
                </a:solidFill>
                <a:latin typeface="system-ui"/>
              </a:rPr>
              <a:t>(mighty) </a:t>
            </a:r>
            <a:r>
              <a:rPr lang="en-US" sz="2400" dirty="0" smtClean="0">
                <a:latin typeface="system-ui"/>
              </a:rPr>
              <a:t>covenant </a:t>
            </a:r>
            <a:r>
              <a:rPr lang="en-US" sz="2400" dirty="0">
                <a:latin typeface="system-ui"/>
              </a:rPr>
              <a:t>with the many for one week, but </a:t>
            </a:r>
            <a:r>
              <a:rPr lang="en-US" sz="2400" dirty="0" smtClean="0">
                <a:solidFill>
                  <a:schemeClr val="bg1"/>
                </a:solidFill>
                <a:latin typeface="system-ui"/>
              </a:rPr>
              <a:t>(then) </a:t>
            </a:r>
            <a:r>
              <a:rPr lang="en-US" sz="2400" dirty="0" smtClean="0">
                <a:latin typeface="system-ui"/>
              </a:rPr>
              <a:t>in </a:t>
            </a:r>
            <a:r>
              <a:rPr lang="en-US" sz="2400" dirty="0">
                <a:latin typeface="system-ui"/>
              </a:rPr>
              <a:t>the </a:t>
            </a:r>
            <a:r>
              <a:rPr lang="en-US" sz="2400" dirty="0">
                <a:solidFill>
                  <a:srgbClr val="FFFF00"/>
                </a:solidFill>
                <a:latin typeface="system-ui"/>
              </a:rPr>
              <a:t>middle of the week he will put a stop to sacrifice </a:t>
            </a:r>
            <a:r>
              <a:rPr lang="en-US" sz="2400" dirty="0">
                <a:latin typeface="system-ui"/>
              </a:rPr>
              <a:t>and grain offering; and on the wing </a:t>
            </a:r>
            <a:r>
              <a:rPr lang="en-US" sz="2400" dirty="0">
                <a:solidFill>
                  <a:schemeClr val="bg1"/>
                </a:solidFill>
                <a:latin typeface="system-ui"/>
              </a:rPr>
              <a:t>(</a:t>
            </a:r>
            <a:r>
              <a:rPr lang="en-US" sz="2400" dirty="0" smtClean="0">
                <a:solidFill>
                  <a:schemeClr val="bg1"/>
                </a:solidFill>
                <a:latin typeface="system-ui"/>
              </a:rPr>
              <a:t>extremity) </a:t>
            </a:r>
            <a:r>
              <a:rPr lang="en-US" sz="2400" dirty="0">
                <a:latin typeface="system-ui"/>
              </a:rPr>
              <a:t>of abominations [will come] one who makes desolate, even until a complete destruction, one that is decreed, is poured out on the one who makes desolate.“ </a:t>
            </a:r>
            <a:r>
              <a:rPr lang="en-US" sz="2400" dirty="0" smtClean="0">
                <a:solidFill>
                  <a:schemeClr val="accent2">
                    <a:lumMod val="75000"/>
                  </a:schemeClr>
                </a:solidFill>
                <a:latin typeface="system-ui"/>
              </a:rPr>
              <a:t>(Prophetic Telescoping)</a:t>
            </a:r>
            <a:endParaRPr lang="en-US" sz="2400" dirty="0">
              <a:solidFill>
                <a:schemeClr val="accent2">
                  <a:lumMod val="75000"/>
                </a:schemeClr>
              </a:solidFill>
              <a:latin typeface="system-ui"/>
            </a:endParaRPr>
          </a:p>
        </p:txBody>
      </p:sp>
    </p:spTree>
    <p:extLst>
      <p:ext uri="{BB962C8B-B14F-4D97-AF65-F5344CB8AC3E}">
        <p14:creationId xmlns:p14="http://schemas.microsoft.com/office/powerpoint/2010/main" val="11348778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Daniel </a:t>
            </a:r>
            <a:r>
              <a:rPr lang="en-US" sz="3200" dirty="0" smtClean="0">
                <a:solidFill>
                  <a:srgbClr val="92D050"/>
                </a:solidFill>
              </a:rPr>
              <a:t>9:25-27</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8</a:t>
            </a:r>
            <a:endParaRPr lang="en-US" sz="3200" b="1" dirty="0" smtClean="0">
              <a:solidFill>
                <a:schemeClr val="bg1"/>
              </a:solidFill>
            </a:endParaRPr>
          </a:p>
        </p:txBody>
      </p:sp>
      <p:sp>
        <p:nvSpPr>
          <p:cNvPr id="5" name="TextBox 4"/>
          <p:cNvSpPr txBox="1"/>
          <p:nvPr/>
        </p:nvSpPr>
        <p:spPr>
          <a:xfrm>
            <a:off x="647700" y="1117600"/>
            <a:ext cx="10375900" cy="5632311"/>
          </a:xfrm>
          <a:prstGeom prst="rect">
            <a:avLst/>
          </a:prstGeom>
          <a:noFill/>
        </p:spPr>
        <p:txBody>
          <a:bodyPr wrap="square" rtlCol="0">
            <a:spAutoFit/>
          </a:bodyPr>
          <a:lstStyle/>
          <a:p>
            <a:r>
              <a:rPr lang="en-US" sz="2400" dirty="0" smtClean="0">
                <a:solidFill>
                  <a:srgbClr val="00B0F0"/>
                </a:solidFill>
                <a:latin typeface="system-ui"/>
              </a:rPr>
              <a:t>25 </a:t>
            </a:r>
            <a:r>
              <a:rPr lang="en-US" sz="2400" dirty="0" smtClean="0">
                <a:latin typeface="system-ui"/>
              </a:rPr>
              <a:t>"</a:t>
            </a:r>
            <a:r>
              <a:rPr lang="en-US" sz="2400" dirty="0">
                <a:latin typeface="system-ui"/>
              </a:rPr>
              <a:t>So you are to know and discern [that] from the issuing of a decree to restore and rebuild Jerusalem until Messiah the Prince [there will be] seven weeks and </a:t>
            </a:r>
            <a:r>
              <a:rPr lang="en-US" sz="2400" dirty="0">
                <a:solidFill>
                  <a:srgbClr val="FFFF00"/>
                </a:solidFill>
                <a:latin typeface="system-ui"/>
              </a:rPr>
              <a:t>sixty-two weeks; </a:t>
            </a:r>
            <a:r>
              <a:rPr lang="en-US" sz="2400" dirty="0">
                <a:latin typeface="system-ui"/>
              </a:rPr>
              <a:t>it will be built again, with plaza and moat, even in times of distress. </a:t>
            </a:r>
            <a:endParaRPr lang="en-US" sz="2400" dirty="0" smtClean="0">
              <a:latin typeface="system-ui"/>
            </a:endParaRPr>
          </a:p>
          <a:p>
            <a:endParaRPr lang="en-US" sz="2400" dirty="0">
              <a:latin typeface="system-ui"/>
            </a:endParaRPr>
          </a:p>
          <a:p>
            <a:r>
              <a:rPr lang="en-US" sz="2400" dirty="0" smtClean="0">
                <a:solidFill>
                  <a:srgbClr val="00B0F0"/>
                </a:solidFill>
                <a:latin typeface="system-ui"/>
              </a:rPr>
              <a:t>26</a:t>
            </a:r>
            <a:r>
              <a:rPr lang="en-US" sz="2400" dirty="0" smtClean="0">
                <a:latin typeface="system-ui"/>
              </a:rPr>
              <a:t> "</a:t>
            </a:r>
            <a:r>
              <a:rPr lang="en-US" sz="2400" dirty="0" smtClean="0">
                <a:solidFill>
                  <a:srgbClr val="92D050"/>
                </a:solidFill>
                <a:latin typeface="system-ui"/>
              </a:rPr>
              <a:t>Then </a:t>
            </a:r>
            <a:r>
              <a:rPr lang="en-US" sz="2400" dirty="0">
                <a:solidFill>
                  <a:srgbClr val="92D050"/>
                </a:solidFill>
                <a:latin typeface="system-ui"/>
              </a:rPr>
              <a:t>after the sixty-two weeks the Messiah will be cut off </a:t>
            </a:r>
            <a:r>
              <a:rPr lang="en-US" sz="2400" dirty="0">
                <a:latin typeface="system-ui"/>
              </a:rPr>
              <a:t>and have nothing, and the people of the prince who is to come will destroy the city and the sanctuary. And its end [will come] with a flood; even </a:t>
            </a:r>
            <a:r>
              <a:rPr lang="en-US" sz="2400" dirty="0">
                <a:solidFill>
                  <a:srgbClr val="FFFF00"/>
                </a:solidFill>
                <a:latin typeface="system-ui"/>
              </a:rPr>
              <a:t>to the end there will be war</a:t>
            </a:r>
            <a:r>
              <a:rPr lang="en-US" sz="2400" dirty="0">
                <a:latin typeface="system-ui"/>
              </a:rPr>
              <a:t>; desolations are determined. </a:t>
            </a:r>
            <a:endParaRPr lang="en-US" sz="2400" dirty="0" smtClean="0">
              <a:latin typeface="system-ui"/>
            </a:endParaRPr>
          </a:p>
          <a:p>
            <a:endParaRPr lang="en-US" sz="2400" dirty="0">
              <a:latin typeface="system-ui"/>
            </a:endParaRPr>
          </a:p>
          <a:p>
            <a:r>
              <a:rPr lang="en-US" sz="2400" dirty="0" smtClean="0">
                <a:solidFill>
                  <a:srgbClr val="00B0F0"/>
                </a:solidFill>
                <a:latin typeface="system-ui"/>
              </a:rPr>
              <a:t>27</a:t>
            </a:r>
            <a:r>
              <a:rPr lang="en-US" sz="2400" dirty="0" smtClean="0">
                <a:latin typeface="system-ui"/>
              </a:rPr>
              <a:t> "And </a:t>
            </a:r>
            <a:r>
              <a:rPr lang="en-US" sz="2400" dirty="0">
                <a:latin typeface="system-ui"/>
              </a:rPr>
              <a:t>he will make a firm covenant with the many for one week, but in the </a:t>
            </a:r>
            <a:r>
              <a:rPr lang="en-US" sz="2400" dirty="0">
                <a:solidFill>
                  <a:srgbClr val="FFFF00"/>
                </a:solidFill>
                <a:latin typeface="system-ui"/>
              </a:rPr>
              <a:t>middle of the week he will put a stop to sacrifice </a:t>
            </a:r>
            <a:r>
              <a:rPr lang="en-US" sz="2400" dirty="0">
                <a:latin typeface="system-ui"/>
              </a:rPr>
              <a:t>and grain offering; and on the wing of abominations [will come] one who makes desolate, even until a complete destruction, one that is decreed, is poured out on the one who makes desolate.“ </a:t>
            </a:r>
            <a:r>
              <a:rPr lang="en-US" sz="2400" dirty="0">
                <a:solidFill>
                  <a:schemeClr val="accent2">
                    <a:lumMod val="75000"/>
                  </a:schemeClr>
                </a:solidFill>
                <a:latin typeface="system-ui"/>
              </a:rPr>
              <a:t>(</a:t>
            </a:r>
            <a:r>
              <a:rPr lang="en-US" sz="2400" dirty="0" smtClean="0">
                <a:solidFill>
                  <a:schemeClr val="accent2">
                    <a:lumMod val="75000"/>
                  </a:schemeClr>
                </a:solidFill>
                <a:latin typeface="system-ui"/>
              </a:rPr>
              <a:t>Prophetic Telescoping)</a:t>
            </a:r>
            <a:endParaRPr lang="en-US" sz="2400" dirty="0">
              <a:solidFill>
                <a:schemeClr val="accent2">
                  <a:lumMod val="75000"/>
                </a:schemeClr>
              </a:solidFill>
              <a:latin typeface="system-ui"/>
            </a:endParaRPr>
          </a:p>
        </p:txBody>
      </p:sp>
      <p:sp>
        <p:nvSpPr>
          <p:cNvPr id="2" name="TextBox 1"/>
          <p:cNvSpPr txBox="1"/>
          <p:nvPr/>
        </p:nvSpPr>
        <p:spPr>
          <a:xfrm>
            <a:off x="1054100" y="1587500"/>
            <a:ext cx="9753600" cy="4647426"/>
          </a:xfrm>
          <a:prstGeom prst="rect">
            <a:avLst/>
          </a:prstGeom>
          <a:solidFill>
            <a:srgbClr val="FF0000"/>
          </a:solidFill>
        </p:spPr>
        <p:txBody>
          <a:bodyPr wrap="square" rtlCol="0">
            <a:spAutoFit/>
          </a:bodyPr>
          <a:lstStyle/>
          <a:p>
            <a:pPr algn="ctr"/>
            <a:r>
              <a:rPr lang="en-US" sz="2800" b="1" dirty="0" smtClean="0">
                <a:solidFill>
                  <a:schemeClr val="bg1"/>
                </a:solidFill>
              </a:rPr>
              <a:t>Matthew 24</a:t>
            </a:r>
          </a:p>
          <a:p>
            <a:pPr algn="ctr"/>
            <a:endParaRPr lang="en-US" sz="2800" b="1" dirty="0" smtClean="0">
              <a:solidFill>
                <a:schemeClr val="bg1"/>
              </a:solidFill>
            </a:endParaRPr>
          </a:p>
          <a:p>
            <a:r>
              <a:rPr lang="en-US" sz="2400" dirty="0" smtClean="0">
                <a:solidFill>
                  <a:schemeClr val="bg1"/>
                </a:solidFill>
              </a:rPr>
              <a:t>15</a:t>
            </a:r>
            <a:r>
              <a:rPr lang="en-US" sz="2400" dirty="0" smtClean="0"/>
              <a:t> "</a:t>
            </a:r>
            <a:r>
              <a:rPr lang="en-US" sz="2400" dirty="0"/>
              <a:t>Therefore when you see the </a:t>
            </a:r>
            <a:r>
              <a:rPr lang="en-US" sz="2400" dirty="0">
                <a:solidFill>
                  <a:srgbClr val="FFFF00"/>
                </a:solidFill>
              </a:rPr>
              <a:t>ABOMINATION OF DESOLATION </a:t>
            </a:r>
            <a:r>
              <a:rPr lang="en-US" sz="2400" dirty="0"/>
              <a:t>which was spoken of through Daniel the prophet, standing in the holy place (let the reader understand), </a:t>
            </a:r>
            <a:endParaRPr lang="en-US" sz="2400" dirty="0" smtClean="0"/>
          </a:p>
          <a:p>
            <a:endParaRPr lang="en-US" sz="2400" dirty="0"/>
          </a:p>
          <a:p>
            <a:r>
              <a:rPr lang="en-US" sz="2400" dirty="0" smtClean="0">
                <a:solidFill>
                  <a:schemeClr val="bg1"/>
                </a:solidFill>
              </a:rPr>
              <a:t>16</a:t>
            </a:r>
            <a:r>
              <a:rPr lang="en-US" sz="2400" dirty="0" smtClean="0"/>
              <a:t> then </a:t>
            </a:r>
            <a:r>
              <a:rPr lang="en-US" sz="2400" dirty="0"/>
              <a:t>those who are in Judea must flee to the mountains. </a:t>
            </a:r>
            <a:endParaRPr lang="en-US" sz="2400" dirty="0" smtClean="0"/>
          </a:p>
          <a:p>
            <a:endParaRPr lang="en-US" sz="2400" dirty="0"/>
          </a:p>
          <a:p>
            <a:r>
              <a:rPr lang="en-US" sz="2400" dirty="0" smtClean="0">
                <a:solidFill>
                  <a:schemeClr val="bg1"/>
                </a:solidFill>
              </a:rPr>
              <a:t>17</a:t>
            </a:r>
            <a:r>
              <a:rPr lang="en-US" sz="2400" dirty="0" smtClean="0"/>
              <a:t> "Whoever </a:t>
            </a:r>
            <a:r>
              <a:rPr lang="en-US" sz="2400" dirty="0"/>
              <a:t>is on the housetop must not go down to get the things out that are in his house. </a:t>
            </a:r>
            <a:endParaRPr lang="en-US" sz="2400" dirty="0" smtClean="0"/>
          </a:p>
          <a:p>
            <a:endParaRPr lang="en-US" sz="2400" dirty="0"/>
          </a:p>
          <a:p>
            <a:r>
              <a:rPr lang="en-US" sz="2400" dirty="0" smtClean="0">
                <a:solidFill>
                  <a:schemeClr val="bg1"/>
                </a:solidFill>
              </a:rPr>
              <a:t>18</a:t>
            </a:r>
            <a:r>
              <a:rPr lang="en-US" sz="2400" dirty="0" smtClean="0"/>
              <a:t> "Whoever </a:t>
            </a:r>
            <a:r>
              <a:rPr lang="en-US" sz="2400" dirty="0"/>
              <a:t>is in the field must not turn back to get his cloak.</a:t>
            </a:r>
          </a:p>
        </p:txBody>
      </p:sp>
    </p:spTree>
    <p:extLst>
      <p:ext uri="{BB962C8B-B14F-4D97-AF65-F5344CB8AC3E}">
        <p14:creationId xmlns:p14="http://schemas.microsoft.com/office/powerpoint/2010/main" val="19226277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Daniel </a:t>
            </a:r>
            <a:r>
              <a:rPr lang="en-US" sz="3200" dirty="0" smtClean="0">
                <a:solidFill>
                  <a:srgbClr val="92D050"/>
                </a:solidFill>
              </a:rPr>
              <a:t>9:25-27</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a:solidFill>
                  <a:schemeClr val="bg1"/>
                </a:solidFill>
              </a:rPr>
              <a:t>9</a:t>
            </a:r>
            <a:endParaRPr lang="en-US" sz="3200" b="1" dirty="0" smtClean="0">
              <a:solidFill>
                <a:schemeClr val="bg1"/>
              </a:solidFill>
            </a:endParaRPr>
          </a:p>
        </p:txBody>
      </p:sp>
      <p:sp>
        <p:nvSpPr>
          <p:cNvPr id="5" name="TextBox 4"/>
          <p:cNvSpPr txBox="1"/>
          <p:nvPr/>
        </p:nvSpPr>
        <p:spPr>
          <a:xfrm>
            <a:off x="647700" y="1117600"/>
            <a:ext cx="10375900" cy="5632311"/>
          </a:xfrm>
          <a:prstGeom prst="rect">
            <a:avLst/>
          </a:prstGeom>
          <a:noFill/>
        </p:spPr>
        <p:txBody>
          <a:bodyPr wrap="square" rtlCol="0">
            <a:spAutoFit/>
          </a:bodyPr>
          <a:lstStyle/>
          <a:p>
            <a:r>
              <a:rPr lang="en-US" sz="2400" dirty="0" smtClean="0">
                <a:solidFill>
                  <a:srgbClr val="00B0F0"/>
                </a:solidFill>
                <a:latin typeface="system-ui"/>
              </a:rPr>
              <a:t>25 </a:t>
            </a:r>
            <a:r>
              <a:rPr lang="en-US" sz="2400" dirty="0" smtClean="0">
                <a:latin typeface="system-ui"/>
              </a:rPr>
              <a:t>"</a:t>
            </a:r>
            <a:r>
              <a:rPr lang="en-US" sz="2400" dirty="0">
                <a:latin typeface="system-ui"/>
              </a:rPr>
              <a:t>So you are to know and discern [that] from the issuing of a decree to restore and rebuild Jerusalem until Messiah the Prince [there will be] seven weeks and </a:t>
            </a:r>
            <a:r>
              <a:rPr lang="en-US" sz="2400" dirty="0">
                <a:solidFill>
                  <a:srgbClr val="FFFF00"/>
                </a:solidFill>
                <a:latin typeface="system-ui"/>
              </a:rPr>
              <a:t>sixty-two weeks; </a:t>
            </a:r>
            <a:r>
              <a:rPr lang="en-US" sz="2400" dirty="0">
                <a:latin typeface="system-ui"/>
              </a:rPr>
              <a:t>it will be built again, with plaza and moat, even in times of distress. </a:t>
            </a:r>
            <a:endParaRPr lang="en-US" sz="2400" dirty="0" smtClean="0">
              <a:latin typeface="system-ui"/>
            </a:endParaRPr>
          </a:p>
          <a:p>
            <a:endParaRPr lang="en-US" sz="2400" dirty="0">
              <a:latin typeface="system-ui"/>
            </a:endParaRPr>
          </a:p>
          <a:p>
            <a:r>
              <a:rPr lang="en-US" sz="2400" dirty="0" smtClean="0">
                <a:solidFill>
                  <a:srgbClr val="00B0F0"/>
                </a:solidFill>
                <a:latin typeface="system-ui"/>
              </a:rPr>
              <a:t>26</a:t>
            </a:r>
            <a:r>
              <a:rPr lang="en-US" sz="2400" dirty="0" smtClean="0">
                <a:latin typeface="system-ui"/>
              </a:rPr>
              <a:t> "</a:t>
            </a:r>
            <a:r>
              <a:rPr lang="en-US" sz="2400" dirty="0" smtClean="0">
                <a:solidFill>
                  <a:srgbClr val="92D050"/>
                </a:solidFill>
                <a:latin typeface="system-ui"/>
              </a:rPr>
              <a:t>Then </a:t>
            </a:r>
            <a:r>
              <a:rPr lang="en-US" sz="2400" dirty="0">
                <a:solidFill>
                  <a:srgbClr val="92D050"/>
                </a:solidFill>
                <a:latin typeface="system-ui"/>
              </a:rPr>
              <a:t>after the sixty-two weeks the Messiah will be cut off </a:t>
            </a:r>
            <a:r>
              <a:rPr lang="en-US" sz="2400" dirty="0">
                <a:latin typeface="system-ui"/>
              </a:rPr>
              <a:t>and have nothing, and the people of the prince who is to come will destroy the city and the sanctuary. And its end [will come] with a flood; even </a:t>
            </a:r>
            <a:r>
              <a:rPr lang="en-US" sz="2400" dirty="0">
                <a:solidFill>
                  <a:srgbClr val="FFFF00"/>
                </a:solidFill>
                <a:latin typeface="system-ui"/>
              </a:rPr>
              <a:t>to the end there will be war</a:t>
            </a:r>
            <a:r>
              <a:rPr lang="en-US" sz="2400" dirty="0">
                <a:latin typeface="system-ui"/>
              </a:rPr>
              <a:t>; desolations are determined. </a:t>
            </a:r>
            <a:endParaRPr lang="en-US" sz="2400" dirty="0" smtClean="0">
              <a:latin typeface="system-ui"/>
            </a:endParaRPr>
          </a:p>
          <a:p>
            <a:endParaRPr lang="en-US" sz="2400" dirty="0">
              <a:latin typeface="system-ui"/>
            </a:endParaRPr>
          </a:p>
          <a:p>
            <a:r>
              <a:rPr lang="en-US" sz="2400" dirty="0" smtClean="0">
                <a:solidFill>
                  <a:srgbClr val="00B0F0"/>
                </a:solidFill>
                <a:latin typeface="system-ui"/>
              </a:rPr>
              <a:t>27</a:t>
            </a:r>
            <a:r>
              <a:rPr lang="en-US" sz="2400" dirty="0" smtClean="0">
                <a:latin typeface="system-ui"/>
              </a:rPr>
              <a:t> "And </a:t>
            </a:r>
            <a:r>
              <a:rPr lang="en-US" sz="2400" dirty="0">
                <a:latin typeface="system-ui"/>
              </a:rPr>
              <a:t>he will make a firm covenant with the many for one week, but in the </a:t>
            </a:r>
            <a:r>
              <a:rPr lang="en-US" sz="2400" dirty="0">
                <a:solidFill>
                  <a:srgbClr val="FFFF00"/>
                </a:solidFill>
                <a:latin typeface="system-ui"/>
              </a:rPr>
              <a:t>middle of the week he will put a stop to sacrifice </a:t>
            </a:r>
            <a:r>
              <a:rPr lang="en-US" sz="2400" dirty="0">
                <a:latin typeface="system-ui"/>
              </a:rPr>
              <a:t>and grain offering; and on the wing of abominations [will come] one who makes desolate, even until a complete destruction, one that is decreed, is poured out on the one who makes desolate.“ </a:t>
            </a:r>
            <a:r>
              <a:rPr lang="en-US" sz="2400" dirty="0">
                <a:solidFill>
                  <a:schemeClr val="accent2">
                    <a:lumMod val="75000"/>
                  </a:schemeClr>
                </a:solidFill>
                <a:latin typeface="system-ui"/>
              </a:rPr>
              <a:t>(</a:t>
            </a:r>
            <a:r>
              <a:rPr lang="en-US" sz="2400" dirty="0" smtClean="0">
                <a:solidFill>
                  <a:schemeClr val="accent2">
                    <a:lumMod val="75000"/>
                  </a:schemeClr>
                </a:solidFill>
                <a:latin typeface="system-ui"/>
              </a:rPr>
              <a:t>Prophetic Telescoping)</a:t>
            </a:r>
            <a:endParaRPr lang="en-US" sz="2400" dirty="0">
              <a:solidFill>
                <a:schemeClr val="accent2">
                  <a:lumMod val="75000"/>
                </a:schemeClr>
              </a:solidFill>
              <a:latin typeface="system-ui"/>
            </a:endParaRPr>
          </a:p>
        </p:txBody>
      </p:sp>
      <p:sp>
        <p:nvSpPr>
          <p:cNvPr id="2" name="TextBox 1"/>
          <p:cNvSpPr txBox="1"/>
          <p:nvPr/>
        </p:nvSpPr>
        <p:spPr>
          <a:xfrm>
            <a:off x="1054100" y="1587500"/>
            <a:ext cx="9753600" cy="3170099"/>
          </a:xfrm>
          <a:prstGeom prst="rect">
            <a:avLst/>
          </a:prstGeom>
          <a:solidFill>
            <a:srgbClr val="FF0000"/>
          </a:solidFill>
        </p:spPr>
        <p:txBody>
          <a:bodyPr wrap="square" rtlCol="0">
            <a:spAutoFit/>
          </a:bodyPr>
          <a:lstStyle/>
          <a:p>
            <a:pPr algn="ctr"/>
            <a:r>
              <a:rPr lang="en-US" sz="2800" b="1" dirty="0" smtClean="0">
                <a:solidFill>
                  <a:schemeClr val="bg1"/>
                </a:solidFill>
              </a:rPr>
              <a:t>Luke 21</a:t>
            </a:r>
          </a:p>
          <a:p>
            <a:pPr algn="ctr"/>
            <a:endParaRPr lang="en-US" sz="2800" b="1" dirty="0" smtClean="0">
              <a:solidFill>
                <a:schemeClr val="bg1"/>
              </a:solidFill>
            </a:endParaRPr>
          </a:p>
          <a:p>
            <a:r>
              <a:rPr lang="en-US" sz="2400" dirty="0" smtClean="0">
                <a:solidFill>
                  <a:schemeClr val="bg1"/>
                </a:solidFill>
              </a:rPr>
              <a:t>20</a:t>
            </a:r>
            <a:r>
              <a:rPr lang="en-US" sz="2400" dirty="0" smtClean="0"/>
              <a:t> "</a:t>
            </a:r>
            <a:r>
              <a:rPr lang="en-US" sz="2400" dirty="0"/>
              <a:t>But when you see Jerusalem </a:t>
            </a:r>
            <a:r>
              <a:rPr lang="en-US" sz="2400" i="1" dirty="0">
                <a:solidFill>
                  <a:srgbClr val="FFFF00"/>
                </a:solidFill>
              </a:rPr>
              <a:t>surrounded by armies</a:t>
            </a:r>
            <a:r>
              <a:rPr lang="en-US" sz="2400" dirty="0"/>
              <a:t>, then recognize that her </a:t>
            </a:r>
            <a:r>
              <a:rPr lang="en-US" sz="2400" dirty="0">
                <a:solidFill>
                  <a:srgbClr val="FFFF00"/>
                </a:solidFill>
              </a:rPr>
              <a:t>desolation</a:t>
            </a:r>
            <a:r>
              <a:rPr lang="en-US" sz="2400" dirty="0"/>
              <a:t> is near. </a:t>
            </a:r>
            <a:endParaRPr lang="en-US" sz="2400" dirty="0" smtClean="0"/>
          </a:p>
          <a:p>
            <a:endParaRPr lang="en-US" sz="2400" dirty="0"/>
          </a:p>
          <a:p>
            <a:r>
              <a:rPr lang="en-US" sz="2400" dirty="0" smtClean="0">
                <a:solidFill>
                  <a:schemeClr val="bg1"/>
                </a:solidFill>
              </a:rPr>
              <a:t>21 </a:t>
            </a:r>
            <a:r>
              <a:rPr lang="en-US" sz="2400" dirty="0" smtClean="0"/>
              <a:t>"Then </a:t>
            </a:r>
            <a:r>
              <a:rPr lang="en-US" sz="2400" dirty="0"/>
              <a:t>those who are in Judea must flee to the mountains, and those who are in the midst of the city must leave, and those who are in the country must not enter the city;</a:t>
            </a:r>
          </a:p>
        </p:txBody>
      </p:sp>
    </p:spTree>
    <p:extLst>
      <p:ext uri="{BB962C8B-B14F-4D97-AF65-F5344CB8AC3E}">
        <p14:creationId xmlns:p14="http://schemas.microsoft.com/office/powerpoint/2010/main" val="6981568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Daniel </a:t>
            </a:r>
            <a:r>
              <a:rPr lang="en-US" sz="3200" dirty="0" smtClean="0">
                <a:solidFill>
                  <a:srgbClr val="92D050"/>
                </a:solidFill>
              </a:rPr>
              <a:t>9:25-27</a:t>
            </a:r>
            <a:endParaRPr lang="en-US" sz="3200"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10</a:t>
            </a:r>
            <a:endParaRPr lang="en-US" sz="3200" b="1" dirty="0" smtClean="0">
              <a:solidFill>
                <a:schemeClr val="bg1"/>
              </a:solidFill>
            </a:endParaRPr>
          </a:p>
        </p:txBody>
      </p:sp>
      <p:sp>
        <p:nvSpPr>
          <p:cNvPr id="5" name="TextBox 4"/>
          <p:cNvSpPr txBox="1"/>
          <p:nvPr/>
        </p:nvSpPr>
        <p:spPr>
          <a:xfrm>
            <a:off x="647700" y="1117600"/>
            <a:ext cx="10375900" cy="5632311"/>
          </a:xfrm>
          <a:prstGeom prst="rect">
            <a:avLst/>
          </a:prstGeom>
          <a:noFill/>
        </p:spPr>
        <p:txBody>
          <a:bodyPr wrap="square" rtlCol="0">
            <a:spAutoFit/>
          </a:bodyPr>
          <a:lstStyle/>
          <a:p>
            <a:r>
              <a:rPr lang="en-US" sz="2400" dirty="0" smtClean="0">
                <a:solidFill>
                  <a:schemeClr val="bg1">
                    <a:lumMod val="50000"/>
                    <a:lumOff val="50000"/>
                  </a:schemeClr>
                </a:solidFill>
                <a:latin typeface="system-ui"/>
              </a:rPr>
              <a:t>25 "</a:t>
            </a:r>
            <a:r>
              <a:rPr lang="en-US" sz="2400" dirty="0">
                <a:solidFill>
                  <a:schemeClr val="bg1">
                    <a:lumMod val="50000"/>
                    <a:lumOff val="50000"/>
                  </a:schemeClr>
                </a:solidFill>
                <a:latin typeface="system-ui"/>
              </a:rPr>
              <a:t>So you are to know and discern [that] from the issuing of a decree to restore and rebuild Jerusalem until Messiah the Prince [there will be] seven weeks and sixty-two weeks; it will be built again, with plaza and moat, even in times of distress. </a:t>
            </a:r>
            <a:endParaRPr lang="en-US" sz="2400" dirty="0" smtClean="0">
              <a:solidFill>
                <a:schemeClr val="bg1">
                  <a:lumMod val="50000"/>
                  <a:lumOff val="50000"/>
                </a:schemeClr>
              </a:solidFill>
              <a:latin typeface="system-ui"/>
            </a:endParaRPr>
          </a:p>
          <a:p>
            <a:endParaRPr lang="en-US" sz="2400" dirty="0">
              <a:latin typeface="system-ui"/>
            </a:endParaRPr>
          </a:p>
          <a:p>
            <a:r>
              <a:rPr lang="en-US" sz="2400" dirty="0" smtClean="0">
                <a:solidFill>
                  <a:srgbClr val="00B0F0"/>
                </a:solidFill>
                <a:latin typeface="system-ui"/>
              </a:rPr>
              <a:t>26</a:t>
            </a:r>
            <a:r>
              <a:rPr lang="en-US" sz="2400" dirty="0" smtClean="0">
                <a:latin typeface="system-ui"/>
              </a:rPr>
              <a:t> "</a:t>
            </a:r>
            <a:r>
              <a:rPr lang="en-US" sz="2400" dirty="0" smtClean="0">
                <a:solidFill>
                  <a:srgbClr val="92D050"/>
                </a:solidFill>
                <a:latin typeface="system-ui"/>
              </a:rPr>
              <a:t>Then </a:t>
            </a:r>
            <a:r>
              <a:rPr lang="en-US" sz="2400" dirty="0">
                <a:solidFill>
                  <a:srgbClr val="92D050"/>
                </a:solidFill>
                <a:latin typeface="system-ui"/>
              </a:rPr>
              <a:t>after the sixty-two weeks the Messiah will be cut off </a:t>
            </a:r>
            <a:r>
              <a:rPr lang="en-US" sz="2400" dirty="0">
                <a:latin typeface="system-ui"/>
              </a:rPr>
              <a:t>and have nothing, and the people of the prince who is to come will destroy the city and the sanctuary. And its end [will come] with a flood; even </a:t>
            </a:r>
            <a:r>
              <a:rPr lang="en-US" sz="2400" dirty="0">
                <a:solidFill>
                  <a:srgbClr val="FFFF00"/>
                </a:solidFill>
                <a:latin typeface="system-ui"/>
              </a:rPr>
              <a:t>to the end there will be war</a:t>
            </a:r>
            <a:r>
              <a:rPr lang="en-US" sz="2400" dirty="0">
                <a:latin typeface="system-ui"/>
              </a:rPr>
              <a:t>; desolations are determined. </a:t>
            </a:r>
            <a:endParaRPr lang="en-US" sz="2400" dirty="0" smtClean="0">
              <a:latin typeface="system-ui"/>
            </a:endParaRPr>
          </a:p>
          <a:p>
            <a:endParaRPr lang="en-US" sz="2400" dirty="0">
              <a:latin typeface="system-ui"/>
            </a:endParaRPr>
          </a:p>
          <a:p>
            <a:r>
              <a:rPr lang="en-US" sz="2400" dirty="0" smtClean="0">
                <a:solidFill>
                  <a:srgbClr val="00B0F0"/>
                </a:solidFill>
                <a:latin typeface="system-ui"/>
              </a:rPr>
              <a:t>27</a:t>
            </a:r>
            <a:r>
              <a:rPr lang="en-US" sz="2400" dirty="0" smtClean="0">
                <a:latin typeface="system-ui"/>
              </a:rPr>
              <a:t> "And </a:t>
            </a:r>
            <a:r>
              <a:rPr lang="en-US" sz="2400" dirty="0">
                <a:latin typeface="system-ui"/>
              </a:rPr>
              <a:t>he will make a firm covenant with the many for one week, but in the </a:t>
            </a:r>
            <a:r>
              <a:rPr lang="en-US" sz="2400" dirty="0">
                <a:solidFill>
                  <a:srgbClr val="FFFF00"/>
                </a:solidFill>
                <a:latin typeface="system-ui"/>
              </a:rPr>
              <a:t>middle of the week he will put a stop to sacrifice </a:t>
            </a:r>
            <a:r>
              <a:rPr lang="en-US" sz="2400" dirty="0">
                <a:latin typeface="system-ui"/>
              </a:rPr>
              <a:t>and grain offering; and on the wing of abominations [will come] one who makes desolate, even until a complete destruction, one that is decreed, is poured out on the one who makes desolate.“ </a:t>
            </a:r>
            <a:r>
              <a:rPr lang="en-US" sz="2400" dirty="0">
                <a:solidFill>
                  <a:schemeClr val="accent2">
                    <a:lumMod val="75000"/>
                  </a:schemeClr>
                </a:solidFill>
                <a:latin typeface="system-ui"/>
              </a:rPr>
              <a:t>(</a:t>
            </a:r>
            <a:r>
              <a:rPr lang="en-US" sz="2400" dirty="0" smtClean="0">
                <a:solidFill>
                  <a:schemeClr val="accent2">
                    <a:lumMod val="75000"/>
                  </a:schemeClr>
                </a:solidFill>
                <a:latin typeface="system-ui"/>
              </a:rPr>
              <a:t>Prophetic Telescoping)</a:t>
            </a:r>
            <a:endParaRPr lang="en-US" sz="2400" dirty="0">
              <a:solidFill>
                <a:schemeClr val="accent2">
                  <a:lumMod val="75000"/>
                </a:schemeClr>
              </a:solidFill>
              <a:latin typeface="system-ui"/>
            </a:endParaRPr>
          </a:p>
        </p:txBody>
      </p:sp>
    </p:spTree>
    <p:extLst>
      <p:ext uri="{BB962C8B-B14F-4D97-AF65-F5344CB8AC3E}">
        <p14:creationId xmlns:p14="http://schemas.microsoft.com/office/powerpoint/2010/main" val="7640335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a:t>
            </a:r>
            <a:r>
              <a:rPr lang="en-US" sz="3200" dirty="0" smtClean="0">
                <a:solidFill>
                  <a:srgbClr val="92D050"/>
                </a:solidFill>
              </a:rPr>
              <a:t>7:1-2</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11</a:t>
            </a:r>
            <a:endParaRPr lang="en-US" sz="3200" b="1" dirty="0" smtClean="0">
              <a:solidFill>
                <a:schemeClr val="bg1"/>
              </a:solidFill>
            </a:endParaRPr>
          </a:p>
        </p:txBody>
      </p:sp>
      <p:sp>
        <p:nvSpPr>
          <p:cNvPr id="5" name="TextBox 4"/>
          <p:cNvSpPr txBox="1"/>
          <p:nvPr/>
        </p:nvSpPr>
        <p:spPr>
          <a:xfrm>
            <a:off x="413239" y="1441938"/>
            <a:ext cx="9937262" cy="4154984"/>
          </a:xfrm>
          <a:prstGeom prst="rect">
            <a:avLst/>
          </a:prstGeom>
          <a:noFill/>
        </p:spPr>
        <p:txBody>
          <a:bodyPr wrap="square" rtlCol="0">
            <a:spAutoFit/>
          </a:bodyPr>
          <a:lstStyle/>
          <a:p>
            <a:r>
              <a:rPr lang="en-US" sz="2400" dirty="0" smtClean="0">
                <a:solidFill>
                  <a:srgbClr val="00B0F0"/>
                </a:solidFill>
                <a:latin typeface="Roboto"/>
              </a:rPr>
              <a:t>1</a:t>
            </a:r>
            <a:r>
              <a:rPr lang="en-US" sz="2400" dirty="0" smtClean="0">
                <a:latin typeface="Roboto"/>
              </a:rPr>
              <a:t> For </a:t>
            </a:r>
            <a:r>
              <a:rPr lang="en-US" sz="2400" dirty="0">
                <a:latin typeface="Roboto"/>
              </a:rPr>
              <a:t>this Melchizedek, king of Salem, priest of the Most High God, who met Abraham as he was returning from the slaughter of the kings and blessed him, </a:t>
            </a:r>
            <a:endParaRPr lang="en-US" sz="2400" dirty="0" smtClean="0">
              <a:latin typeface="Roboto"/>
            </a:endParaRPr>
          </a:p>
          <a:p>
            <a:endParaRPr lang="en-US" sz="2400" dirty="0">
              <a:latin typeface="Roboto"/>
            </a:endParaRPr>
          </a:p>
          <a:p>
            <a:r>
              <a:rPr lang="en-US" sz="2400" dirty="0" smtClean="0">
                <a:solidFill>
                  <a:srgbClr val="00B0F0"/>
                </a:solidFill>
                <a:latin typeface="Roboto"/>
              </a:rPr>
              <a:t>2</a:t>
            </a:r>
            <a:r>
              <a:rPr lang="en-US" sz="2400" dirty="0" smtClean="0">
                <a:latin typeface="Roboto"/>
              </a:rPr>
              <a:t> to </a:t>
            </a:r>
            <a:r>
              <a:rPr lang="en-US" sz="2400" dirty="0">
                <a:latin typeface="Roboto"/>
              </a:rPr>
              <a:t>whom also Abraham apportioned a tenth part of all [the spoils], was first of all, by the translation [of his name], king of righteousness, and then also king of Salem, which is king of peace</a:t>
            </a:r>
            <a:r>
              <a:rPr lang="en-US" sz="2400" dirty="0" smtClean="0">
                <a:latin typeface="Roboto"/>
              </a:rPr>
              <a:t>.</a:t>
            </a:r>
            <a:endParaRPr lang="en-US" sz="2400" dirty="0">
              <a:latin typeface="Roboto"/>
            </a:endParaRPr>
          </a:p>
          <a:p>
            <a:endParaRPr lang="en-US" sz="2400" dirty="0" smtClean="0">
              <a:latin typeface="Roboto"/>
            </a:endParaRPr>
          </a:p>
          <a:p>
            <a:r>
              <a:rPr lang="en-US" sz="2400" dirty="0" smtClean="0">
                <a:solidFill>
                  <a:srgbClr val="00B0F0"/>
                </a:solidFill>
                <a:latin typeface="Roboto"/>
              </a:rPr>
              <a:t>3</a:t>
            </a:r>
            <a:r>
              <a:rPr lang="en-US" sz="2400" dirty="0" smtClean="0">
                <a:latin typeface="Roboto"/>
              </a:rPr>
              <a:t> Without </a:t>
            </a:r>
            <a:r>
              <a:rPr lang="en-US" sz="2400" dirty="0">
                <a:latin typeface="Roboto"/>
              </a:rPr>
              <a:t>father, without mother, without genealogy, having neither beginning of days nor end of life, but made like the Son of God, he remains a priest perpetually.</a:t>
            </a:r>
            <a:endParaRPr lang="en-US" sz="2400" dirty="0" smtClean="0">
              <a:latin typeface="Roboto"/>
            </a:endParaRPr>
          </a:p>
        </p:txBody>
      </p:sp>
    </p:spTree>
    <p:extLst>
      <p:ext uri="{BB962C8B-B14F-4D97-AF65-F5344CB8AC3E}">
        <p14:creationId xmlns:p14="http://schemas.microsoft.com/office/powerpoint/2010/main" val="23342644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10:1-4</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a:solidFill>
                  <a:schemeClr val="bg1"/>
                </a:solidFill>
              </a:rPr>
              <a:t>1</a:t>
            </a:r>
            <a:r>
              <a:rPr lang="en-US" sz="3200" b="1" dirty="0" smtClean="0">
                <a:solidFill>
                  <a:schemeClr val="bg1"/>
                </a:solidFill>
              </a:rPr>
              <a:t>2</a:t>
            </a:r>
            <a:endParaRPr lang="en-US" sz="3200" b="1" dirty="0" smtClean="0">
              <a:solidFill>
                <a:schemeClr val="bg1"/>
              </a:solidFill>
            </a:endParaRPr>
          </a:p>
        </p:txBody>
      </p:sp>
      <p:sp>
        <p:nvSpPr>
          <p:cNvPr id="5" name="TextBox 4"/>
          <p:cNvSpPr txBox="1"/>
          <p:nvPr/>
        </p:nvSpPr>
        <p:spPr>
          <a:xfrm>
            <a:off x="413239" y="1441938"/>
            <a:ext cx="9937262" cy="4524315"/>
          </a:xfrm>
          <a:prstGeom prst="rect">
            <a:avLst/>
          </a:prstGeom>
          <a:noFill/>
        </p:spPr>
        <p:txBody>
          <a:bodyPr wrap="square" rtlCol="0">
            <a:spAutoFit/>
          </a:bodyPr>
          <a:lstStyle/>
          <a:p>
            <a:r>
              <a:rPr lang="en-US" sz="2400" dirty="0" smtClean="0">
                <a:solidFill>
                  <a:srgbClr val="00B0F0"/>
                </a:solidFill>
                <a:latin typeface="Roboto"/>
              </a:rPr>
              <a:t>1</a:t>
            </a:r>
            <a:r>
              <a:rPr lang="en-US" sz="2400" dirty="0" smtClean="0">
                <a:latin typeface="Roboto"/>
              </a:rPr>
              <a:t> For </a:t>
            </a:r>
            <a:r>
              <a:rPr lang="en-US" sz="2400" dirty="0">
                <a:latin typeface="Roboto"/>
              </a:rPr>
              <a:t>the Law, since it has [only] a shadow of the good things to come [and] not the very form of things, can never, by the same sacrifices which they offer continually year by year, make perfect those who draw near. </a:t>
            </a:r>
            <a:endParaRPr lang="en-US" sz="2400" dirty="0" smtClean="0">
              <a:latin typeface="Roboto"/>
            </a:endParaRPr>
          </a:p>
          <a:p>
            <a:endParaRPr lang="en-US" sz="2400" dirty="0">
              <a:latin typeface="Roboto"/>
            </a:endParaRPr>
          </a:p>
          <a:p>
            <a:r>
              <a:rPr lang="en-US" sz="2400" dirty="0" smtClean="0">
                <a:solidFill>
                  <a:srgbClr val="00B0F0"/>
                </a:solidFill>
                <a:latin typeface="Roboto"/>
              </a:rPr>
              <a:t>2</a:t>
            </a:r>
            <a:r>
              <a:rPr lang="en-US" sz="2400" dirty="0" smtClean="0">
                <a:latin typeface="Roboto"/>
              </a:rPr>
              <a:t> Otherwise</a:t>
            </a:r>
            <a:r>
              <a:rPr lang="en-US" sz="2400" dirty="0">
                <a:latin typeface="Roboto"/>
              </a:rPr>
              <a:t>, would they not have ceased to be offered, because the worshipers, having once been cleansed, would no longer have had </a:t>
            </a:r>
            <a:r>
              <a:rPr lang="en-US" sz="2400" dirty="0">
                <a:solidFill>
                  <a:srgbClr val="FFFF00"/>
                </a:solidFill>
                <a:latin typeface="Roboto"/>
              </a:rPr>
              <a:t>consciousness of sins? </a:t>
            </a:r>
            <a:endParaRPr lang="en-US" sz="2400" dirty="0" smtClean="0">
              <a:solidFill>
                <a:srgbClr val="FFFF00"/>
              </a:solidFill>
              <a:latin typeface="Roboto"/>
            </a:endParaRPr>
          </a:p>
          <a:p>
            <a:endParaRPr lang="en-US" sz="2400" dirty="0">
              <a:latin typeface="Roboto"/>
            </a:endParaRPr>
          </a:p>
          <a:p>
            <a:r>
              <a:rPr lang="en-US" sz="2400" dirty="0" smtClean="0">
                <a:solidFill>
                  <a:srgbClr val="00B0F0"/>
                </a:solidFill>
                <a:latin typeface="Roboto"/>
              </a:rPr>
              <a:t>3</a:t>
            </a:r>
            <a:r>
              <a:rPr lang="en-US" sz="2400" dirty="0" smtClean="0">
                <a:latin typeface="Roboto"/>
              </a:rPr>
              <a:t> But </a:t>
            </a:r>
            <a:r>
              <a:rPr lang="en-US" sz="2400" dirty="0">
                <a:latin typeface="Roboto"/>
              </a:rPr>
              <a:t>in those [sacrifices] there is a reminder of sins year by year. </a:t>
            </a:r>
            <a:endParaRPr lang="en-US" sz="2400" dirty="0" smtClean="0">
              <a:latin typeface="Roboto"/>
            </a:endParaRPr>
          </a:p>
          <a:p>
            <a:endParaRPr lang="en-US" sz="2400" dirty="0">
              <a:latin typeface="Roboto"/>
            </a:endParaRPr>
          </a:p>
          <a:p>
            <a:r>
              <a:rPr lang="en-US" sz="2400" dirty="0" smtClean="0">
                <a:solidFill>
                  <a:srgbClr val="00B0F0"/>
                </a:solidFill>
                <a:latin typeface="Roboto"/>
              </a:rPr>
              <a:t>4</a:t>
            </a:r>
            <a:r>
              <a:rPr lang="en-US" sz="2400" dirty="0" smtClean="0">
                <a:latin typeface="Roboto"/>
              </a:rPr>
              <a:t> For </a:t>
            </a:r>
            <a:r>
              <a:rPr lang="en-US" sz="2400" dirty="0">
                <a:latin typeface="Roboto"/>
              </a:rPr>
              <a:t>it is impossible for the blood of bulls and goats to take away sins.</a:t>
            </a:r>
            <a:endParaRPr lang="en-US" sz="2400" dirty="0" smtClean="0">
              <a:latin typeface="Roboto"/>
            </a:endParaRPr>
          </a:p>
        </p:txBody>
      </p:sp>
    </p:spTree>
    <p:extLst>
      <p:ext uri="{BB962C8B-B14F-4D97-AF65-F5344CB8AC3E}">
        <p14:creationId xmlns:p14="http://schemas.microsoft.com/office/powerpoint/2010/main" val="7223423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10:1-4</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13</a:t>
            </a:r>
            <a:endParaRPr lang="en-US" sz="3200" b="1" dirty="0" smtClean="0">
              <a:solidFill>
                <a:schemeClr val="bg1"/>
              </a:solidFill>
            </a:endParaRPr>
          </a:p>
        </p:txBody>
      </p:sp>
      <p:sp>
        <p:nvSpPr>
          <p:cNvPr id="5" name="TextBox 4"/>
          <p:cNvSpPr txBox="1"/>
          <p:nvPr/>
        </p:nvSpPr>
        <p:spPr>
          <a:xfrm>
            <a:off x="413239" y="1441938"/>
            <a:ext cx="9937262" cy="4524315"/>
          </a:xfrm>
          <a:prstGeom prst="rect">
            <a:avLst/>
          </a:prstGeom>
          <a:noFill/>
        </p:spPr>
        <p:txBody>
          <a:bodyPr wrap="square" rtlCol="0">
            <a:spAutoFit/>
          </a:bodyPr>
          <a:lstStyle/>
          <a:p>
            <a:r>
              <a:rPr lang="en-US" sz="2400" dirty="0" smtClean="0">
                <a:solidFill>
                  <a:srgbClr val="00B0F0"/>
                </a:solidFill>
                <a:latin typeface="Roboto"/>
              </a:rPr>
              <a:t>1</a:t>
            </a:r>
            <a:r>
              <a:rPr lang="en-US" sz="2400" dirty="0" smtClean="0">
                <a:latin typeface="Roboto"/>
              </a:rPr>
              <a:t> For </a:t>
            </a:r>
            <a:r>
              <a:rPr lang="en-US" sz="2400" dirty="0">
                <a:latin typeface="Roboto"/>
              </a:rPr>
              <a:t>the Law, since it has [only] a shadow of the good things to come [and] not the very form of things, can never, by the same sacrifices which they offer continually year by year, make perfect those who draw near. </a:t>
            </a:r>
            <a:endParaRPr lang="en-US" sz="2400" dirty="0" smtClean="0">
              <a:latin typeface="Roboto"/>
            </a:endParaRPr>
          </a:p>
          <a:p>
            <a:endParaRPr lang="en-US" sz="2400" dirty="0">
              <a:latin typeface="Roboto"/>
            </a:endParaRPr>
          </a:p>
          <a:p>
            <a:r>
              <a:rPr lang="en-US" sz="2400" dirty="0" smtClean="0">
                <a:solidFill>
                  <a:srgbClr val="00B0F0"/>
                </a:solidFill>
                <a:latin typeface="Roboto"/>
              </a:rPr>
              <a:t>2</a:t>
            </a:r>
            <a:r>
              <a:rPr lang="en-US" sz="2400" dirty="0" smtClean="0">
                <a:latin typeface="Roboto"/>
              </a:rPr>
              <a:t> Otherwise</a:t>
            </a:r>
            <a:r>
              <a:rPr lang="en-US" sz="2400" dirty="0">
                <a:latin typeface="Roboto"/>
              </a:rPr>
              <a:t>, would they not have ceased to be offered, because the worshipers, having once been cleansed, would no longer have had </a:t>
            </a:r>
            <a:r>
              <a:rPr lang="en-US" sz="2400" dirty="0">
                <a:solidFill>
                  <a:srgbClr val="FFFF00"/>
                </a:solidFill>
                <a:latin typeface="system-ui"/>
              </a:rPr>
              <a:t>have felt guilty for their sins</a:t>
            </a:r>
            <a:r>
              <a:rPr lang="en-US" sz="2400" dirty="0" smtClean="0">
                <a:solidFill>
                  <a:srgbClr val="FFFF00"/>
                </a:solidFill>
                <a:latin typeface="system-ui"/>
              </a:rPr>
              <a:t>.</a:t>
            </a:r>
          </a:p>
          <a:p>
            <a:endParaRPr lang="en-US" sz="2400" dirty="0">
              <a:latin typeface="Roboto"/>
            </a:endParaRPr>
          </a:p>
          <a:p>
            <a:r>
              <a:rPr lang="en-US" sz="2400" dirty="0" smtClean="0">
                <a:solidFill>
                  <a:srgbClr val="00B0F0"/>
                </a:solidFill>
                <a:latin typeface="Roboto"/>
              </a:rPr>
              <a:t>3</a:t>
            </a:r>
            <a:r>
              <a:rPr lang="en-US" sz="2400" dirty="0" smtClean="0">
                <a:latin typeface="Roboto"/>
              </a:rPr>
              <a:t> But </a:t>
            </a:r>
            <a:r>
              <a:rPr lang="en-US" sz="2400" dirty="0">
                <a:latin typeface="Roboto"/>
              </a:rPr>
              <a:t>in those [sacrifices] there is a reminder of sins year by year. </a:t>
            </a:r>
            <a:endParaRPr lang="en-US" sz="2400" dirty="0" smtClean="0">
              <a:latin typeface="Roboto"/>
            </a:endParaRPr>
          </a:p>
          <a:p>
            <a:endParaRPr lang="en-US" sz="2400" dirty="0">
              <a:latin typeface="Roboto"/>
            </a:endParaRPr>
          </a:p>
          <a:p>
            <a:r>
              <a:rPr lang="en-US" sz="2400" dirty="0" smtClean="0">
                <a:solidFill>
                  <a:srgbClr val="00B0F0"/>
                </a:solidFill>
                <a:latin typeface="Roboto"/>
              </a:rPr>
              <a:t>4</a:t>
            </a:r>
            <a:r>
              <a:rPr lang="en-US" sz="2400" dirty="0" smtClean="0">
                <a:latin typeface="Roboto"/>
              </a:rPr>
              <a:t> For </a:t>
            </a:r>
            <a:r>
              <a:rPr lang="en-US" sz="2400" dirty="0">
                <a:latin typeface="Roboto"/>
              </a:rPr>
              <a:t>it is impossible for the blood of bulls and goats to take away sins.</a:t>
            </a:r>
            <a:endParaRPr lang="en-US" sz="2400" dirty="0" smtClean="0">
              <a:latin typeface="Roboto"/>
            </a:endParaRPr>
          </a:p>
        </p:txBody>
      </p:sp>
    </p:spTree>
    <p:extLst>
      <p:ext uri="{BB962C8B-B14F-4D97-AF65-F5344CB8AC3E}">
        <p14:creationId xmlns:p14="http://schemas.microsoft.com/office/powerpoint/2010/main" val="11086547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10:5-7</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14</a:t>
            </a:r>
            <a:endParaRPr lang="en-US" sz="3200" b="1" dirty="0" smtClean="0">
              <a:solidFill>
                <a:schemeClr val="bg1"/>
              </a:solidFill>
            </a:endParaRPr>
          </a:p>
        </p:txBody>
      </p:sp>
      <p:sp>
        <p:nvSpPr>
          <p:cNvPr id="5" name="TextBox 4"/>
          <p:cNvSpPr txBox="1"/>
          <p:nvPr/>
        </p:nvSpPr>
        <p:spPr>
          <a:xfrm>
            <a:off x="413239" y="1441938"/>
            <a:ext cx="9937262" cy="4154984"/>
          </a:xfrm>
          <a:prstGeom prst="rect">
            <a:avLst/>
          </a:prstGeom>
          <a:noFill/>
        </p:spPr>
        <p:txBody>
          <a:bodyPr wrap="square" rtlCol="0">
            <a:spAutoFit/>
          </a:bodyPr>
          <a:lstStyle/>
          <a:p>
            <a:r>
              <a:rPr lang="en-US" sz="2400" dirty="0" smtClean="0">
                <a:solidFill>
                  <a:srgbClr val="00B0F0"/>
                </a:solidFill>
                <a:latin typeface="Roboto"/>
              </a:rPr>
              <a:t>5</a:t>
            </a:r>
            <a:r>
              <a:rPr lang="en-US" sz="2400" dirty="0" smtClean="0">
                <a:latin typeface="Roboto"/>
              </a:rPr>
              <a:t> Therefore</a:t>
            </a:r>
            <a:r>
              <a:rPr lang="en-US" sz="2400" dirty="0">
                <a:latin typeface="Roboto"/>
              </a:rPr>
              <a:t>, when He comes into the world, He says, "SACRIFICE AND OFFERING YOU HAVE NOT DESIRED, </a:t>
            </a:r>
            <a:r>
              <a:rPr lang="en-US" sz="2400" dirty="0">
                <a:solidFill>
                  <a:srgbClr val="FFFF00"/>
                </a:solidFill>
                <a:latin typeface="Roboto"/>
              </a:rPr>
              <a:t>BUT A BODY YOU HAVE PREPARED FOR ME;</a:t>
            </a:r>
          </a:p>
          <a:p>
            <a:endParaRPr lang="en-US" sz="2400" dirty="0">
              <a:latin typeface="Roboto"/>
            </a:endParaRPr>
          </a:p>
          <a:p>
            <a:r>
              <a:rPr lang="en-US" sz="2400" dirty="0" smtClean="0">
                <a:solidFill>
                  <a:srgbClr val="00B0F0"/>
                </a:solidFill>
                <a:latin typeface="Roboto"/>
              </a:rPr>
              <a:t>6</a:t>
            </a:r>
            <a:r>
              <a:rPr lang="en-US" sz="2400" dirty="0" smtClean="0">
                <a:latin typeface="Roboto"/>
              </a:rPr>
              <a:t> IN </a:t>
            </a:r>
            <a:r>
              <a:rPr lang="en-US" sz="2400" dirty="0">
                <a:latin typeface="Roboto"/>
              </a:rPr>
              <a:t>WHOLE BURNT OFFERINGS AND [sacrifices] FOR SIN YOU HAVE TAKEN NO PLEASURE.</a:t>
            </a:r>
          </a:p>
          <a:p>
            <a:endParaRPr lang="en-US" sz="2400" dirty="0">
              <a:latin typeface="Roboto"/>
            </a:endParaRPr>
          </a:p>
          <a:p>
            <a:r>
              <a:rPr lang="en-US" sz="2400" dirty="0" smtClean="0">
                <a:solidFill>
                  <a:srgbClr val="00B0F0"/>
                </a:solidFill>
                <a:latin typeface="Roboto"/>
              </a:rPr>
              <a:t>7</a:t>
            </a:r>
            <a:r>
              <a:rPr lang="en-US" sz="2400" dirty="0" smtClean="0">
                <a:latin typeface="Roboto"/>
              </a:rPr>
              <a:t> "</a:t>
            </a:r>
            <a:r>
              <a:rPr lang="en-US" sz="2400" dirty="0">
                <a:latin typeface="Roboto"/>
              </a:rPr>
              <a:t>THEN I SAID, 'BEHOLD, I HAVE COME (IN THE SCROLL OF THE BOOK IT IS WRITTEN OF ME) TO DO YOUR WILL, O GOD</a:t>
            </a:r>
            <a:r>
              <a:rPr lang="en-US" sz="2400" dirty="0" smtClean="0">
                <a:latin typeface="Roboto"/>
              </a:rPr>
              <a:t>.'“</a:t>
            </a:r>
          </a:p>
          <a:p>
            <a:endParaRPr lang="en-US" sz="2400" dirty="0">
              <a:latin typeface="Roboto"/>
            </a:endParaRPr>
          </a:p>
          <a:p>
            <a:r>
              <a:rPr lang="en-US" sz="2400" dirty="0">
                <a:solidFill>
                  <a:srgbClr val="FFFF00"/>
                </a:solidFill>
                <a:latin typeface="Roboto"/>
              </a:rPr>
              <a:t>(Psalm 40:6–8)</a:t>
            </a:r>
            <a:endParaRPr lang="en-US" sz="2400" dirty="0" smtClean="0">
              <a:solidFill>
                <a:srgbClr val="FFFF00"/>
              </a:solidFill>
              <a:latin typeface="Roboto"/>
            </a:endParaRPr>
          </a:p>
        </p:txBody>
      </p:sp>
    </p:spTree>
    <p:extLst>
      <p:ext uri="{BB962C8B-B14F-4D97-AF65-F5344CB8AC3E}">
        <p14:creationId xmlns:p14="http://schemas.microsoft.com/office/powerpoint/2010/main" val="5216264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10:5-7</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15</a:t>
            </a:r>
            <a:endParaRPr lang="en-US" sz="3200" b="1" dirty="0" smtClean="0">
              <a:solidFill>
                <a:schemeClr val="bg1"/>
              </a:solidFill>
            </a:endParaRPr>
          </a:p>
        </p:txBody>
      </p:sp>
      <p:sp>
        <p:nvSpPr>
          <p:cNvPr id="5" name="TextBox 4"/>
          <p:cNvSpPr txBox="1"/>
          <p:nvPr/>
        </p:nvSpPr>
        <p:spPr>
          <a:xfrm>
            <a:off x="413239" y="1441938"/>
            <a:ext cx="9937262" cy="4154984"/>
          </a:xfrm>
          <a:prstGeom prst="rect">
            <a:avLst/>
          </a:prstGeom>
          <a:noFill/>
        </p:spPr>
        <p:txBody>
          <a:bodyPr wrap="square" rtlCol="0">
            <a:spAutoFit/>
          </a:bodyPr>
          <a:lstStyle/>
          <a:p>
            <a:r>
              <a:rPr lang="en-US" sz="2400" dirty="0" smtClean="0">
                <a:solidFill>
                  <a:srgbClr val="00B0F0"/>
                </a:solidFill>
                <a:latin typeface="Roboto"/>
              </a:rPr>
              <a:t>5</a:t>
            </a:r>
            <a:r>
              <a:rPr lang="en-US" sz="2400" dirty="0" smtClean="0">
                <a:latin typeface="Roboto"/>
              </a:rPr>
              <a:t> Therefore</a:t>
            </a:r>
            <a:r>
              <a:rPr lang="en-US" sz="2400" dirty="0">
                <a:latin typeface="Roboto"/>
              </a:rPr>
              <a:t>, when He comes into the world, He says, "SACRIFICE AND OFFERING YOU HAVE NOT DESIRED, BUT A BODY YOU HAVE PREPARED FOR ME;</a:t>
            </a:r>
          </a:p>
          <a:p>
            <a:endParaRPr lang="en-US" sz="2400" dirty="0">
              <a:latin typeface="Roboto"/>
            </a:endParaRPr>
          </a:p>
          <a:p>
            <a:r>
              <a:rPr lang="en-US" sz="2400" dirty="0" smtClean="0">
                <a:solidFill>
                  <a:srgbClr val="00B0F0"/>
                </a:solidFill>
                <a:latin typeface="Roboto"/>
              </a:rPr>
              <a:t>6</a:t>
            </a:r>
            <a:r>
              <a:rPr lang="en-US" sz="2400" dirty="0" smtClean="0">
                <a:latin typeface="Roboto"/>
              </a:rPr>
              <a:t> IN </a:t>
            </a:r>
            <a:r>
              <a:rPr lang="en-US" sz="2400" dirty="0">
                <a:latin typeface="Roboto"/>
              </a:rPr>
              <a:t>WHOLE BURNT OFFERINGS AND [sacrifices] FOR SIN YOU HAVE TAKEN NO PLEASURE.</a:t>
            </a:r>
          </a:p>
          <a:p>
            <a:endParaRPr lang="en-US" sz="2400" dirty="0">
              <a:latin typeface="Roboto"/>
            </a:endParaRPr>
          </a:p>
          <a:p>
            <a:r>
              <a:rPr lang="en-US" sz="2400" dirty="0" smtClean="0">
                <a:solidFill>
                  <a:srgbClr val="00B0F0"/>
                </a:solidFill>
                <a:latin typeface="Roboto"/>
              </a:rPr>
              <a:t>7</a:t>
            </a:r>
            <a:r>
              <a:rPr lang="en-US" sz="2400" dirty="0" smtClean="0">
                <a:latin typeface="Roboto"/>
              </a:rPr>
              <a:t> "</a:t>
            </a:r>
            <a:r>
              <a:rPr lang="en-US" sz="2400" dirty="0">
                <a:latin typeface="Roboto"/>
              </a:rPr>
              <a:t>THEN I SAID, 'BEHOLD, I HAVE COME (IN THE SCROLL OF THE BOOK IT IS WRITTEN OF ME) TO DO YOUR WILL, O GOD</a:t>
            </a:r>
            <a:r>
              <a:rPr lang="en-US" sz="2400" dirty="0" smtClean="0">
                <a:latin typeface="Roboto"/>
              </a:rPr>
              <a:t>.'“</a:t>
            </a:r>
          </a:p>
          <a:p>
            <a:endParaRPr lang="en-US" sz="2400" dirty="0">
              <a:latin typeface="Roboto"/>
            </a:endParaRPr>
          </a:p>
          <a:p>
            <a:r>
              <a:rPr lang="en-US" sz="2400" dirty="0">
                <a:solidFill>
                  <a:srgbClr val="FFFF00"/>
                </a:solidFill>
                <a:latin typeface="Roboto"/>
              </a:rPr>
              <a:t>(Psalm 40:6–8)</a:t>
            </a:r>
            <a:endParaRPr lang="en-US" sz="2400" dirty="0" smtClean="0">
              <a:solidFill>
                <a:srgbClr val="FFFF00"/>
              </a:solidFill>
              <a:latin typeface="Roboto"/>
            </a:endParaRPr>
          </a:p>
        </p:txBody>
      </p:sp>
      <p:sp>
        <p:nvSpPr>
          <p:cNvPr id="2" name="TextBox 1"/>
          <p:cNvSpPr txBox="1"/>
          <p:nvPr/>
        </p:nvSpPr>
        <p:spPr>
          <a:xfrm>
            <a:off x="1320800" y="2197100"/>
            <a:ext cx="8659813" cy="3046988"/>
          </a:xfrm>
          <a:prstGeom prst="rect">
            <a:avLst/>
          </a:prstGeom>
          <a:solidFill>
            <a:srgbClr val="FF0000"/>
          </a:solidFill>
        </p:spPr>
        <p:txBody>
          <a:bodyPr wrap="square" rtlCol="0">
            <a:spAutoFit/>
          </a:bodyPr>
          <a:lstStyle/>
          <a:p>
            <a:r>
              <a:rPr lang="en-US" sz="3200" dirty="0">
                <a:latin typeface="Google Sans"/>
              </a:rPr>
              <a:t>Psalm 40:6 in the Hebrew Masoretic text traditionally reads </a:t>
            </a:r>
            <a:r>
              <a:rPr lang="en-US" sz="3200" i="1" dirty="0">
                <a:latin typeface="Google Sans"/>
              </a:rPr>
              <a:t>"my ears you have opened"</a:t>
            </a:r>
            <a:r>
              <a:rPr lang="en-US" sz="3200" dirty="0">
                <a:latin typeface="Google Sans"/>
              </a:rPr>
              <a:t> (referring to a servant attentive to God's will), whereas the Greek Septuagint and the Epistle to the Hebrews translate or render it as </a:t>
            </a:r>
            <a:r>
              <a:rPr lang="en-US" sz="3200" i="1" dirty="0">
                <a:latin typeface="Google Sans"/>
              </a:rPr>
              <a:t>"a body you have prepared for me"</a:t>
            </a:r>
            <a:r>
              <a:rPr lang="en-US" sz="3200" dirty="0">
                <a:latin typeface="Google Sans"/>
              </a:rPr>
              <a:t>. </a:t>
            </a:r>
            <a:endParaRPr lang="en-US" sz="3200" dirty="0"/>
          </a:p>
        </p:txBody>
      </p:sp>
    </p:spTree>
    <p:extLst>
      <p:ext uri="{BB962C8B-B14F-4D97-AF65-F5344CB8AC3E}">
        <p14:creationId xmlns:p14="http://schemas.microsoft.com/office/powerpoint/2010/main" val="15271711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10:8-10</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16</a:t>
            </a:r>
            <a:endParaRPr lang="en-US" sz="3200" b="1" dirty="0" smtClean="0">
              <a:solidFill>
                <a:schemeClr val="bg1"/>
              </a:solidFill>
            </a:endParaRPr>
          </a:p>
        </p:txBody>
      </p:sp>
      <p:sp>
        <p:nvSpPr>
          <p:cNvPr id="5" name="TextBox 4"/>
          <p:cNvSpPr txBox="1"/>
          <p:nvPr/>
        </p:nvSpPr>
        <p:spPr>
          <a:xfrm>
            <a:off x="413239" y="1441938"/>
            <a:ext cx="9937262" cy="3785652"/>
          </a:xfrm>
          <a:prstGeom prst="rect">
            <a:avLst/>
          </a:prstGeom>
          <a:noFill/>
        </p:spPr>
        <p:txBody>
          <a:bodyPr wrap="square" rtlCol="0">
            <a:spAutoFit/>
          </a:bodyPr>
          <a:lstStyle/>
          <a:p>
            <a:r>
              <a:rPr lang="en-US" sz="2400" dirty="0" smtClean="0">
                <a:solidFill>
                  <a:srgbClr val="00B0F0"/>
                </a:solidFill>
                <a:latin typeface="Roboto"/>
              </a:rPr>
              <a:t>8 </a:t>
            </a:r>
            <a:r>
              <a:rPr lang="en-US" sz="2400" dirty="0" smtClean="0">
                <a:latin typeface="Roboto"/>
              </a:rPr>
              <a:t>After </a:t>
            </a:r>
            <a:r>
              <a:rPr lang="en-US" sz="2400" dirty="0">
                <a:latin typeface="Roboto"/>
              </a:rPr>
              <a:t>saying above, "SACRIFICES AND OFFERINGS AND WHOLE BURNT OFFERINGS AND [sacrifices] FOR SIN YOU HAVE NOT DESIRED, NOR HAVE YOU TAKEN PLEASURE [in them]" (which are offered according to the Law), </a:t>
            </a:r>
            <a:endParaRPr lang="en-US" sz="2400" dirty="0" smtClean="0">
              <a:latin typeface="Roboto"/>
            </a:endParaRPr>
          </a:p>
          <a:p>
            <a:endParaRPr lang="en-US" sz="2400" dirty="0">
              <a:latin typeface="Roboto"/>
            </a:endParaRPr>
          </a:p>
          <a:p>
            <a:r>
              <a:rPr lang="en-US" sz="2400" dirty="0" smtClean="0">
                <a:solidFill>
                  <a:srgbClr val="00B0F0"/>
                </a:solidFill>
                <a:latin typeface="Roboto"/>
              </a:rPr>
              <a:t>9</a:t>
            </a:r>
            <a:r>
              <a:rPr lang="en-US" sz="2400" dirty="0" smtClean="0">
                <a:latin typeface="Roboto"/>
              </a:rPr>
              <a:t> then </a:t>
            </a:r>
            <a:r>
              <a:rPr lang="en-US" sz="2400" dirty="0">
                <a:latin typeface="Roboto"/>
              </a:rPr>
              <a:t>He said, "BEHOLD, I HAVE COME TO DO YOUR WILL." </a:t>
            </a:r>
            <a:r>
              <a:rPr lang="en-US" sz="2400" dirty="0">
                <a:solidFill>
                  <a:srgbClr val="FFC000"/>
                </a:solidFill>
                <a:latin typeface="Roboto"/>
              </a:rPr>
              <a:t>He takes away the first in order to establish the second. </a:t>
            </a:r>
            <a:endParaRPr lang="en-US" sz="2400" dirty="0" smtClean="0">
              <a:solidFill>
                <a:srgbClr val="FFC000"/>
              </a:solidFill>
              <a:latin typeface="Roboto"/>
            </a:endParaRPr>
          </a:p>
          <a:p>
            <a:endParaRPr lang="en-US" sz="2400" dirty="0">
              <a:latin typeface="Roboto"/>
            </a:endParaRPr>
          </a:p>
          <a:p>
            <a:r>
              <a:rPr lang="en-US" sz="2400" dirty="0" smtClean="0">
                <a:solidFill>
                  <a:srgbClr val="00B0F0"/>
                </a:solidFill>
                <a:latin typeface="Roboto"/>
              </a:rPr>
              <a:t>10</a:t>
            </a:r>
            <a:r>
              <a:rPr lang="en-US" sz="2400" dirty="0" smtClean="0">
                <a:latin typeface="Roboto"/>
              </a:rPr>
              <a:t> By </a:t>
            </a:r>
            <a:r>
              <a:rPr lang="en-US" sz="2400" dirty="0">
                <a:latin typeface="Roboto"/>
              </a:rPr>
              <a:t>this will we have been sanctified through the offering of the body of Jesus Christ once for all.</a:t>
            </a:r>
            <a:endParaRPr lang="en-US" sz="2400" dirty="0" smtClean="0">
              <a:latin typeface="Roboto"/>
            </a:endParaRPr>
          </a:p>
        </p:txBody>
      </p:sp>
    </p:spTree>
    <p:extLst>
      <p:ext uri="{BB962C8B-B14F-4D97-AF65-F5344CB8AC3E}">
        <p14:creationId xmlns:p14="http://schemas.microsoft.com/office/powerpoint/2010/main" val="20616913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a:t>
            </a:r>
            <a:r>
              <a:rPr lang="en-US" sz="3200" dirty="0" smtClean="0">
                <a:solidFill>
                  <a:srgbClr val="92D050"/>
                </a:solidFill>
              </a:rPr>
              <a:t>10:11-15</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17</a:t>
            </a:r>
            <a:endParaRPr lang="en-US" sz="3200" b="1" dirty="0" smtClean="0">
              <a:solidFill>
                <a:schemeClr val="bg1"/>
              </a:solidFill>
            </a:endParaRPr>
          </a:p>
        </p:txBody>
      </p:sp>
      <p:sp>
        <p:nvSpPr>
          <p:cNvPr id="5" name="TextBox 4"/>
          <p:cNvSpPr txBox="1"/>
          <p:nvPr/>
        </p:nvSpPr>
        <p:spPr>
          <a:xfrm>
            <a:off x="413239" y="1441938"/>
            <a:ext cx="9937262" cy="5632311"/>
          </a:xfrm>
          <a:prstGeom prst="rect">
            <a:avLst/>
          </a:prstGeom>
          <a:noFill/>
        </p:spPr>
        <p:txBody>
          <a:bodyPr wrap="square" rtlCol="0">
            <a:spAutoFit/>
          </a:bodyPr>
          <a:lstStyle/>
          <a:p>
            <a:r>
              <a:rPr lang="en-US" sz="2400" dirty="0" smtClean="0">
                <a:solidFill>
                  <a:srgbClr val="00B0F0"/>
                </a:solidFill>
                <a:latin typeface="Roboto"/>
              </a:rPr>
              <a:t>11 </a:t>
            </a:r>
            <a:r>
              <a:rPr lang="en-US" sz="2400" dirty="0" smtClean="0">
                <a:latin typeface="Roboto"/>
              </a:rPr>
              <a:t>Every </a:t>
            </a:r>
            <a:r>
              <a:rPr lang="en-US" sz="2400" dirty="0">
                <a:latin typeface="Roboto"/>
              </a:rPr>
              <a:t>priest stands daily ministering and offering time after time the same sacrifices, which can never take away sins; </a:t>
            </a:r>
            <a:endParaRPr lang="en-US" sz="2400" dirty="0" smtClean="0">
              <a:latin typeface="Roboto"/>
            </a:endParaRPr>
          </a:p>
          <a:p>
            <a:endParaRPr lang="en-US" sz="2400" dirty="0">
              <a:latin typeface="Roboto"/>
            </a:endParaRPr>
          </a:p>
          <a:p>
            <a:r>
              <a:rPr lang="en-US" sz="2400" dirty="0" smtClean="0">
                <a:solidFill>
                  <a:srgbClr val="00B0F0"/>
                </a:solidFill>
                <a:latin typeface="Roboto"/>
              </a:rPr>
              <a:t>12</a:t>
            </a:r>
            <a:r>
              <a:rPr lang="en-US" sz="2400" dirty="0" smtClean="0">
                <a:latin typeface="Roboto"/>
              </a:rPr>
              <a:t> but </a:t>
            </a:r>
            <a:r>
              <a:rPr lang="en-US" sz="2400" dirty="0">
                <a:latin typeface="Roboto"/>
              </a:rPr>
              <a:t>He, having offered one sacrifice for sins for all time, SAT DOWN AT THE RIGHT HAND OF GOD, </a:t>
            </a:r>
            <a:endParaRPr lang="en-US" sz="2400" dirty="0" smtClean="0">
              <a:latin typeface="Roboto"/>
            </a:endParaRPr>
          </a:p>
          <a:p>
            <a:endParaRPr lang="en-US" sz="2400" dirty="0">
              <a:latin typeface="Roboto"/>
            </a:endParaRPr>
          </a:p>
          <a:p>
            <a:r>
              <a:rPr lang="en-US" sz="2400" dirty="0" smtClean="0">
                <a:solidFill>
                  <a:srgbClr val="00B0F0"/>
                </a:solidFill>
                <a:latin typeface="Roboto"/>
              </a:rPr>
              <a:t>13</a:t>
            </a:r>
            <a:r>
              <a:rPr lang="en-US" sz="2400" dirty="0" smtClean="0">
                <a:latin typeface="Roboto"/>
              </a:rPr>
              <a:t> waiting </a:t>
            </a:r>
            <a:r>
              <a:rPr lang="en-US" sz="2400" dirty="0">
                <a:latin typeface="Roboto"/>
              </a:rPr>
              <a:t>from that time onward UNTIL HIS ENEMIES BE MADE A FOOTSTOOL FOR HIS FEET. </a:t>
            </a:r>
            <a:r>
              <a:rPr lang="en-US" sz="2400" dirty="0">
                <a:solidFill>
                  <a:srgbClr val="FFFF00"/>
                </a:solidFill>
                <a:latin typeface="Roboto"/>
              </a:rPr>
              <a:t>(Psalm 110:1)</a:t>
            </a:r>
          </a:p>
          <a:p>
            <a:endParaRPr lang="en-US" sz="2400" dirty="0" smtClean="0">
              <a:latin typeface="Roboto"/>
            </a:endParaRPr>
          </a:p>
          <a:p>
            <a:endParaRPr lang="en-US" sz="2400" dirty="0">
              <a:latin typeface="Roboto"/>
            </a:endParaRPr>
          </a:p>
          <a:p>
            <a:r>
              <a:rPr lang="en-US" sz="2400" dirty="0" smtClean="0">
                <a:solidFill>
                  <a:srgbClr val="00B0F0"/>
                </a:solidFill>
                <a:latin typeface="Roboto"/>
              </a:rPr>
              <a:t>14</a:t>
            </a:r>
            <a:r>
              <a:rPr lang="en-US" sz="2400" dirty="0" smtClean="0">
                <a:latin typeface="Roboto"/>
              </a:rPr>
              <a:t> For </a:t>
            </a:r>
            <a:r>
              <a:rPr lang="en-US" sz="2400" dirty="0">
                <a:latin typeface="Roboto"/>
              </a:rPr>
              <a:t>by one offering He has perfected </a:t>
            </a:r>
            <a:r>
              <a:rPr lang="en-US" sz="2400" dirty="0">
                <a:solidFill>
                  <a:srgbClr val="FFFF00"/>
                </a:solidFill>
                <a:latin typeface="Roboto"/>
              </a:rPr>
              <a:t>for all time </a:t>
            </a:r>
            <a:r>
              <a:rPr lang="en-US" sz="2400" dirty="0">
                <a:latin typeface="Roboto"/>
              </a:rPr>
              <a:t>those who are sanctified. </a:t>
            </a:r>
            <a:endParaRPr lang="en-US" sz="2400" dirty="0" smtClean="0">
              <a:latin typeface="Roboto"/>
            </a:endParaRPr>
          </a:p>
          <a:p>
            <a:endParaRPr lang="en-US" sz="2400" dirty="0">
              <a:latin typeface="Roboto"/>
            </a:endParaRPr>
          </a:p>
          <a:p>
            <a:r>
              <a:rPr lang="en-US" sz="2400" dirty="0" smtClean="0">
                <a:solidFill>
                  <a:srgbClr val="00B0F0"/>
                </a:solidFill>
                <a:latin typeface="Roboto"/>
              </a:rPr>
              <a:t>15</a:t>
            </a:r>
            <a:r>
              <a:rPr lang="en-US" sz="2400" dirty="0" smtClean="0">
                <a:latin typeface="Roboto"/>
              </a:rPr>
              <a:t> And </a:t>
            </a:r>
            <a:r>
              <a:rPr lang="en-US" sz="2400" dirty="0">
                <a:latin typeface="Roboto"/>
              </a:rPr>
              <a:t>the Holy Spirit also testifies to us; for after saying,</a:t>
            </a:r>
          </a:p>
          <a:p>
            <a:endParaRPr lang="en-US" sz="2400" dirty="0">
              <a:latin typeface="Roboto"/>
            </a:endParaRPr>
          </a:p>
        </p:txBody>
      </p:sp>
    </p:spTree>
    <p:extLst>
      <p:ext uri="{BB962C8B-B14F-4D97-AF65-F5344CB8AC3E}">
        <p14:creationId xmlns:p14="http://schemas.microsoft.com/office/powerpoint/2010/main" val="41413979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a:t>
            </a:r>
            <a:r>
              <a:rPr lang="en-US" sz="3200" dirty="0" smtClean="0">
                <a:solidFill>
                  <a:srgbClr val="92D050"/>
                </a:solidFill>
              </a:rPr>
              <a:t>10:11-15</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18</a:t>
            </a:r>
            <a:endParaRPr lang="en-US" sz="3200" b="1" dirty="0" smtClean="0">
              <a:solidFill>
                <a:schemeClr val="bg1"/>
              </a:solidFill>
            </a:endParaRPr>
          </a:p>
        </p:txBody>
      </p:sp>
      <p:sp>
        <p:nvSpPr>
          <p:cNvPr id="5" name="TextBox 4"/>
          <p:cNvSpPr txBox="1"/>
          <p:nvPr/>
        </p:nvSpPr>
        <p:spPr>
          <a:xfrm>
            <a:off x="413239" y="1441938"/>
            <a:ext cx="9937262" cy="5632311"/>
          </a:xfrm>
          <a:prstGeom prst="rect">
            <a:avLst/>
          </a:prstGeom>
          <a:noFill/>
        </p:spPr>
        <p:txBody>
          <a:bodyPr wrap="square" rtlCol="0">
            <a:spAutoFit/>
          </a:bodyPr>
          <a:lstStyle/>
          <a:p>
            <a:r>
              <a:rPr lang="en-US" sz="2400" dirty="0" smtClean="0">
                <a:solidFill>
                  <a:srgbClr val="00B0F0"/>
                </a:solidFill>
                <a:latin typeface="Roboto"/>
              </a:rPr>
              <a:t>11 </a:t>
            </a:r>
            <a:r>
              <a:rPr lang="en-US" sz="2400" dirty="0" smtClean="0">
                <a:latin typeface="Roboto"/>
              </a:rPr>
              <a:t>Every </a:t>
            </a:r>
            <a:r>
              <a:rPr lang="en-US" sz="2400" dirty="0">
                <a:latin typeface="Roboto"/>
              </a:rPr>
              <a:t>priest stands daily ministering and offering time after time the same sacrifices, which can never take away sins; </a:t>
            </a:r>
            <a:endParaRPr lang="en-US" sz="2400" dirty="0" smtClean="0">
              <a:latin typeface="Roboto"/>
            </a:endParaRPr>
          </a:p>
          <a:p>
            <a:endParaRPr lang="en-US" sz="2400" dirty="0">
              <a:latin typeface="Roboto"/>
            </a:endParaRPr>
          </a:p>
          <a:p>
            <a:r>
              <a:rPr lang="en-US" sz="2400" dirty="0" smtClean="0">
                <a:solidFill>
                  <a:srgbClr val="00B0F0"/>
                </a:solidFill>
                <a:latin typeface="Roboto"/>
              </a:rPr>
              <a:t>12</a:t>
            </a:r>
            <a:r>
              <a:rPr lang="en-US" sz="2400" dirty="0" smtClean="0">
                <a:latin typeface="Roboto"/>
              </a:rPr>
              <a:t> but </a:t>
            </a:r>
            <a:r>
              <a:rPr lang="en-US" sz="2400" dirty="0">
                <a:latin typeface="Roboto"/>
              </a:rPr>
              <a:t>He, having offered one sacrifice for sins for all time, SAT DOWN AT THE RIGHT HAND OF GOD, </a:t>
            </a:r>
            <a:endParaRPr lang="en-US" sz="2400" dirty="0" smtClean="0">
              <a:latin typeface="Roboto"/>
            </a:endParaRPr>
          </a:p>
          <a:p>
            <a:endParaRPr lang="en-US" sz="2400" dirty="0">
              <a:latin typeface="Roboto"/>
            </a:endParaRPr>
          </a:p>
          <a:p>
            <a:r>
              <a:rPr lang="en-US" sz="2400" dirty="0" smtClean="0">
                <a:solidFill>
                  <a:srgbClr val="00B0F0"/>
                </a:solidFill>
                <a:latin typeface="Roboto"/>
              </a:rPr>
              <a:t>13</a:t>
            </a:r>
            <a:r>
              <a:rPr lang="en-US" sz="2400" dirty="0" smtClean="0">
                <a:latin typeface="Roboto"/>
              </a:rPr>
              <a:t> waiting </a:t>
            </a:r>
            <a:r>
              <a:rPr lang="en-US" sz="2400" dirty="0">
                <a:latin typeface="Roboto"/>
              </a:rPr>
              <a:t>from that time onward UNTIL HIS ENEMIES BE MADE A FOOTSTOOL FOR HIS FEET. </a:t>
            </a:r>
            <a:r>
              <a:rPr lang="en-US" sz="2400" dirty="0">
                <a:solidFill>
                  <a:srgbClr val="FFFF00"/>
                </a:solidFill>
                <a:latin typeface="Roboto"/>
              </a:rPr>
              <a:t>(Psalm 110:1)</a:t>
            </a:r>
          </a:p>
          <a:p>
            <a:endParaRPr lang="en-US" sz="2400" dirty="0" smtClean="0">
              <a:latin typeface="Roboto"/>
            </a:endParaRPr>
          </a:p>
          <a:p>
            <a:endParaRPr lang="en-US" sz="2400" dirty="0">
              <a:latin typeface="Roboto"/>
            </a:endParaRPr>
          </a:p>
          <a:p>
            <a:r>
              <a:rPr lang="en-US" sz="2400" dirty="0" smtClean="0">
                <a:solidFill>
                  <a:srgbClr val="00B0F0"/>
                </a:solidFill>
                <a:latin typeface="Roboto"/>
              </a:rPr>
              <a:t>14</a:t>
            </a:r>
            <a:r>
              <a:rPr lang="en-US" sz="2400" dirty="0" smtClean="0">
                <a:latin typeface="Roboto"/>
              </a:rPr>
              <a:t> For </a:t>
            </a:r>
            <a:r>
              <a:rPr lang="en-US" sz="2400" dirty="0">
                <a:latin typeface="Roboto"/>
              </a:rPr>
              <a:t>by one offering He has perfected </a:t>
            </a:r>
            <a:r>
              <a:rPr lang="en-US" sz="2400" dirty="0">
                <a:solidFill>
                  <a:srgbClr val="FFFF00"/>
                </a:solidFill>
                <a:latin typeface="Roboto"/>
              </a:rPr>
              <a:t>for all time </a:t>
            </a:r>
            <a:r>
              <a:rPr lang="en-US" sz="2400" dirty="0">
                <a:latin typeface="Roboto"/>
              </a:rPr>
              <a:t>those who are sanctified. </a:t>
            </a:r>
            <a:endParaRPr lang="en-US" sz="2400" dirty="0" smtClean="0">
              <a:latin typeface="Roboto"/>
            </a:endParaRPr>
          </a:p>
          <a:p>
            <a:endParaRPr lang="en-US" sz="2400" dirty="0">
              <a:latin typeface="Roboto"/>
            </a:endParaRPr>
          </a:p>
          <a:p>
            <a:r>
              <a:rPr lang="en-US" sz="2400" dirty="0" smtClean="0">
                <a:solidFill>
                  <a:srgbClr val="00B0F0"/>
                </a:solidFill>
                <a:latin typeface="Roboto"/>
              </a:rPr>
              <a:t>15</a:t>
            </a:r>
            <a:r>
              <a:rPr lang="en-US" sz="2400" dirty="0" smtClean="0">
                <a:latin typeface="Roboto"/>
              </a:rPr>
              <a:t> And </a:t>
            </a:r>
            <a:r>
              <a:rPr lang="en-US" sz="2400" dirty="0">
                <a:latin typeface="Roboto"/>
              </a:rPr>
              <a:t>the Holy Spirit also testifies to us; for after saying,</a:t>
            </a:r>
          </a:p>
          <a:p>
            <a:endParaRPr lang="en-US" sz="2400" dirty="0">
              <a:latin typeface="Roboto"/>
            </a:endParaRPr>
          </a:p>
        </p:txBody>
      </p:sp>
      <p:sp>
        <p:nvSpPr>
          <p:cNvPr id="2" name="TextBox 1"/>
          <p:cNvSpPr txBox="1"/>
          <p:nvPr/>
        </p:nvSpPr>
        <p:spPr>
          <a:xfrm>
            <a:off x="1498600" y="2413000"/>
            <a:ext cx="9131300" cy="2677656"/>
          </a:xfrm>
          <a:prstGeom prst="rect">
            <a:avLst/>
          </a:prstGeom>
          <a:solidFill>
            <a:srgbClr val="FF0000"/>
          </a:solidFill>
        </p:spPr>
        <p:txBody>
          <a:bodyPr wrap="square" rtlCol="0">
            <a:spAutoFit/>
          </a:bodyPr>
          <a:lstStyle/>
          <a:p>
            <a:pPr algn="ctr"/>
            <a:r>
              <a:rPr lang="en-US" sz="2800" b="1" dirty="0"/>
              <a:t>2 Corinthians 3:18</a:t>
            </a:r>
          </a:p>
          <a:p>
            <a:r>
              <a:rPr lang="en-US" sz="2800" dirty="0" smtClean="0"/>
              <a:t>And </a:t>
            </a:r>
            <a:r>
              <a:rPr lang="en-US" sz="2800" dirty="0"/>
              <a:t>we all, with unveiled face, continually seeing as in a mirror the glory of the Lord, are progressively being transformed into His image from [one degree of] glory to [even more] glory, which comes from the Lord, [who is] the Spirit</a:t>
            </a:r>
            <a:r>
              <a:rPr lang="en-US" sz="2800" dirty="0" smtClean="0"/>
              <a:t>. (AMP)</a:t>
            </a:r>
            <a:endParaRPr lang="en-US" sz="2800" dirty="0"/>
          </a:p>
        </p:txBody>
      </p:sp>
    </p:spTree>
    <p:extLst>
      <p:ext uri="{BB962C8B-B14F-4D97-AF65-F5344CB8AC3E}">
        <p14:creationId xmlns:p14="http://schemas.microsoft.com/office/powerpoint/2010/main" val="32590942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a:t>
            </a:r>
            <a:r>
              <a:rPr lang="en-US" sz="3200" dirty="0" smtClean="0">
                <a:solidFill>
                  <a:srgbClr val="92D050"/>
                </a:solidFill>
              </a:rPr>
              <a:t>10:16-18</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19</a:t>
            </a:r>
            <a:endParaRPr lang="en-US" sz="3200" b="1" dirty="0" smtClean="0">
              <a:solidFill>
                <a:schemeClr val="bg1"/>
              </a:solidFill>
            </a:endParaRPr>
          </a:p>
        </p:txBody>
      </p:sp>
      <p:sp>
        <p:nvSpPr>
          <p:cNvPr id="5" name="TextBox 4"/>
          <p:cNvSpPr txBox="1"/>
          <p:nvPr/>
        </p:nvSpPr>
        <p:spPr>
          <a:xfrm>
            <a:off x="413239" y="1441938"/>
            <a:ext cx="9937262" cy="3416320"/>
          </a:xfrm>
          <a:prstGeom prst="rect">
            <a:avLst/>
          </a:prstGeom>
          <a:noFill/>
        </p:spPr>
        <p:txBody>
          <a:bodyPr wrap="square" rtlCol="0">
            <a:spAutoFit/>
          </a:bodyPr>
          <a:lstStyle/>
          <a:p>
            <a:r>
              <a:rPr lang="en-US" sz="2400" dirty="0" smtClean="0">
                <a:solidFill>
                  <a:srgbClr val="00B0F0"/>
                </a:solidFill>
                <a:latin typeface="Roboto"/>
              </a:rPr>
              <a:t>16</a:t>
            </a:r>
            <a:r>
              <a:rPr lang="en-US" sz="2400" dirty="0" smtClean="0">
                <a:latin typeface="Roboto"/>
              </a:rPr>
              <a:t> "</a:t>
            </a:r>
            <a:r>
              <a:rPr lang="en-US" sz="2400" dirty="0">
                <a:latin typeface="Roboto"/>
              </a:rPr>
              <a:t>THIS IS THE COVENANT THAT I WILL MAKE WITH THEM AFTER THOSE DAYS, SAYS THE LORD: I WILL PUT MY LAWS UPON THEIR HEART, AND ON THEIR MIND I WILL WRITE THEM," [He then says],</a:t>
            </a:r>
          </a:p>
          <a:p>
            <a:endParaRPr lang="en-US" sz="2400" dirty="0">
              <a:latin typeface="Roboto"/>
            </a:endParaRPr>
          </a:p>
          <a:p>
            <a:r>
              <a:rPr lang="en-US" sz="2400" dirty="0" smtClean="0">
                <a:solidFill>
                  <a:srgbClr val="00B0F0"/>
                </a:solidFill>
                <a:latin typeface="Roboto"/>
              </a:rPr>
              <a:t>17</a:t>
            </a:r>
            <a:r>
              <a:rPr lang="en-US" sz="2400" dirty="0" smtClean="0">
                <a:latin typeface="Roboto"/>
              </a:rPr>
              <a:t> "</a:t>
            </a:r>
            <a:r>
              <a:rPr lang="en-US" sz="2400" dirty="0">
                <a:latin typeface="Roboto"/>
              </a:rPr>
              <a:t>AND THEIR SINS AND THEIR LAWLESS DEEDS I WILL REMEMBER NO MORE</a:t>
            </a:r>
            <a:r>
              <a:rPr lang="en-US" sz="2400" dirty="0" smtClean="0">
                <a:latin typeface="Roboto"/>
              </a:rPr>
              <a:t>.“ </a:t>
            </a:r>
            <a:r>
              <a:rPr lang="en-US" sz="2400" dirty="0" smtClean="0">
                <a:solidFill>
                  <a:srgbClr val="FFC000"/>
                </a:solidFill>
                <a:latin typeface="Roboto"/>
              </a:rPr>
              <a:t>(Jeremiah 31:34)</a:t>
            </a:r>
            <a:endParaRPr lang="en-US" sz="2400" dirty="0">
              <a:solidFill>
                <a:srgbClr val="FFC000"/>
              </a:solidFill>
              <a:latin typeface="Roboto"/>
            </a:endParaRPr>
          </a:p>
          <a:p>
            <a:endParaRPr lang="en-US" sz="2400" dirty="0">
              <a:latin typeface="Roboto"/>
            </a:endParaRPr>
          </a:p>
          <a:p>
            <a:r>
              <a:rPr lang="en-US" sz="2400" dirty="0" smtClean="0">
                <a:solidFill>
                  <a:srgbClr val="00B0F0"/>
                </a:solidFill>
                <a:latin typeface="Roboto"/>
              </a:rPr>
              <a:t>18</a:t>
            </a:r>
            <a:r>
              <a:rPr lang="en-US" sz="2400" dirty="0" smtClean="0">
                <a:latin typeface="Roboto"/>
              </a:rPr>
              <a:t> Now </a:t>
            </a:r>
            <a:r>
              <a:rPr lang="en-US" sz="2400" dirty="0">
                <a:latin typeface="Roboto"/>
              </a:rPr>
              <a:t>where there is forgiveness of these things, there is no longer [any] offering for sin.</a:t>
            </a:r>
          </a:p>
        </p:txBody>
      </p:sp>
    </p:spTree>
    <p:extLst>
      <p:ext uri="{BB962C8B-B14F-4D97-AF65-F5344CB8AC3E}">
        <p14:creationId xmlns:p14="http://schemas.microsoft.com/office/powerpoint/2010/main" val="20719289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a:t>
            </a:r>
            <a:r>
              <a:rPr lang="en-US" sz="3200" dirty="0" smtClean="0">
                <a:solidFill>
                  <a:srgbClr val="92D050"/>
                </a:solidFill>
              </a:rPr>
              <a:t>10:19-22</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20</a:t>
            </a:r>
            <a:endParaRPr lang="en-US" sz="3200" b="1" dirty="0" smtClean="0">
              <a:solidFill>
                <a:schemeClr val="bg1"/>
              </a:solidFill>
            </a:endParaRPr>
          </a:p>
        </p:txBody>
      </p:sp>
      <p:sp>
        <p:nvSpPr>
          <p:cNvPr id="5" name="TextBox 4"/>
          <p:cNvSpPr txBox="1"/>
          <p:nvPr/>
        </p:nvSpPr>
        <p:spPr>
          <a:xfrm>
            <a:off x="413239" y="1441938"/>
            <a:ext cx="9937262" cy="4154984"/>
          </a:xfrm>
          <a:prstGeom prst="rect">
            <a:avLst/>
          </a:prstGeom>
          <a:noFill/>
        </p:spPr>
        <p:txBody>
          <a:bodyPr wrap="square" rtlCol="0">
            <a:spAutoFit/>
          </a:bodyPr>
          <a:lstStyle/>
          <a:p>
            <a:r>
              <a:rPr lang="en-US" sz="2400" dirty="0" smtClean="0">
                <a:solidFill>
                  <a:srgbClr val="00B0F0"/>
                </a:solidFill>
                <a:latin typeface="Roboto"/>
              </a:rPr>
              <a:t>19</a:t>
            </a:r>
            <a:r>
              <a:rPr lang="en-US" sz="2400" dirty="0" smtClean="0">
                <a:latin typeface="Roboto"/>
              </a:rPr>
              <a:t> Therefore</a:t>
            </a:r>
            <a:r>
              <a:rPr lang="en-US" sz="2400" dirty="0">
                <a:latin typeface="Roboto"/>
              </a:rPr>
              <a:t>, brethren, since we have confidence to enter the</a:t>
            </a:r>
            <a:r>
              <a:rPr lang="en-US" sz="2400" dirty="0">
                <a:solidFill>
                  <a:srgbClr val="FFFF00"/>
                </a:solidFill>
                <a:latin typeface="Roboto"/>
              </a:rPr>
              <a:t> holy place</a:t>
            </a:r>
            <a:r>
              <a:rPr lang="en-US" sz="2400" dirty="0">
                <a:latin typeface="Roboto"/>
              </a:rPr>
              <a:t> by the </a:t>
            </a:r>
            <a:r>
              <a:rPr lang="en-US" sz="2400" dirty="0">
                <a:solidFill>
                  <a:srgbClr val="FFFF00"/>
                </a:solidFill>
                <a:latin typeface="Roboto"/>
              </a:rPr>
              <a:t>blood of Jesus</a:t>
            </a:r>
            <a:r>
              <a:rPr lang="en-US" sz="2400" dirty="0">
                <a:latin typeface="Roboto"/>
              </a:rPr>
              <a:t>, </a:t>
            </a:r>
            <a:endParaRPr lang="en-US" sz="2400" dirty="0" smtClean="0">
              <a:latin typeface="Roboto"/>
            </a:endParaRPr>
          </a:p>
          <a:p>
            <a:endParaRPr lang="en-US" sz="2400" dirty="0">
              <a:latin typeface="Roboto"/>
            </a:endParaRPr>
          </a:p>
          <a:p>
            <a:r>
              <a:rPr lang="en-US" sz="2400" dirty="0" smtClean="0">
                <a:solidFill>
                  <a:srgbClr val="00B0F0"/>
                </a:solidFill>
                <a:latin typeface="Roboto"/>
              </a:rPr>
              <a:t>20</a:t>
            </a:r>
            <a:r>
              <a:rPr lang="en-US" sz="2400" dirty="0" smtClean="0">
                <a:latin typeface="Roboto"/>
              </a:rPr>
              <a:t> by </a:t>
            </a:r>
            <a:r>
              <a:rPr lang="en-US" sz="2400" dirty="0">
                <a:latin typeface="Roboto"/>
              </a:rPr>
              <a:t>a new and living way which He inaugurated for us through the veil, that is, His flesh, </a:t>
            </a:r>
            <a:endParaRPr lang="en-US" sz="2400" dirty="0" smtClean="0">
              <a:latin typeface="Roboto"/>
            </a:endParaRPr>
          </a:p>
          <a:p>
            <a:endParaRPr lang="en-US" sz="2400" dirty="0">
              <a:latin typeface="Roboto"/>
            </a:endParaRPr>
          </a:p>
          <a:p>
            <a:r>
              <a:rPr lang="en-US" sz="2400" dirty="0" smtClean="0">
                <a:solidFill>
                  <a:srgbClr val="00B0F0"/>
                </a:solidFill>
                <a:latin typeface="Roboto"/>
              </a:rPr>
              <a:t>21</a:t>
            </a:r>
            <a:r>
              <a:rPr lang="en-US" sz="2400" dirty="0" smtClean="0">
                <a:latin typeface="Roboto"/>
              </a:rPr>
              <a:t> and </a:t>
            </a:r>
            <a:r>
              <a:rPr lang="en-US" sz="2400" dirty="0">
                <a:latin typeface="Roboto"/>
              </a:rPr>
              <a:t>since [we have] a great priest over the house of God, </a:t>
            </a:r>
            <a:endParaRPr lang="en-US" sz="2400" dirty="0" smtClean="0">
              <a:latin typeface="Roboto"/>
            </a:endParaRPr>
          </a:p>
          <a:p>
            <a:endParaRPr lang="en-US" sz="2400" dirty="0">
              <a:latin typeface="Roboto"/>
            </a:endParaRPr>
          </a:p>
          <a:p>
            <a:r>
              <a:rPr lang="en-US" sz="2400" dirty="0" smtClean="0">
                <a:solidFill>
                  <a:srgbClr val="00B0F0"/>
                </a:solidFill>
                <a:latin typeface="Roboto"/>
              </a:rPr>
              <a:t>22</a:t>
            </a:r>
            <a:r>
              <a:rPr lang="en-US" sz="2400" dirty="0" smtClean="0">
                <a:latin typeface="Roboto"/>
              </a:rPr>
              <a:t> let </a:t>
            </a:r>
            <a:r>
              <a:rPr lang="en-US" sz="2400" dirty="0">
                <a:latin typeface="Roboto"/>
              </a:rPr>
              <a:t>us draw near with a sincere heart in full assurance of faith, having our hearts sprinkled [clean] from an evil conscience and our bodies </a:t>
            </a:r>
            <a:r>
              <a:rPr lang="en-US" sz="2400" dirty="0">
                <a:solidFill>
                  <a:srgbClr val="FFFF00"/>
                </a:solidFill>
                <a:latin typeface="Roboto"/>
              </a:rPr>
              <a:t>washed with pure water. </a:t>
            </a:r>
            <a:endParaRPr lang="en-US" sz="2400" dirty="0">
              <a:solidFill>
                <a:srgbClr val="FFFF00"/>
              </a:solidFill>
              <a:latin typeface="Roboto"/>
            </a:endParaRPr>
          </a:p>
        </p:txBody>
      </p:sp>
    </p:spTree>
    <p:extLst>
      <p:ext uri="{BB962C8B-B14F-4D97-AF65-F5344CB8AC3E}">
        <p14:creationId xmlns:p14="http://schemas.microsoft.com/office/powerpoint/2010/main" val="28390088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a:t>
            </a:r>
            <a:r>
              <a:rPr lang="en-US" sz="3200" dirty="0" smtClean="0">
                <a:solidFill>
                  <a:srgbClr val="92D050"/>
                </a:solidFill>
              </a:rPr>
              <a:t>10:19-22</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21</a:t>
            </a:r>
            <a:endParaRPr lang="en-US" sz="3200" b="1" dirty="0" smtClean="0">
              <a:solidFill>
                <a:schemeClr val="bg1"/>
              </a:solidFill>
            </a:endParaRPr>
          </a:p>
        </p:txBody>
      </p:sp>
      <p:sp>
        <p:nvSpPr>
          <p:cNvPr id="5" name="TextBox 4"/>
          <p:cNvSpPr txBox="1"/>
          <p:nvPr/>
        </p:nvSpPr>
        <p:spPr>
          <a:xfrm>
            <a:off x="413239" y="1441938"/>
            <a:ext cx="9937262" cy="4154984"/>
          </a:xfrm>
          <a:prstGeom prst="rect">
            <a:avLst/>
          </a:prstGeom>
          <a:noFill/>
        </p:spPr>
        <p:txBody>
          <a:bodyPr wrap="square" rtlCol="0">
            <a:spAutoFit/>
          </a:bodyPr>
          <a:lstStyle/>
          <a:p>
            <a:r>
              <a:rPr lang="en-US" sz="2400" dirty="0" smtClean="0">
                <a:solidFill>
                  <a:srgbClr val="00B0F0"/>
                </a:solidFill>
                <a:latin typeface="Roboto"/>
              </a:rPr>
              <a:t>19</a:t>
            </a:r>
            <a:r>
              <a:rPr lang="en-US" sz="2400" dirty="0" smtClean="0">
                <a:latin typeface="Roboto"/>
              </a:rPr>
              <a:t> Therefore</a:t>
            </a:r>
            <a:r>
              <a:rPr lang="en-US" sz="2400" dirty="0">
                <a:latin typeface="Roboto"/>
              </a:rPr>
              <a:t>, brethren, since we have confidence to enter the</a:t>
            </a:r>
            <a:r>
              <a:rPr lang="en-US" sz="2400" dirty="0">
                <a:solidFill>
                  <a:srgbClr val="FFFF00"/>
                </a:solidFill>
                <a:latin typeface="Roboto"/>
              </a:rPr>
              <a:t> holy place</a:t>
            </a:r>
            <a:r>
              <a:rPr lang="en-US" sz="2400" dirty="0">
                <a:latin typeface="Roboto"/>
              </a:rPr>
              <a:t> by the </a:t>
            </a:r>
            <a:r>
              <a:rPr lang="en-US" sz="2400" dirty="0">
                <a:solidFill>
                  <a:srgbClr val="FFFF00"/>
                </a:solidFill>
                <a:latin typeface="Roboto"/>
              </a:rPr>
              <a:t>blood of Jesus</a:t>
            </a:r>
            <a:r>
              <a:rPr lang="en-US" sz="2400" dirty="0">
                <a:latin typeface="Roboto"/>
              </a:rPr>
              <a:t>, </a:t>
            </a:r>
            <a:endParaRPr lang="en-US" sz="2400" dirty="0" smtClean="0">
              <a:latin typeface="Roboto"/>
            </a:endParaRPr>
          </a:p>
          <a:p>
            <a:endParaRPr lang="en-US" sz="2400" dirty="0">
              <a:latin typeface="Roboto"/>
            </a:endParaRPr>
          </a:p>
          <a:p>
            <a:r>
              <a:rPr lang="en-US" sz="2400" dirty="0" smtClean="0">
                <a:solidFill>
                  <a:srgbClr val="00B0F0"/>
                </a:solidFill>
                <a:latin typeface="Roboto"/>
              </a:rPr>
              <a:t>20</a:t>
            </a:r>
            <a:r>
              <a:rPr lang="en-US" sz="2400" dirty="0" smtClean="0">
                <a:latin typeface="Roboto"/>
              </a:rPr>
              <a:t> by </a:t>
            </a:r>
            <a:r>
              <a:rPr lang="en-US" sz="2400" dirty="0">
                <a:latin typeface="Roboto"/>
              </a:rPr>
              <a:t>a new and living way which He inaugurated for us through the veil, that is, His flesh, </a:t>
            </a:r>
            <a:endParaRPr lang="en-US" sz="2400" dirty="0" smtClean="0">
              <a:latin typeface="Roboto"/>
            </a:endParaRPr>
          </a:p>
          <a:p>
            <a:endParaRPr lang="en-US" sz="2400" dirty="0">
              <a:latin typeface="Roboto"/>
            </a:endParaRPr>
          </a:p>
          <a:p>
            <a:r>
              <a:rPr lang="en-US" sz="2400" dirty="0" smtClean="0">
                <a:solidFill>
                  <a:srgbClr val="00B0F0"/>
                </a:solidFill>
                <a:latin typeface="Roboto"/>
              </a:rPr>
              <a:t>21</a:t>
            </a:r>
            <a:r>
              <a:rPr lang="en-US" sz="2400" dirty="0" smtClean="0">
                <a:latin typeface="Roboto"/>
              </a:rPr>
              <a:t> and </a:t>
            </a:r>
            <a:r>
              <a:rPr lang="en-US" sz="2400" dirty="0">
                <a:latin typeface="Roboto"/>
              </a:rPr>
              <a:t>since [we have] a great priest over the house of God, </a:t>
            </a:r>
            <a:endParaRPr lang="en-US" sz="2400" dirty="0" smtClean="0">
              <a:latin typeface="Roboto"/>
            </a:endParaRPr>
          </a:p>
          <a:p>
            <a:endParaRPr lang="en-US" sz="2400" dirty="0">
              <a:latin typeface="Roboto"/>
            </a:endParaRPr>
          </a:p>
          <a:p>
            <a:r>
              <a:rPr lang="en-US" sz="2400" dirty="0" smtClean="0">
                <a:solidFill>
                  <a:srgbClr val="00B0F0"/>
                </a:solidFill>
                <a:latin typeface="Roboto"/>
              </a:rPr>
              <a:t>22</a:t>
            </a:r>
            <a:r>
              <a:rPr lang="en-US" sz="2400" dirty="0" smtClean="0">
                <a:latin typeface="Roboto"/>
              </a:rPr>
              <a:t> let </a:t>
            </a:r>
            <a:r>
              <a:rPr lang="en-US" sz="2400" dirty="0">
                <a:latin typeface="Roboto"/>
              </a:rPr>
              <a:t>us draw near with a sincere heart in full assurance of faith, having our hearts sprinkled [clean] from an evil conscience and our bodies </a:t>
            </a:r>
            <a:r>
              <a:rPr lang="en-US" sz="2400" dirty="0">
                <a:solidFill>
                  <a:srgbClr val="FFFF00"/>
                </a:solidFill>
                <a:latin typeface="Roboto"/>
              </a:rPr>
              <a:t>washed with pure water. </a:t>
            </a:r>
            <a:endParaRPr lang="en-US" sz="2400" dirty="0">
              <a:solidFill>
                <a:srgbClr val="FFFF00"/>
              </a:solidFill>
              <a:latin typeface="Roboto"/>
            </a:endParaRPr>
          </a:p>
        </p:txBody>
      </p:sp>
      <p:sp>
        <p:nvSpPr>
          <p:cNvPr id="2" name="TextBox 1"/>
          <p:cNvSpPr txBox="1"/>
          <p:nvPr/>
        </p:nvSpPr>
        <p:spPr>
          <a:xfrm>
            <a:off x="1079500" y="1752600"/>
            <a:ext cx="9474200" cy="3108543"/>
          </a:xfrm>
          <a:prstGeom prst="rect">
            <a:avLst/>
          </a:prstGeom>
          <a:solidFill>
            <a:srgbClr val="FF0000"/>
          </a:solidFill>
        </p:spPr>
        <p:txBody>
          <a:bodyPr wrap="square" rtlCol="0">
            <a:spAutoFit/>
          </a:bodyPr>
          <a:lstStyle/>
          <a:p>
            <a:r>
              <a:rPr lang="en-US" sz="2800" dirty="0"/>
              <a:t> Under the Old Covenant, priests had to ritually wash their bodies with water and have blood sprinkled on them before entering the tabernacle or sanctuary. Hebrews uses this exact parallel (hearts sprinkled and bodies washed) to show that believers are now consecrated as a royal priesthood able to enter God’s presence directly.</a:t>
            </a:r>
          </a:p>
        </p:txBody>
      </p:sp>
    </p:spTree>
    <p:extLst>
      <p:ext uri="{BB962C8B-B14F-4D97-AF65-F5344CB8AC3E}">
        <p14:creationId xmlns:p14="http://schemas.microsoft.com/office/powerpoint/2010/main" val="12428897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a:t>
            </a:r>
            <a:r>
              <a:rPr lang="en-US" sz="3200" dirty="0" smtClean="0">
                <a:solidFill>
                  <a:srgbClr val="92D050"/>
                </a:solidFill>
              </a:rPr>
              <a:t>10:23-25</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34</a:t>
            </a:r>
          </a:p>
        </p:txBody>
      </p:sp>
      <p:sp>
        <p:nvSpPr>
          <p:cNvPr id="5" name="TextBox 4"/>
          <p:cNvSpPr txBox="1"/>
          <p:nvPr/>
        </p:nvSpPr>
        <p:spPr>
          <a:xfrm>
            <a:off x="413239" y="1441938"/>
            <a:ext cx="9937262" cy="3785652"/>
          </a:xfrm>
          <a:prstGeom prst="rect">
            <a:avLst/>
          </a:prstGeom>
          <a:noFill/>
        </p:spPr>
        <p:txBody>
          <a:bodyPr wrap="square" rtlCol="0">
            <a:spAutoFit/>
          </a:bodyPr>
          <a:lstStyle/>
          <a:p>
            <a:r>
              <a:rPr lang="en-US" sz="2400" dirty="0" smtClean="0">
                <a:solidFill>
                  <a:srgbClr val="00B0F0"/>
                </a:solidFill>
                <a:latin typeface="Roboto"/>
              </a:rPr>
              <a:t>23 </a:t>
            </a:r>
            <a:r>
              <a:rPr lang="en-US" sz="2400" dirty="0" smtClean="0">
                <a:latin typeface="Roboto"/>
              </a:rPr>
              <a:t>Let </a:t>
            </a:r>
            <a:r>
              <a:rPr lang="en-US" sz="2400" dirty="0">
                <a:latin typeface="Roboto"/>
              </a:rPr>
              <a:t>us hold fast the confession of our hope without wavering, for He who promised is faithful; </a:t>
            </a:r>
            <a:endParaRPr lang="en-US" sz="2400" dirty="0" smtClean="0">
              <a:latin typeface="Roboto"/>
            </a:endParaRPr>
          </a:p>
          <a:p>
            <a:endParaRPr lang="en-US" sz="2400" dirty="0">
              <a:latin typeface="Roboto"/>
            </a:endParaRPr>
          </a:p>
          <a:p>
            <a:r>
              <a:rPr lang="en-US" sz="2400" dirty="0" smtClean="0">
                <a:solidFill>
                  <a:srgbClr val="00B0F0"/>
                </a:solidFill>
                <a:latin typeface="Roboto"/>
              </a:rPr>
              <a:t>24</a:t>
            </a:r>
            <a:r>
              <a:rPr lang="en-US" sz="2400" dirty="0" smtClean="0">
                <a:latin typeface="Roboto"/>
              </a:rPr>
              <a:t> and </a:t>
            </a:r>
            <a:r>
              <a:rPr lang="en-US" sz="2400" dirty="0">
                <a:latin typeface="Roboto"/>
              </a:rPr>
              <a:t>let us consider how to stimulate one another to love and good deeds, </a:t>
            </a:r>
            <a:endParaRPr lang="en-US" sz="2400" dirty="0" smtClean="0">
              <a:latin typeface="Roboto"/>
            </a:endParaRPr>
          </a:p>
          <a:p>
            <a:endParaRPr lang="en-US" sz="2400" dirty="0">
              <a:latin typeface="Roboto"/>
            </a:endParaRPr>
          </a:p>
          <a:p>
            <a:r>
              <a:rPr lang="en-US" sz="2400" dirty="0" smtClean="0">
                <a:solidFill>
                  <a:srgbClr val="00B0F0"/>
                </a:solidFill>
                <a:latin typeface="Roboto"/>
              </a:rPr>
              <a:t>25</a:t>
            </a:r>
            <a:r>
              <a:rPr lang="en-US" sz="2400" dirty="0" smtClean="0">
                <a:latin typeface="Roboto"/>
              </a:rPr>
              <a:t> not </a:t>
            </a:r>
            <a:r>
              <a:rPr lang="en-US" sz="2400" dirty="0">
                <a:latin typeface="Roboto"/>
              </a:rPr>
              <a:t>forsaking our own assembling together, as is the habit of some, but encouraging [one another]; and all the more as you see the day drawing near</a:t>
            </a:r>
            <a:r>
              <a:rPr lang="en-US" sz="2400" dirty="0" smtClean="0">
                <a:latin typeface="Roboto"/>
              </a:rPr>
              <a:t>.</a:t>
            </a:r>
          </a:p>
          <a:p>
            <a:endParaRPr lang="en-US" sz="2400" dirty="0">
              <a:latin typeface="Roboto"/>
            </a:endParaRPr>
          </a:p>
        </p:txBody>
      </p:sp>
    </p:spTree>
    <p:extLst>
      <p:ext uri="{BB962C8B-B14F-4D97-AF65-F5344CB8AC3E}">
        <p14:creationId xmlns:p14="http://schemas.microsoft.com/office/powerpoint/2010/main" val="18479688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a:t>
            </a:r>
            <a:r>
              <a:rPr lang="en-US" sz="3200" dirty="0" smtClean="0">
                <a:solidFill>
                  <a:srgbClr val="92D050"/>
                </a:solidFill>
              </a:rPr>
              <a:t>10:26-29</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23</a:t>
            </a:r>
            <a:endParaRPr lang="en-US" sz="3200" b="1" dirty="0" smtClean="0">
              <a:solidFill>
                <a:schemeClr val="bg1"/>
              </a:solidFill>
            </a:endParaRPr>
          </a:p>
        </p:txBody>
      </p:sp>
      <p:sp>
        <p:nvSpPr>
          <p:cNvPr id="5" name="TextBox 4"/>
          <p:cNvSpPr txBox="1"/>
          <p:nvPr/>
        </p:nvSpPr>
        <p:spPr>
          <a:xfrm>
            <a:off x="413239" y="1441938"/>
            <a:ext cx="9937262" cy="4893647"/>
          </a:xfrm>
          <a:prstGeom prst="rect">
            <a:avLst/>
          </a:prstGeom>
          <a:noFill/>
        </p:spPr>
        <p:txBody>
          <a:bodyPr wrap="square" rtlCol="0">
            <a:spAutoFit/>
          </a:bodyPr>
          <a:lstStyle/>
          <a:p>
            <a:r>
              <a:rPr lang="en-US" sz="2400" dirty="0" smtClean="0">
                <a:solidFill>
                  <a:srgbClr val="00B0F0"/>
                </a:solidFill>
                <a:latin typeface="Roboto"/>
              </a:rPr>
              <a:t>26 </a:t>
            </a:r>
            <a:r>
              <a:rPr lang="en-US" sz="2400" dirty="0" smtClean="0">
                <a:latin typeface="Roboto"/>
              </a:rPr>
              <a:t>For </a:t>
            </a:r>
            <a:r>
              <a:rPr lang="en-US" sz="2400" dirty="0">
                <a:latin typeface="Roboto"/>
              </a:rPr>
              <a:t>if we go on sinning willfully after receiving the knowledge of the truth, there no longer remains a sacrifice for sins, </a:t>
            </a:r>
            <a:endParaRPr lang="en-US" sz="2400" dirty="0" smtClean="0">
              <a:latin typeface="Roboto"/>
            </a:endParaRPr>
          </a:p>
          <a:p>
            <a:endParaRPr lang="en-US" sz="2400" dirty="0">
              <a:latin typeface="Roboto"/>
            </a:endParaRPr>
          </a:p>
          <a:p>
            <a:r>
              <a:rPr lang="en-US" sz="2400" dirty="0" smtClean="0">
                <a:solidFill>
                  <a:srgbClr val="00B0F0"/>
                </a:solidFill>
                <a:latin typeface="Roboto"/>
              </a:rPr>
              <a:t>27</a:t>
            </a:r>
            <a:r>
              <a:rPr lang="en-US" sz="2400" dirty="0" smtClean="0">
                <a:latin typeface="Roboto"/>
              </a:rPr>
              <a:t> but </a:t>
            </a:r>
            <a:r>
              <a:rPr lang="en-US" sz="2400" dirty="0">
                <a:latin typeface="Roboto"/>
              </a:rPr>
              <a:t>a terrifying expectation of judgment and THE FURY OF A FIRE WHICH WILL CONSUME THE </a:t>
            </a:r>
            <a:r>
              <a:rPr lang="en-US" sz="2400" dirty="0" smtClean="0">
                <a:latin typeface="Roboto"/>
              </a:rPr>
              <a:t>ADVERSARIES.</a:t>
            </a:r>
          </a:p>
          <a:p>
            <a:endParaRPr lang="en-US" sz="2400" dirty="0">
              <a:latin typeface="Roboto"/>
            </a:endParaRPr>
          </a:p>
          <a:p>
            <a:r>
              <a:rPr lang="en-US" sz="2400" dirty="0" smtClean="0">
                <a:solidFill>
                  <a:srgbClr val="00B0F0"/>
                </a:solidFill>
                <a:latin typeface="Roboto"/>
              </a:rPr>
              <a:t>28</a:t>
            </a:r>
            <a:r>
              <a:rPr lang="en-US" sz="2400" dirty="0" smtClean="0">
                <a:latin typeface="Roboto"/>
              </a:rPr>
              <a:t> </a:t>
            </a:r>
            <a:r>
              <a:rPr lang="en-US" sz="2400" dirty="0" smtClean="0">
                <a:solidFill>
                  <a:srgbClr val="FFFF00"/>
                </a:solidFill>
                <a:latin typeface="Roboto"/>
              </a:rPr>
              <a:t>Anyone </a:t>
            </a:r>
            <a:r>
              <a:rPr lang="en-US" sz="2400" dirty="0">
                <a:solidFill>
                  <a:srgbClr val="FFFF00"/>
                </a:solidFill>
                <a:latin typeface="Roboto"/>
              </a:rPr>
              <a:t>who has set aside the Law of Moses dies without mercy on [the testimony of] two or three witnesses. </a:t>
            </a:r>
            <a:endParaRPr lang="en-US" sz="2400" dirty="0" smtClean="0">
              <a:solidFill>
                <a:srgbClr val="FFFF00"/>
              </a:solidFill>
              <a:latin typeface="Roboto"/>
            </a:endParaRPr>
          </a:p>
          <a:p>
            <a:endParaRPr lang="en-US" sz="2400" dirty="0">
              <a:latin typeface="Roboto"/>
            </a:endParaRPr>
          </a:p>
          <a:p>
            <a:r>
              <a:rPr lang="en-US" sz="2400" dirty="0" smtClean="0">
                <a:solidFill>
                  <a:srgbClr val="00B0F0"/>
                </a:solidFill>
                <a:latin typeface="Roboto"/>
              </a:rPr>
              <a:t>29 </a:t>
            </a:r>
            <a:r>
              <a:rPr lang="en-US" sz="2400" dirty="0" smtClean="0">
                <a:latin typeface="Roboto"/>
              </a:rPr>
              <a:t>How </a:t>
            </a:r>
            <a:r>
              <a:rPr lang="en-US" sz="2400" dirty="0">
                <a:latin typeface="Roboto"/>
              </a:rPr>
              <a:t>much severer punishment do you think he will deserve who has trampled under foot the Son of God, and has regarded as unclean the blood of the covenant by which he was sanctified, and has insulted the Spirit of grace?</a:t>
            </a:r>
            <a:endParaRPr lang="en-US" sz="2400" dirty="0">
              <a:latin typeface="Roboto"/>
            </a:endParaRPr>
          </a:p>
        </p:txBody>
      </p:sp>
    </p:spTree>
    <p:extLst>
      <p:ext uri="{BB962C8B-B14F-4D97-AF65-F5344CB8AC3E}">
        <p14:creationId xmlns:p14="http://schemas.microsoft.com/office/powerpoint/2010/main" val="36824745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a:t>
            </a:r>
            <a:r>
              <a:rPr lang="en-US" sz="3200" dirty="0" smtClean="0">
                <a:solidFill>
                  <a:srgbClr val="92D050"/>
                </a:solidFill>
              </a:rPr>
              <a:t>10:26-29</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24</a:t>
            </a:r>
            <a:endParaRPr lang="en-US" sz="3200" b="1" dirty="0" smtClean="0">
              <a:solidFill>
                <a:schemeClr val="bg1"/>
              </a:solidFill>
            </a:endParaRPr>
          </a:p>
        </p:txBody>
      </p:sp>
      <p:sp>
        <p:nvSpPr>
          <p:cNvPr id="5" name="TextBox 4"/>
          <p:cNvSpPr txBox="1"/>
          <p:nvPr/>
        </p:nvSpPr>
        <p:spPr>
          <a:xfrm>
            <a:off x="413239" y="1441938"/>
            <a:ext cx="9937262" cy="4893647"/>
          </a:xfrm>
          <a:prstGeom prst="rect">
            <a:avLst/>
          </a:prstGeom>
          <a:noFill/>
        </p:spPr>
        <p:txBody>
          <a:bodyPr wrap="square" rtlCol="0">
            <a:spAutoFit/>
          </a:bodyPr>
          <a:lstStyle/>
          <a:p>
            <a:r>
              <a:rPr lang="en-US" sz="2400" dirty="0" smtClean="0">
                <a:solidFill>
                  <a:srgbClr val="00B0F0"/>
                </a:solidFill>
                <a:latin typeface="Roboto"/>
              </a:rPr>
              <a:t>26 </a:t>
            </a:r>
            <a:r>
              <a:rPr lang="en-US" sz="2400" dirty="0" smtClean="0">
                <a:latin typeface="Roboto"/>
              </a:rPr>
              <a:t>For </a:t>
            </a:r>
            <a:r>
              <a:rPr lang="en-US" sz="2400" dirty="0">
                <a:latin typeface="Roboto"/>
              </a:rPr>
              <a:t>if we go on sinning willfully after receiving the knowledge of the truth, there no longer remains a sacrifice for sins, </a:t>
            </a:r>
            <a:endParaRPr lang="en-US" sz="2400" dirty="0" smtClean="0">
              <a:latin typeface="Roboto"/>
            </a:endParaRPr>
          </a:p>
          <a:p>
            <a:endParaRPr lang="en-US" sz="2400" dirty="0">
              <a:latin typeface="Roboto"/>
            </a:endParaRPr>
          </a:p>
          <a:p>
            <a:r>
              <a:rPr lang="en-US" sz="2400" dirty="0" smtClean="0">
                <a:solidFill>
                  <a:srgbClr val="00B0F0"/>
                </a:solidFill>
                <a:latin typeface="Roboto"/>
              </a:rPr>
              <a:t>27</a:t>
            </a:r>
            <a:r>
              <a:rPr lang="en-US" sz="2400" dirty="0" smtClean="0">
                <a:latin typeface="Roboto"/>
              </a:rPr>
              <a:t> but </a:t>
            </a:r>
            <a:r>
              <a:rPr lang="en-US" sz="2400" dirty="0">
                <a:latin typeface="Roboto"/>
              </a:rPr>
              <a:t>a terrifying expectation of judgment and THE FURY OF A FIRE WHICH WILL CONSUME THE </a:t>
            </a:r>
            <a:r>
              <a:rPr lang="en-US" sz="2400" dirty="0" smtClean="0">
                <a:latin typeface="Roboto"/>
              </a:rPr>
              <a:t>ADVERSARIES.</a:t>
            </a:r>
          </a:p>
          <a:p>
            <a:endParaRPr lang="en-US" sz="2400" dirty="0">
              <a:latin typeface="Roboto"/>
            </a:endParaRPr>
          </a:p>
          <a:p>
            <a:r>
              <a:rPr lang="en-US" sz="2400" dirty="0" smtClean="0">
                <a:solidFill>
                  <a:srgbClr val="00B0F0"/>
                </a:solidFill>
                <a:latin typeface="Roboto"/>
              </a:rPr>
              <a:t>28</a:t>
            </a:r>
            <a:r>
              <a:rPr lang="en-US" sz="2400" dirty="0" smtClean="0">
                <a:latin typeface="Roboto"/>
              </a:rPr>
              <a:t> </a:t>
            </a:r>
            <a:r>
              <a:rPr lang="en-US" sz="2400" dirty="0" smtClean="0">
                <a:solidFill>
                  <a:srgbClr val="FFFF00"/>
                </a:solidFill>
                <a:latin typeface="Roboto"/>
              </a:rPr>
              <a:t>Anyone </a:t>
            </a:r>
            <a:r>
              <a:rPr lang="en-US" sz="2400" dirty="0">
                <a:solidFill>
                  <a:srgbClr val="FFFF00"/>
                </a:solidFill>
                <a:latin typeface="Roboto"/>
              </a:rPr>
              <a:t>who has set aside the Law of Moses dies without mercy on [the testimony of] two or three witnesses. </a:t>
            </a:r>
            <a:endParaRPr lang="en-US" sz="2400" dirty="0" smtClean="0">
              <a:solidFill>
                <a:srgbClr val="FFFF00"/>
              </a:solidFill>
              <a:latin typeface="Roboto"/>
            </a:endParaRPr>
          </a:p>
          <a:p>
            <a:endParaRPr lang="en-US" sz="2400" dirty="0">
              <a:latin typeface="Roboto"/>
            </a:endParaRPr>
          </a:p>
          <a:p>
            <a:r>
              <a:rPr lang="en-US" sz="2400" dirty="0" smtClean="0">
                <a:solidFill>
                  <a:srgbClr val="00B0F0"/>
                </a:solidFill>
                <a:latin typeface="Roboto"/>
              </a:rPr>
              <a:t>29 </a:t>
            </a:r>
            <a:r>
              <a:rPr lang="en-US" sz="2400" dirty="0" smtClean="0">
                <a:latin typeface="Roboto"/>
              </a:rPr>
              <a:t>How </a:t>
            </a:r>
            <a:r>
              <a:rPr lang="en-US" sz="2400" dirty="0">
                <a:latin typeface="Roboto"/>
              </a:rPr>
              <a:t>much severer punishment do you think he will deserve who has trampled under foot the Son of God, and has regarded as unclean the blood of the covenant by which he was sanctified, and has insulted the Spirit of grace?</a:t>
            </a:r>
            <a:endParaRPr lang="en-US" sz="2400" dirty="0">
              <a:latin typeface="Roboto"/>
            </a:endParaRPr>
          </a:p>
        </p:txBody>
      </p:sp>
      <p:sp>
        <p:nvSpPr>
          <p:cNvPr id="2" name="TextBox 1"/>
          <p:cNvSpPr txBox="1"/>
          <p:nvPr/>
        </p:nvSpPr>
        <p:spPr>
          <a:xfrm>
            <a:off x="1333500" y="2095500"/>
            <a:ext cx="9017000" cy="3785652"/>
          </a:xfrm>
          <a:prstGeom prst="rect">
            <a:avLst/>
          </a:prstGeom>
          <a:solidFill>
            <a:srgbClr val="FF0000"/>
          </a:solidFill>
        </p:spPr>
        <p:txBody>
          <a:bodyPr wrap="square" rtlCol="0">
            <a:spAutoFit/>
          </a:bodyPr>
          <a:lstStyle/>
          <a:p>
            <a:pPr algn="ctr"/>
            <a:r>
              <a:rPr lang="en-US" sz="2400" b="1" dirty="0"/>
              <a:t>Deuteronomy 19:15</a:t>
            </a:r>
            <a:endParaRPr lang="en-US" sz="2400" b="1" dirty="0" smtClean="0"/>
          </a:p>
          <a:p>
            <a:r>
              <a:rPr lang="en-US" sz="2400" dirty="0" smtClean="0"/>
              <a:t>“</a:t>
            </a:r>
            <a:r>
              <a:rPr lang="en-US" sz="2400" dirty="0"/>
              <a:t>A single witness shall not rise up against a man on account of any iniquity or any sin which he has committed; on the evidence of two or three witnesses a matter shall be confirmed</a:t>
            </a:r>
            <a:r>
              <a:rPr lang="en-US" sz="2400" dirty="0" smtClean="0"/>
              <a:t>.</a:t>
            </a:r>
          </a:p>
          <a:p>
            <a:endParaRPr lang="en-US" sz="2400" dirty="0" smtClean="0"/>
          </a:p>
          <a:p>
            <a:pPr algn="ctr"/>
            <a:r>
              <a:rPr lang="en-US" sz="2400" b="1" dirty="0"/>
              <a:t>Deuteronomy 17:6</a:t>
            </a:r>
          </a:p>
          <a:p>
            <a:r>
              <a:rPr lang="en-US" sz="2400" dirty="0"/>
              <a:t>“On the evidence of two witnesses or three witnesses, he who is to die shall be put to death; he shall not be put to death on the evidence of one witness.</a:t>
            </a:r>
          </a:p>
        </p:txBody>
      </p:sp>
    </p:spTree>
    <p:extLst>
      <p:ext uri="{BB962C8B-B14F-4D97-AF65-F5344CB8AC3E}">
        <p14:creationId xmlns:p14="http://schemas.microsoft.com/office/powerpoint/2010/main" val="40898008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a:t>
            </a:r>
            <a:r>
              <a:rPr lang="en-US" sz="3200" dirty="0" smtClean="0">
                <a:solidFill>
                  <a:srgbClr val="92D050"/>
                </a:solidFill>
              </a:rPr>
              <a:t>10:30-31</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25</a:t>
            </a:r>
            <a:endParaRPr lang="en-US" sz="3200" b="1" dirty="0" smtClean="0">
              <a:solidFill>
                <a:schemeClr val="bg1"/>
              </a:solidFill>
            </a:endParaRPr>
          </a:p>
        </p:txBody>
      </p:sp>
      <p:sp>
        <p:nvSpPr>
          <p:cNvPr id="5" name="TextBox 4"/>
          <p:cNvSpPr txBox="1"/>
          <p:nvPr/>
        </p:nvSpPr>
        <p:spPr>
          <a:xfrm>
            <a:off x="413239" y="1441938"/>
            <a:ext cx="9937262" cy="2308324"/>
          </a:xfrm>
          <a:prstGeom prst="rect">
            <a:avLst/>
          </a:prstGeom>
          <a:noFill/>
        </p:spPr>
        <p:txBody>
          <a:bodyPr wrap="square" rtlCol="0">
            <a:spAutoFit/>
          </a:bodyPr>
          <a:lstStyle/>
          <a:p>
            <a:r>
              <a:rPr lang="en-US" sz="2400" dirty="0" smtClean="0">
                <a:solidFill>
                  <a:srgbClr val="00B0F0"/>
                </a:solidFill>
                <a:latin typeface="Roboto"/>
              </a:rPr>
              <a:t>30 </a:t>
            </a:r>
            <a:r>
              <a:rPr lang="en-US" sz="2400" dirty="0" smtClean="0">
                <a:latin typeface="Roboto"/>
              </a:rPr>
              <a:t>For </a:t>
            </a:r>
            <a:r>
              <a:rPr lang="en-US" sz="2400" dirty="0">
                <a:latin typeface="Roboto"/>
              </a:rPr>
              <a:t>we know Him who said, "VENGEANCE IS MINE, I WILL REPAY." And again, "THE LORD WILL JUDGE HIS PEOPLE." </a:t>
            </a:r>
            <a:endParaRPr lang="en-US" sz="2400" dirty="0" smtClean="0">
              <a:latin typeface="Roboto"/>
            </a:endParaRPr>
          </a:p>
          <a:p>
            <a:endParaRPr lang="en-US" sz="2400" dirty="0">
              <a:latin typeface="Roboto"/>
            </a:endParaRPr>
          </a:p>
          <a:p>
            <a:r>
              <a:rPr lang="en-US" sz="2400" dirty="0" smtClean="0">
                <a:solidFill>
                  <a:srgbClr val="00B0F0"/>
                </a:solidFill>
                <a:latin typeface="Roboto"/>
              </a:rPr>
              <a:t>31</a:t>
            </a:r>
            <a:r>
              <a:rPr lang="en-US" sz="2400" dirty="0" smtClean="0">
                <a:latin typeface="Roboto"/>
              </a:rPr>
              <a:t> It </a:t>
            </a:r>
            <a:r>
              <a:rPr lang="en-US" sz="2400" dirty="0">
                <a:latin typeface="Roboto"/>
              </a:rPr>
              <a:t>is a terrifying thing to fall into the hands of the living God.</a:t>
            </a:r>
          </a:p>
          <a:p>
            <a:endParaRPr lang="en-US" sz="2400" dirty="0">
              <a:solidFill>
                <a:srgbClr val="00B0F0"/>
              </a:solidFill>
              <a:latin typeface="Roboto"/>
            </a:endParaRPr>
          </a:p>
          <a:p>
            <a:endParaRPr lang="en-US" sz="2400" dirty="0">
              <a:latin typeface="Roboto"/>
            </a:endParaRPr>
          </a:p>
        </p:txBody>
      </p:sp>
    </p:spTree>
    <p:extLst>
      <p:ext uri="{BB962C8B-B14F-4D97-AF65-F5344CB8AC3E}">
        <p14:creationId xmlns:p14="http://schemas.microsoft.com/office/powerpoint/2010/main" val="16023884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a:t>
            </a:r>
            <a:r>
              <a:rPr lang="en-US" sz="3200" dirty="0" smtClean="0">
                <a:solidFill>
                  <a:srgbClr val="92D050"/>
                </a:solidFill>
              </a:rPr>
              <a:t>10:32-36</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26</a:t>
            </a:r>
            <a:endParaRPr lang="en-US" sz="3200" b="1" dirty="0" smtClean="0">
              <a:solidFill>
                <a:schemeClr val="bg1"/>
              </a:solidFill>
            </a:endParaRPr>
          </a:p>
        </p:txBody>
      </p:sp>
      <p:sp>
        <p:nvSpPr>
          <p:cNvPr id="5" name="TextBox 4"/>
          <p:cNvSpPr txBox="1"/>
          <p:nvPr/>
        </p:nvSpPr>
        <p:spPr>
          <a:xfrm>
            <a:off x="406400" y="864175"/>
            <a:ext cx="9944101" cy="6001643"/>
          </a:xfrm>
          <a:prstGeom prst="rect">
            <a:avLst/>
          </a:prstGeom>
          <a:noFill/>
        </p:spPr>
        <p:txBody>
          <a:bodyPr wrap="square" rtlCol="0">
            <a:spAutoFit/>
          </a:bodyPr>
          <a:lstStyle/>
          <a:p>
            <a:r>
              <a:rPr lang="en-US" sz="2400" dirty="0" smtClean="0">
                <a:solidFill>
                  <a:srgbClr val="00B0F0"/>
                </a:solidFill>
                <a:latin typeface="Roboto"/>
              </a:rPr>
              <a:t>32</a:t>
            </a:r>
            <a:r>
              <a:rPr lang="en-US" sz="2400" dirty="0" smtClean="0">
                <a:latin typeface="Roboto"/>
              </a:rPr>
              <a:t> But </a:t>
            </a:r>
            <a:r>
              <a:rPr lang="en-US" sz="2400" dirty="0">
                <a:latin typeface="Roboto"/>
              </a:rPr>
              <a:t>remember the former days, when, after being enlightened, you endured a great conflict of sufferings, </a:t>
            </a:r>
            <a:endParaRPr lang="en-US" sz="2400" dirty="0" smtClean="0">
              <a:latin typeface="Roboto"/>
            </a:endParaRPr>
          </a:p>
          <a:p>
            <a:endParaRPr lang="en-US" sz="2400" dirty="0">
              <a:latin typeface="Roboto"/>
            </a:endParaRPr>
          </a:p>
          <a:p>
            <a:r>
              <a:rPr lang="en-US" sz="2400" dirty="0" smtClean="0">
                <a:solidFill>
                  <a:srgbClr val="00B0F0"/>
                </a:solidFill>
                <a:latin typeface="Roboto"/>
              </a:rPr>
              <a:t>33</a:t>
            </a:r>
            <a:r>
              <a:rPr lang="en-US" sz="2400" dirty="0" smtClean="0">
                <a:latin typeface="Roboto"/>
              </a:rPr>
              <a:t> partly </a:t>
            </a:r>
            <a:r>
              <a:rPr lang="en-US" sz="2400" dirty="0">
                <a:latin typeface="Roboto"/>
              </a:rPr>
              <a:t>by being made a public spectacle through reproaches and tribulations, and partly by becoming sharers with those who were so treated. </a:t>
            </a:r>
            <a:endParaRPr lang="en-US" sz="2400" dirty="0" smtClean="0">
              <a:latin typeface="Roboto"/>
            </a:endParaRPr>
          </a:p>
          <a:p>
            <a:endParaRPr lang="en-US" sz="2400" dirty="0">
              <a:latin typeface="Roboto"/>
            </a:endParaRPr>
          </a:p>
          <a:p>
            <a:r>
              <a:rPr lang="en-US" sz="2400" dirty="0" smtClean="0">
                <a:solidFill>
                  <a:srgbClr val="00B0F0"/>
                </a:solidFill>
                <a:latin typeface="Roboto"/>
              </a:rPr>
              <a:t>34</a:t>
            </a:r>
            <a:r>
              <a:rPr lang="en-US" sz="2400" dirty="0" smtClean="0">
                <a:latin typeface="Roboto"/>
              </a:rPr>
              <a:t> For </a:t>
            </a:r>
            <a:r>
              <a:rPr lang="en-US" sz="2400" dirty="0">
                <a:latin typeface="Roboto"/>
              </a:rPr>
              <a:t>you showed sympathy to the prisoners and accepted joyfully the seizure of your property, knowing that you have for yourselves a better possession and a lasting one. </a:t>
            </a:r>
            <a:endParaRPr lang="en-US" sz="2400" dirty="0" smtClean="0">
              <a:latin typeface="Roboto"/>
            </a:endParaRPr>
          </a:p>
          <a:p>
            <a:endParaRPr lang="en-US" sz="2400" dirty="0">
              <a:latin typeface="Roboto"/>
            </a:endParaRPr>
          </a:p>
          <a:p>
            <a:r>
              <a:rPr lang="en-US" sz="2400" dirty="0" smtClean="0">
                <a:solidFill>
                  <a:srgbClr val="00B0F0"/>
                </a:solidFill>
                <a:latin typeface="Roboto"/>
              </a:rPr>
              <a:t>35</a:t>
            </a:r>
            <a:r>
              <a:rPr lang="en-US" sz="2400" dirty="0" smtClean="0">
                <a:latin typeface="Roboto"/>
              </a:rPr>
              <a:t> Therefore</a:t>
            </a:r>
            <a:r>
              <a:rPr lang="en-US" sz="2400" dirty="0">
                <a:latin typeface="Roboto"/>
              </a:rPr>
              <a:t>, do not throw away your confidence, which has a great reward. </a:t>
            </a:r>
            <a:endParaRPr lang="en-US" sz="2400" dirty="0" smtClean="0">
              <a:latin typeface="Roboto"/>
            </a:endParaRPr>
          </a:p>
          <a:p>
            <a:endParaRPr lang="en-US" sz="2400" dirty="0">
              <a:latin typeface="Roboto"/>
            </a:endParaRPr>
          </a:p>
          <a:p>
            <a:r>
              <a:rPr lang="en-US" sz="2400" dirty="0" smtClean="0">
                <a:solidFill>
                  <a:srgbClr val="00B0F0"/>
                </a:solidFill>
                <a:latin typeface="Roboto"/>
              </a:rPr>
              <a:t>36</a:t>
            </a:r>
            <a:r>
              <a:rPr lang="en-US" sz="2400" dirty="0" smtClean="0">
                <a:latin typeface="Roboto"/>
              </a:rPr>
              <a:t> For </a:t>
            </a:r>
            <a:r>
              <a:rPr lang="en-US" sz="2400" dirty="0">
                <a:latin typeface="Roboto"/>
              </a:rPr>
              <a:t>you have need of endurance, so that when you have done the will of God, you may receive what was promised</a:t>
            </a:r>
            <a:r>
              <a:rPr lang="en-US" sz="2400" dirty="0" smtClean="0">
                <a:latin typeface="Roboto"/>
              </a:rPr>
              <a:t>.</a:t>
            </a:r>
            <a:endParaRPr lang="en-US" sz="2400" dirty="0">
              <a:latin typeface="Roboto"/>
            </a:endParaRPr>
          </a:p>
        </p:txBody>
      </p:sp>
    </p:spTree>
    <p:extLst>
      <p:ext uri="{BB962C8B-B14F-4D97-AF65-F5344CB8AC3E}">
        <p14:creationId xmlns:p14="http://schemas.microsoft.com/office/powerpoint/2010/main" val="9564209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Hebrews </a:t>
            </a:r>
            <a:r>
              <a:rPr lang="en-US" sz="3200" dirty="0" smtClean="0">
                <a:solidFill>
                  <a:srgbClr val="92D050"/>
                </a:solidFill>
              </a:rPr>
              <a:t>10:32-36</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27</a:t>
            </a:r>
            <a:endParaRPr lang="en-US" sz="3200" b="1" dirty="0" smtClean="0">
              <a:solidFill>
                <a:schemeClr val="bg1"/>
              </a:solidFill>
            </a:endParaRPr>
          </a:p>
        </p:txBody>
      </p:sp>
      <p:sp>
        <p:nvSpPr>
          <p:cNvPr id="5" name="TextBox 4"/>
          <p:cNvSpPr txBox="1"/>
          <p:nvPr/>
        </p:nvSpPr>
        <p:spPr>
          <a:xfrm>
            <a:off x="558800" y="1320799"/>
            <a:ext cx="9791701" cy="3046988"/>
          </a:xfrm>
          <a:prstGeom prst="rect">
            <a:avLst/>
          </a:prstGeom>
          <a:noFill/>
        </p:spPr>
        <p:txBody>
          <a:bodyPr wrap="square" rtlCol="0">
            <a:spAutoFit/>
          </a:bodyPr>
          <a:lstStyle/>
          <a:p>
            <a:r>
              <a:rPr lang="en-US" sz="2400" dirty="0" smtClean="0">
                <a:solidFill>
                  <a:srgbClr val="00B0F0"/>
                </a:solidFill>
                <a:latin typeface="Roboto"/>
              </a:rPr>
              <a:t>37 </a:t>
            </a:r>
            <a:r>
              <a:rPr lang="en-US" sz="2400" dirty="0" smtClean="0">
                <a:latin typeface="Roboto"/>
              </a:rPr>
              <a:t>FOR </a:t>
            </a:r>
            <a:r>
              <a:rPr lang="en-US" sz="2400" dirty="0">
                <a:latin typeface="Roboto"/>
              </a:rPr>
              <a:t>YET IN A VERY LITTLE WHILE, HE WHO IS COMING WILL COME, AND WILL NOT DELAY.</a:t>
            </a:r>
          </a:p>
          <a:p>
            <a:endParaRPr lang="en-US" sz="2400" dirty="0">
              <a:latin typeface="Roboto"/>
            </a:endParaRPr>
          </a:p>
          <a:p>
            <a:r>
              <a:rPr lang="en-US" sz="2400" dirty="0" smtClean="0">
                <a:solidFill>
                  <a:srgbClr val="00B0F0"/>
                </a:solidFill>
                <a:latin typeface="Roboto"/>
              </a:rPr>
              <a:t>38</a:t>
            </a:r>
            <a:r>
              <a:rPr lang="en-US" sz="2400" dirty="0" smtClean="0">
                <a:latin typeface="Roboto"/>
              </a:rPr>
              <a:t> BUT </a:t>
            </a:r>
            <a:r>
              <a:rPr lang="en-US" sz="2400" dirty="0">
                <a:latin typeface="Roboto"/>
              </a:rPr>
              <a:t>MY RIGHTEOUS ONE SHALL LIVE BY FAITH; AND IF HE SHRINKS BACK, MY SOUL HAS NO PLEASURE IN HIM.</a:t>
            </a:r>
          </a:p>
          <a:p>
            <a:endParaRPr lang="en-US" sz="2400" dirty="0">
              <a:latin typeface="Roboto"/>
            </a:endParaRPr>
          </a:p>
          <a:p>
            <a:r>
              <a:rPr lang="en-US" sz="2400" dirty="0" smtClean="0">
                <a:solidFill>
                  <a:srgbClr val="00B0F0"/>
                </a:solidFill>
                <a:latin typeface="Roboto"/>
              </a:rPr>
              <a:t>39</a:t>
            </a:r>
            <a:r>
              <a:rPr lang="en-US" sz="2400" dirty="0" smtClean="0">
                <a:latin typeface="Roboto"/>
              </a:rPr>
              <a:t> But </a:t>
            </a:r>
            <a:r>
              <a:rPr lang="en-US" sz="2400" dirty="0">
                <a:latin typeface="Roboto"/>
              </a:rPr>
              <a:t>we are not of those who shrink </a:t>
            </a:r>
            <a:r>
              <a:rPr lang="en-US" sz="2400" dirty="0">
                <a:solidFill>
                  <a:srgbClr val="FFFF00"/>
                </a:solidFill>
                <a:latin typeface="Roboto"/>
              </a:rPr>
              <a:t>back to destruction</a:t>
            </a:r>
            <a:r>
              <a:rPr lang="en-US" sz="2400" dirty="0">
                <a:latin typeface="Roboto"/>
              </a:rPr>
              <a:t>, but of </a:t>
            </a:r>
            <a:r>
              <a:rPr lang="en-US" sz="2400" dirty="0">
                <a:solidFill>
                  <a:srgbClr val="FFC000"/>
                </a:solidFill>
                <a:latin typeface="Roboto"/>
              </a:rPr>
              <a:t>those who have faith to the preserving of the soul.</a:t>
            </a:r>
            <a:endParaRPr lang="en-US" sz="2400" dirty="0">
              <a:solidFill>
                <a:srgbClr val="FFC000"/>
              </a:solidFill>
              <a:latin typeface="Roboto"/>
            </a:endParaRPr>
          </a:p>
        </p:txBody>
      </p:sp>
    </p:spTree>
    <p:extLst>
      <p:ext uri="{BB962C8B-B14F-4D97-AF65-F5344CB8AC3E}">
        <p14:creationId xmlns:p14="http://schemas.microsoft.com/office/powerpoint/2010/main" val="6368915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6400" y="279400"/>
            <a:ext cx="9574213" cy="838200"/>
          </a:xfrm>
        </p:spPr>
        <p:txBody>
          <a:bodyPr>
            <a:noAutofit/>
          </a:bodyPr>
          <a:lstStyle/>
          <a:p>
            <a:r>
              <a:rPr lang="en-US" sz="3200" dirty="0" smtClean="0">
                <a:solidFill>
                  <a:srgbClr val="92D050"/>
                </a:solidFill>
              </a:rPr>
              <a:t>When are you saved?</a:t>
            </a:r>
            <a:endParaRPr lang="en-US" sz="3200" u="sng" dirty="0">
              <a:solidFill>
                <a:srgbClr val="92D050"/>
              </a:solidFill>
            </a:endParaRPr>
          </a:p>
        </p:txBody>
      </p:sp>
      <p:sp>
        <p:nvSpPr>
          <p:cNvPr id="4" name="TextBox 3"/>
          <p:cNvSpPr txBox="1"/>
          <p:nvPr/>
        </p:nvSpPr>
        <p:spPr>
          <a:xfrm>
            <a:off x="10350500" y="279400"/>
            <a:ext cx="876300" cy="584775"/>
          </a:xfrm>
          <a:prstGeom prst="rect">
            <a:avLst/>
          </a:prstGeom>
          <a:noFill/>
        </p:spPr>
        <p:txBody>
          <a:bodyPr wrap="square" rtlCol="0">
            <a:spAutoFit/>
          </a:bodyPr>
          <a:lstStyle/>
          <a:p>
            <a:pPr algn="ctr"/>
            <a:r>
              <a:rPr lang="en-US" sz="3200" b="1" dirty="0" smtClean="0">
                <a:solidFill>
                  <a:schemeClr val="bg1"/>
                </a:solidFill>
              </a:rPr>
              <a:t>28</a:t>
            </a:r>
            <a:endParaRPr lang="en-US" sz="3200" b="1" dirty="0" smtClean="0">
              <a:solidFill>
                <a:schemeClr val="bg1"/>
              </a:solidFill>
            </a:endParaRPr>
          </a:p>
        </p:txBody>
      </p:sp>
      <p:pic>
        <p:nvPicPr>
          <p:cNvPr id="2" name="osa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06400" y="1003875"/>
            <a:ext cx="9971137" cy="5562025"/>
          </a:xfrm>
          <a:prstGeom prst="rect">
            <a:avLst/>
          </a:prstGeom>
        </p:spPr>
      </p:pic>
    </p:spTree>
    <p:extLst>
      <p:ext uri="{BB962C8B-B14F-4D97-AF65-F5344CB8AC3E}">
        <p14:creationId xmlns:p14="http://schemas.microsoft.com/office/powerpoint/2010/main" val="32349378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58800" y="279400"/>
            <a:ext cx="9421813" cy="838200"/>
          </a:xfrm>
        </p:spPr>
        <p:txBody>
          <a:bodyPr>
            <a:noAutofit/>
          </a:bodyPr>
          <a:lstStyle/>
          <a:p>
            <a:endParaRPr lang="en-US" sz="3600" dirty="0">
              <a:solidFill>
                <a:srgbClr val="92D050"/>
              </a:solidFill>
            </a:endParaRPr>
          </a:p>
        </p:txBody>
      </p:sp>
    </p:spTree>
    <p:extLst>
      <p:ext uri="{BB962C8B-B14F-4D97-AF65-F5344CB8AC3E}">
        <p14:creationId xmlns:p14="http://schemas.microsoft.com/office/powerpoint/2010/main" val="27378037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330748</TotalTime>
  <Words>3368</Words>
  <Application>Microsoft Office PowerPoint</Application>
  <PresentationFormat>Widescreen</PresentationFormat>
  <Paragraphs>254</Paragraphs>
  <Slides>29</Slides>
  <Notes>0</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Algerian</vt:lpstr>
      <vt:lpstr>Arial</vt:lpstr>
      <vt:lpstr>Calibri</vt:lpstr>
      <vt:lpstr>Century Gothic</vt:lpstr>
      <vt:lpstr>Google Sans</vt:lpstr>
      <vt:lpstr>Roboto</vt:lpstr>
      <vt:lpstr>system-ui</vt:lpstr>
      <vt:lpstr>Wingdings 3</vt:lpstr>
      <vt:lpstr>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spots kmvl.net</dc:creator>
  <cp:lastModifiedBy>spots kmvl.net</cp:lastModifiedBy>
  <cp:revision>1349</cp:revision>
  <dcterms:created xsi:type="dcterms:W3CDTF">2025-10-16T21:16:34Z</dcterms:created>
  <dcterms:modified xsi:type="dcterms:W3CDTF">2026-10-18T13:24:43Z</dcterms:modified>
</cp:coreProperties>
</file>