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7"/>
  </p:notesMasterIdLst>
  <p:sldIdLst>
    <p:sldId id="258" r:id="rId2"/>
    <p:sldId id="1161" r:id="rId3"/>
    <p:sldId id="1199" r:id="rId4"/>
    <p:sldId id="1200" r:id="rId5"/>
    <p:sldId id="1164" r:id="rId6"/>
    <p:sldId id="1165" r:id="rId7"/>
    <p:sldId id="1163" r:id="rId8"/>
    <p:sldId id="1178" r:id="rId9"/>
    <p:sldId id="1179" r:id="rId10"/>
    <p:sldId id="1180" r:id="rId11"/>
    <p:sldId id="1181" r:id="rId12"/>
    <p:sldId id="1182" r:id="rId13"/>
    <p:sldId id="1154" r:id="rId14"/>
    <p:sldId id="1195" r:id="rId15"/>
    <p:sldId id="1194" r:id="rId16"/>
    <p:sldId id="1172" r:id="rId17"/>
    <p:sldId id="1173" r:id="rId18"/>
    <p:sldId id="1174" r:id="rId19"/>
    <p:sldId id="1175" r:id="rId20"/>
    <p:sldId id="1176" r:id="rId21"/>
    <p:sldId id="1183" r:id="rId22"/>
    <p:sldId id="1184" r:id="rId23"/>
    <p:sldId id="1185" r:id="rId24"/>
    <p:sldId id="1186" r:id="rId25"/>
    <p:sldId id="1187" r:id="rId26"/>
    <p:sldId id="1188" r:id="rId27"/>
    <p:sldId id="1189" r:id="rId28"/>
    <p:sldId id="1190" r:id="rId29"/>
    <p:sldId id="1191" r:id="rId30"/>
    <p:sldId id="1192" r:id="rId31"/>
    <p:sldId id="1193" r:id="rId32"/>
    <p:sldId id="1196" r:id="rId33"/>
    <p:sldId id="1197" r:id="rId34"/>
    <p:sldId id="1198" r:id="rId35"/>
    <p:sldId id="825"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73" autoAdjust="0"/>
    <p:restoredTop sz="94660"/>
  </p:normalViewPr>
  <p:slideViewPr>
    <p:cSldViewPr snapToGrid="0">
      <p:cViewPr varScale="1">
        <p:scale>
          <a:sx n="76" d="100"/>
          <a:sy n="76" d="100"/>
        </p:scale>
        <p:origin x="120" y="7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C8F46-D012-4E05-9B9D-A62F6A966B33}" type="datetimeFigureOut">
              <a:rPr lang="en-US" smtClean="0"/>
              <a:t>10/23/2026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6A97F-F817-469A-B214-DF68FA913C29}" type="slidenum">
              <a:rPr lang="en-US" smtClean="0"/>
              <a:t>‹#›</a:t>
            </a:fld>
            <a:endParaRPr lang="en-US"/>
          </a:p>
        </p:txBody>
      </p:sp>
    </p:spTree>
    <p:extLst>
      <p:ext uri="{BB962C8B-B14F-4D97-AF65-F5344CB8AC3E}">
        <p14:creationId xmlns:p14="http://schemas.microsoft.com/office/powerpoint/2010/main" val="116847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10/23/2026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10/23/2026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10/23/2026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10/23/2026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10/23/2026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10/23/2026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H="1">
            <a:off x="7551683" y="2711668"/>
            <a:ext cx="3488847" cy="1822231"/>
          </a:xfrm>
        </p:spPr>
        <p:txBody>
          <a:bodyPr>
            <a:normAutofit fontScale="62500" lnSpcReduction="20000"/>
          </a:bodyPr>
          <a:lstStyle/>
          <a:p>
            <a:r>
              <a:rPr lang="en-US" sz="9600" dirty="0" smtClean="0">
                <a:solidFill>
                  <a:srgbClr val="92D050"/>
                </a:solidFill>
                <a:latin typeface="Algerian" panose="04020705040A02060702" pitchFamily="82" charset="0"/>
              </a:rPr>
              <a:t>WEEK 11 </a:t>
            </a:r>
          </a:p>
          <a:p>
            <a:r>
              <a:rPr lang="en-US" sz="8800" dirty="0" smtClean="0">
                <a:solidFill>
                  <a:schemeClr val="bg1"/>
                </a:solidFill>
                <a:latin typeface="Algerian" panose="04020705040A02060702" pitchFamily="82" charset="0"/>
              </a:rPr>
              <a:t>  10-25-26</a:t>
            </a:r>
            <a:endParaRPr lang="en-US" sz="8800" dirty="0">
              <a:solidFill>
                <a:schemeClr val="bg1"/>
              </a:solidFill>
              <a:latin typeface="Algerian" panose="04020705040A02060702" pitchFamily="82" charset="0"/>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1</a:t>
            </a:r>
            <a:endParaRPr lang="en-US" sz="3200" b="1" dirty="0" smtClean="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50" y="864174"/>
            <a:ext cx="6521450" cy="4884793"/>
          </a:xfrm>
          <a:prstGeom prst="rect">
            <a:avLst/>
          </a:prstGeom>
        </p:spPr>
      </p:pic>
    </p:spTree>
    <p:extLst>
      <p:ext uri="{BB962C8B-B14F-4D97-AF65-F5344CB8AC3E}">
        <p14:creationId xmlns:p14="http://schemas.microsoft.com/office/powerpoint/2010/main" val="186635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9:25-27</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2</a:t>
            </a:r>
            <a:endParaRPr lang="en-US" sz="3200" b="1" dirty="0" smtClean="0">
              <a:solidFill>
                <a:schemeClr val="bg1"/>
              </a:solidFill>
            </a:endParaRPr>
          </a:p>
        </p:txBody>
      </p:sp>
      <p:sp>
        <p:nvSpPr>
          <p:cNvPr id="5" name="TextBox 4"/>
          <p:cNvSpPr txBox="1"/>
          <p:nvPr/>
        </p:nvSpPr>
        <p:spPr>
          <a:xfrm>
            <a:off x="647700" y="1117600"/>
            <a:ext cx="10375900" cy="5632311"/>
          </a:xfrm>
          <a:prstGeom prst="rect">
            <a:avLst/>
          </a:prstGeom>
          <a:noFill/>
        </p:spPr>
        <p:txBody>
          <a:bodyPr wrap="square" rtlCol="0">
            <a:spAutoFit/>
          </a:bodyPr>
          <a:lstStyle/>
          <a:p>
            <a:r>
              <a:rPr lang="en-US" sz="2400" dirty="0" smtClean="0">
                <a:solidFill>
                  <a:srgbClr val="00B0F0"/>
                </a:solidFill>
                <a:latin typeface="system-ui"/>
              </a:rPr>
              <a:t>25 </a:t>
            </a:r>
            <a:r>
              <a:rPr lang="en-US" sz="2400" dirty="0" smtClean="0">
                <a:latin typeface="system-ui"/>
              </a:rPr>
              <a:t>"</a:t>
            </a:r>
            <a:r>
              <a:rPr lang="en-US" sz="2400" dirty="0">
                <a:latin typeface="system-ui"/>
              </a:rPr>
              <a:t>So you are to know and discern [that] from the issuing of a decree to restore and rebuild Jerusalem until Messiah the Prince [there will be] seven weeks and </a:t>
            </a:r>
            <a:r>
              <a:rPr lang="en-US" sz="2400" dirty="0">
                <a:solidFill>
                  <a:srgbClr val="FFFF00"/>
                </a:solidFill>
                <a:latin typeface="system-ui"/>
              </a:rPr>
              <a:t>sixty-two weeks; </a:t>
            </a:r>
            <a:r>
              <a:rPr lang="en-US" sz="2400" dirty="0">
                <a:latin typeface="system-ui"/>
              </a:rPr>
              <a:t>it will be built again, with plaza and moat, even in times of distress.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26</a:t>
            </a:r>
            <a:r>
              <a:rPr lang="en-US" sz="2400" dirty="0" smtClean="0">
                <a:latin typeface="system-ui"/>
              </a:rPr>
              <a:t> </a:t>
            </a:r>
            <a:r>
              <a:rPr lang="en-US" sz="2400" dirty="0" smtClean="0">
                <a:solidFill>
                  <a:srgbClr val="92D050"/>
                </a:solidFill>
                <a:latin typeface="system-ui"/>
              </a:rPr>
              <a:t>"Then </a:t>
            </a:r>
            <a:r>
              <a:rPr lang="en-US" sz="2400" dirty="0">
                <a:solidFill>
                  <a:srgbClr val="92D050"/>
                </a:solidFill>
                <a:latin typeface="system-ui"/>
              </a:rPr>
              <a:t>after the sixty-two weeks the Messiah will be cut off </a:t>
            </a:r>
            <a:r>
              <a:rPr lang="en-US" sz="2400" dirty="0">
                <a:latin typeface="system-ui"/>
              </a:rPr>
              <a:t>and have nothing, and the people of the prince who is to come will destroy the city and the sanctuary. And its end [will come] with a flood; even </a:t>
            </a:r>
            <a:r>
              <a:rPr lang="en-US" sz="2400" dirty="0">
                <a:solidFill>
                  <a:srgbClr val="FFFF00"/>
                </a:solidFill>
                <a:latin typeface="system-ui"/>
              </a:rPr>
              <a:t>to the end there will be war</a:t>
            </a:r>
            <a:r>
              <a:rPr lang="en-US" sz="2400" dirty="0">
                <a:latin typeface="system-ui"/>
              </a:rPr>
              <a:t>; desolations are determined.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27</a:t>
            </a:r>
            <a:r>
              <a:rPr lang="en-US" sz="2400" dirty="0" smtClean="0">
                <a:latin typeface="system-ui"/>
              </a:rPr>
              <a:t> "And </a:t>
            </a:r>
            <a:r>
              <a:rPr lang="en-US" sz="2400" dirty="0">
                <a:latin typeface="system-ui"/>
              </a:rPr>
              <a:t>he will make a firm </a:t>
            </a:r>
            <a:r>
              <a:rPr lang="en-US" sz="2400" dirty="0" smtClean="0">
                <a:solidFill>
                  <a:schemeClr val="bg1"/>
                </a:solidFill>
                <a:latin typeface="system-ui"/>
              </a:rPr>
              <a:t>(mighty) </a:t>
            </a:r>
            <a:r>
              <a:rPr lang="en-US" sz="2400" dirty="0" smtClean="0">
                <a:latin typeface="system-ui"/>
              </a:rPr>
              <a:t>covenant </a:t>
            </a:r>
            <a:r>
              <a:rPr lang="en-US" sz="2400" dirty="0">
                <a:latin typeface="system-ui"/>
              </a:rPr>
              <a:t>with the many for one week, but </a:t>
            </a:r>
            <a:r>
              <a:rPr lang="en-US" sz="2400" dirty="0" smtClean="0">
                <a:solidFill>
                  <a:schemeClr val="bg1"/>
                </a:solidFill>
                <a:latin typeface="system-ui"/>
              </a:rPr>
              <a:t>(then) </a:t>
            </a:r>
            <a:r>
              <a:rPr lang="en-US" sz="2400" dirty="0" smtClean="0">
                <a:latin typeface="system-ui"/>
              </a:rPr>
              <a:t>in </a:t>
            </a:r>
            <a:r>
              <a:rPr lang="en-US" sz="2400" dirty="0">
                <a:latin typeface="system-ui"/>
              </a:rPr>
              <a:t>the </a:t>
            </a:r>
            <a:r>
              <a:rPr lang="en-US" sz="2400" dirty="0">
                <a:solidFill>
                  <a:srgbClr val="FFFF00"/>
                </a:solidFill>
                <a:latin typeface="system-ui"/>
              </a:rPr>
              <a:t>middle of the week he will put a stop to sacrifice </a:t>
            </a:r>
            <a:r>
              <a:rPr lang="en-US" sz="2400" dirty="0">
                <a:latin typeface="system-ui"/>
              </a:rPr>
              <a:t>and grain offering; and on the wing </a:t>
            </a:r>
            <a:r>
              <a:rPr lang="en-US" sz="2400" dirty="0">
                <a:solidFill>
                  <a:schemeClr val="bg1"/>
                </a:solidFill>
                <a:latin typeface="system-ui"/>
              </a:rPr>
              <a:t>(</a:t>
            </a:r>
            <a:r>
              <a:rPr lang="en-US" sz="2400" dirty="0" smtClean="0">
                <a:solidFill>
                  <a:schemeClr val="bg1"/>
                </a:solidFill>
                <a:latin typeface="system-ui"/>
              </a:rPr>
              <a:t>extremity) </a:t>
            </a:r>
            <a:r>
              <a:rPr lang="en-US" sz="2400" dirty="0">
                <a:latin typeface="system-ui"/>
              </a:rPr>
              <a:t>of abominations [will come] one who makes desolate, even until a complete destruction, one that is decreed, is poured out on the one who makes desolate.“ </a:t>
            </a:r>
            <a:r>
              <a:rPr lang="en-US" sz="2400" dirty="0" smtClean="0">
                <a:solidFill>
                  <a:schemeClr val="accent2">
                    <a:lumMod val="75000"/>
                  </a:schemeClr>
                </a:solidFill>
                <a:latin typeface="system-ui"/>
              </a:rPr>
              <a:t>(Prophetic Telescoping)</a:t>
            </a:r>
            <a:endParaRPr lang="en-US" sz="2400" dirty="0">
              <a:solidFill>
                <a:schemeClr val="accent2">
                  <a:lumMod val="75000"/>
                </a:schemeClr>
              </a:solidFill>
              <a:latin typeface="system-ui"/>
            </a:endParaRPr>
          </a:p>
        </p:txBody>
      </p:sp>
    </p:spTree>
    <p:extLst>
      <p:ext uri="{BB962C8B-B14F-4D97-AF65-F5344CB8AC3E}">
        <p14:creationId xmlns:p14="http://schemas.microsoft.com/office/powerpoint/2010/main" val="1134877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t>
            </a:r>
            <a:r>
              <a:rPr lang="en-US" sz="3200" dirty="0" smtClean="0">
                <a:solidFill>
                  <a:srgbClr val="92D050"/>
                </a:solidFill>
              </a:rPr>
              <a:t>70 weeks</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a:t>
            </a:r>
            <a:endParaRPr lang="en-US" sz="3200" b="1" dirty="0" smtClean="0">
              <a:solidFill>
                <a:schemeClr val="bg1"/>
              </a:solidFill>
            </a:endParaRPr>
          </a:p>
        </p:txBody>
      </p:sp>
      <p:sp>
        <p:nvSpPr>
          <p:cNvPr id="5" name="TextBox 4"/>
          <p:cNvSpPr txBox="1"/>
          <p:nvPr/>
        </p:nvSpPr>
        <p:spPr>
          <a:xfrm>
            <a:off x="647700" y="1117600"/>
            <a:ext cx="10375900" cy="5632311"/>
          </a:xfrm>
          <a:prstGeom prst="rect">
            <a:avLst/>
          </a:prstGeom>
          <a:noFill/>
        </p:spPr>
        <p:txBody>
          <a:bodyPr wrap="square" rtlCol="0">
            <a:spAutoFit/>
          </a:bodyPr>
          <a:lstStyle/>
          <a:p>
            <a:pPr marL="457200" indent="-457200">
              <a:buAutoNum type="arabicPeriod"/>
            </a:pPr>
            <a:r>
              <a:rPr lang="en-US" sz="2400" dirty="0" smtClean="0">
                <a:latin typeface="system-ui"/>
              </a:rPr>
              <a:t>First </a:t>
            </a:r>
            <a:r>
              <a:rPr lang="en-US" sz="2400" dirty="0">
                <a:latin typeface="system-ui"/>
              </a:rPr>
              <a:t>7 Weeks (49 years): The time to rebuild Jerusalem and its wall</a:t>
            </a:r>
            <a:r>
              <a:rPr lang="en-US" sz="2400" dirty="0" smtClean="0">
                <a:latin typeface="system-ui"/>
              </a:rPr>
              <a:t>.</a:t>
            </a:r>
          </a:p>
          <a:p>
            <a:pPr marL="457200" indent="-457200">
              <a:buAutoNum type="arabicPeriod"/>
            </a:pPr>
            <a:endParaRPr lang="en-US" sz="2400" dirty="0">
              <a:latin typeface="system-ui"/>
            </a:endParaRPr>
          </a:p>
          <a:p>
            <a:pPr marL="457200" indent="-457200">
              <a:buAutoNum type="arabicPeriod"/>
            </a:pPr>
            <a:r>
              <a:rPr lang="en-US" sz="2400" dirty="0" smtClean="0">
                <a:latin typeface="system-ui"/>
              </a:rPr>
              <a:t>Next </a:t>
            </a:r>
            <a:r>
              <a:rPr lang="en-US" sz="2400" dirty="0">
                <a:latin typeface="system-ui"/>
              </a:rPr>
              <a:t>62 Weeks (434 years): The span leading up to the appearance </a:t>
            </a:r>
            <a:r>
              <a:rPr lang="en-US" sz="2400" dirty="0" smtClean="0">
                <a:latin typeface="system-ui"/>
              </a:rPr>
              <a:t>of </a:t>
            </a:r>
            <a:r>
              <a:rPr lang="en-US" sz="2400" dirty="0">
                <a:latin typeface="system-ui"/>
              </a:rPr>
              <a:t>the Messiah</a:t>
            </a:r>
            <a:r>
              <a:rPr lang="en-US" sz="2400" dirty="0" smtClean="0">
                <a:latin typeface="system-ui"/>
              </a:rPr>
              <a:t>.</a:t>
            </a:r>
          </a:p>
          <a:p>
            <a:pPr marL="457200" indent="-457200">
              <a:buAutoNum type="arabicPeriod"/>
            </a:pPr>
            <a:endParaRPr lang="en-US" sz="2400" dirty="0">
              <a:latin typeface="system-ui"/>
            </a:endParaRPr>
          </a:p>
          <a:p>
            <a:pPr marL="457200" indent="-457200">
              <a:buAutoNum type="arabicPeriod"/>
            </a:pPr>
            <a:r>
              <a:rPr lang="en-US" sz="2400" dirty="0" smtClean="0">
                <a:latin typeface="system-ui"/>
              </a:rPr>
              <a:t>49+434= 483</a:t>
            </a:r>
          </a:p>
          <a:p>
            <a:pPr marL="457200" indent="-457200">
              <a:buAutoNum type="arabicPeriod"/>
            </a:pPr>
            <a:endParaRPr lang="en-US" sz="2400" dirty="0">
              <a:latin typeface="system-ui"/>
            </a:endParaRPr>
          </a:p>
          <a:p>
            <a:pPr marL="457200" indent="-457200">
              <a:buAutoNum type="arabicPeriod"/>
            </a:pPr>
            <a:r>
              <a:rPr lang="en-US" sz="2400" dirty="0" smtClean="0">
                <a:latin typeface="system-ui"/>
              </a:rPr>
              <a:t>Ezra 7:11–26 </a:t>
            </a:r>
            <a:r>
              <a:rPr lang="en-US" sz="2400" dirty="0">
                <a:latin typeface="system-ui"/>
              </a:rPr>
              <a:t>Tells of Artaxerxes' </a:t>
            </a:r>
            <a:r>
              <a:rPr lang="en-US" sz="2400" dirty="0" smtClean="0">
                <a:latin typeface="system-ui"/>
              </a:rPr>
              <a:t>decree to rebuild Jerusalem in 457 BC</a:t>
            </a:r>
          </a:p>
          <a:p>
            <a:pPr marL="457200" indent="-457200">
              <a:buAutoNum type="arabicPeriod"/>
            </a:pPr>
            <a:endParaRPr lang="en-US" sz="2400" dirty="0">
              <a:latin typeface="system-ui"/>
            </a:endParaRPr>
          </a:p>
          <a:p>
            <a:pPr marL="457200" indent="-457200">
              <a:buAutoNum type="arabicPeriod"/>
            </a:pPr>
            <a:r>
              <a:rPr lang="en-US" sz="2400" dirty="0" smtClean="0">
                <a:latin typeface="system-ui"/>
              </a:rPr>
              <a:t>483 years after 457 BC takes us to late </a:t>
            </a:r>
            <a:r>
              <a:rPr lang="en-US" sz="2400" dirty="0">
                <a:latin typeface="system-ui"/>
              </a:rPr>
              <a:t>26 AD (October 9, </a:t>
            </a:r>
            <a:r>
              <a:rPr lang="en-US" sz="2400" dirty="0" smtClean="0">
                <a:latin typeface="system-ui"/>
              </a:rPr>
              <a:t>26) where Jesus reads Isiah 61:1-2 announcing the start of His ministry. This was a Jubilee year.</a:t>
            </a:r>
          </a:p>
          <a:p>
            <a:pPr marL="457200" indent="-457200">
              <a:buAutoNum type="arabicPeriod"/>
            </a:pPr>
            <a:endParaRPr lang="en-US" sz="2400" dirty="0">
              <a:latin typeface="system-ui"/>
            </a:endParaRPr>
          </a:p>
          <a:p>
            <a:pPr marL="457200" indent="-457200">
              <a:buAutoNum type="arabicPeriod"/>
            </a:pPr>
            <a:r>
              <a:rPr lang="en-US" sz="2400" dirty="0" smtClean="0">
                <a:latin typeface="system-ui"/>
              </a:rPr>
              <a:t>The Messiah is “cut off” after the 62 weeks. This happens 3 ½ years after the 62 weeks. This would be take us to 30 AD.</a:t>
            </a:r>
            <a:endParaRPr lang="en-US" sz="2400" dirty="0">
              <a:latin typeface="system-ui"/>
            </a:endParaRPr>
          </a:p>
        </p:txBody>
      </p:sp>
    </p:spTree>
    <p:extLst>
      <p:ext uri="{BB962C8B-B14F-4D97-AF65-F5344CB8AC3E}">
        <p14:creationId xmlns:p14="http://schemas.microsoft.com/office/powerpoint/2010/main" val="9518027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Confirmation of 30 AD</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4</a:t>
            </a:r>
            <a:endParaRPr lang="en-US" sz="3200" b="1" dirty="0" smtClean="0">
              <a:solidFill>
                <a:schemeClr val="bg1"/>
              </a:solidFill>
            </a:endParaRPr>
          </a:p>
        </p:txBody>
      </p:sp>
      <p:sp>
        <p:nvSpPr>
          <p:cNvPr id="5" name="TextBox 4"/>
          <p:cNvSpPr txBox="1"/>
          <p:nvPr/>
        </p:nvSpPr>
        <p:spPr>
          <a:xfrm>
            <a:off x="647700" y="1117600"/>
            <a:ext cx="10375900" cy="4616648"/>
          </a:xfrm>
          <a:prstGeom prst="rect">
            <a:avLst/>
          </a:prstGeom>
          <a:noFill/>
        </p:spPr>
        <p:txBody>
          <a:bodyPr wrap="square" rtlCol="0">
            <a:spAutoFit/>
          </a:bodyPr>
          <a:lstStyle/>
          <a:p>
            <a:r>
              <a:rPr lang="en-US" sz="2000" dirty="0">
                <a:solidFill>
                  <a:srgbClr val="00B0F0"/>
                </a:solidFill>
                <a:latin typeface="system-ui"/>
              </a:rPr>
              <a:t>Matthew 27:45 (NIV): </a:t>
            </a:r>
            <a:r>
              <a:rPr lang="en-US" sz="2000" dirty="0">
                <a:latin typeface="system-ui"/>
              </a:rPr>
              <a:t>"From noon until three in the afternoon, darkness came over all the land." (In Jewish time reckoning, from the sixth hour to the ninth hour</a:t>
            </a:r>
            <a:r>
              <a:rPr lang="en-US" sz="2000" dirty="0" smtClean="0">
                <a:latin typeface="system-ui"/>
              </a:rPr>
              <a:t>).</a:t>
            </a:r>
          </a:p>
          <a:p>
            <a:endParaRPr lang="en-US" sz="2000" dirty="0">
              <a:latin typeface="system-ui"/>
            </a:endParaRPr>
          </a:p>
          <a:p>
            <a:r>
              <a:rPr lang="en-US" sz="2000" dirty="0">
                <a:solidFill>
                  <a:srgbClr val="00B0F0"/>
                </a:solidFill>
                <a:latin typeface="system-ui"/>
              </a:rPr>
              <a:t>Mark 15:33 (NIV): </a:t>
            </a:r>
            <a:r>
              <a:rPr lang="en-US" sz="2000" dirty="0">
                <a:latin typeface="system-ui"/>
              </a:rPr>
              <a:t>"At noon, darkness came over the whole land until three in the afternoon</a:t>
            </a:r>
            <a:r>
              <a:rPr lang="en-US" sz="2000" dirty="0" smtClean="0">
                <a:latin typeface="system-ui"/>
              </a:rPr>
              <a:t>.“</a:t>
            </a:r>
          </a:p>
          <a:p>
            <a:endParaRPr lang="en-US" sz="2000" dirty="0">
              <a:latin typeface="system-ui"/>
            </a:endParaRPr>
          </a:p>
          <a:p>
            <a:r>
              <a:rPr lang="en-US" sz="2000" dirty="0">
                <a:solidFill>
                  <a:srgbClr val="00B0F0"/>
                </a:solidFill>
                <a:latin typeface="system-ui"/>
              </a:rPr>
              <a:t>Luke 23:44–45 (NIV): </a:t>
            </a:r>
            <a:r>
              <a:rPr lang="en-US" sz="2000" dirty="0">
                <a:latin typeface="system-ui"/>
              </a:rPr>
              <a:t>"It was now about noon, and darkness came over the whole land until three in the afternoon, for the sun stopped shining. And the curtain of the temple was torn in two.</a:t>
            </a:r>
            <a:endParaRPr lang="en-US" sz="2000" dirty="0" smtClean="0">
              <a:latin typeface="system-ui"/>
            </a:endParaRPr>
          </a:p>
          <a:p>
            <a:endParaRPr lang="en-US" sz="2400" dirty="0">
              <a:latin typeface="system-ui"/>
            </a:endParaRPr>
          </a:p>
          <a:p>
            <a:r>
              <a:rPr lang="en-US" dirty="0" smtClean="0">
                <a:latin typeface="system-ui"/>
              </a:rPr>
              <a:t>The </a:t>
            </a:r>
            <a:r>
              <a:rPr lang="en-US" dirty="0">
                <a:latin typeface="system-ui"/>
              </a:rPr>
              <a:t>year of the Crucifixion is confirmed by several historians due to the darkness that occurred from noon until 3:00 PM on Nisan 14-Passover in 30 AD</a:t>
            </a:r>
            <a:r>
              <a:rPr lang="en-US" dirty="0" smtClean="0">
                <a:latin typeface="system-ui"/>
              </a:rPr>
              <a:t>.. </a:t>
            </a:r>
            <a:r>
              <a:rPr lang="en-US" dirty="0">
                <a:latin typeface="system-ui"/>
              </a:rPr>
              <a:t>The historians Phlegon, Thallus, </a:t>
            </a:r>
            <a:r>
              <a:rPr lang="en-US" dirty="0" err="1">
                <a:latin typeface="system-ui"/>
              </a:rPr>
              <a:t>Africanus</a:t>
            </a:r>
            <a:r>
              <a:rPr lang="en-US" dirty="0">
                <a:latin typeface="system-ui"/>
              </a:rPr>
              <a:t> and Tertullian all mention this three hour period of darkness that does not have a scientific explanation. It was neither a lunar or solar eclipse for many reasons. Eclipses do not last three hours and cannot happen during the full moon of Passover.</a:t>
            </a:r>
            <a:endParaRPr lang="en-US" dirty="0">
              <a:latin typeface="system-ui"/>
            </a:endParaRPr>
          </a:p>
        </p:txBody>
      </p:sp>
    </p:spTree>
    <p:extLst>
      <p:ext uri="{BB962C8B-B14F-4D97-AF65-F5344CB8AC3E}">
        <p14:creationId xmlns:p14="http://schemas.microsoft.com/office/powerpoint/2010/main" val="14809454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9:25-27</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5</a:t>
            </a:r>
            <a:endParaRPr lang="en-US" sz="3200" b="1" dirty="0" smtClean="0">
              <a:solidFill>
                <a:schemeClr val="bg1"/>
              </a:solidFill>
            </a:endParaRPr>
          </a:p>
        </p:txBody>
      </p:sp>
      <p:sp>
        <p:nvSpPr>
          <p:cNvPr id="5" name="TextBox 4"/>
          <p:cNvSpPr txBox="1"/>
          <p:nvPr/>
        </p:nvSpPr>
        <p:spPr>
          <a:xfrm>
            <a:off x="647700" y="1117600"/>
            <a:ext cx="10375900" cy="5632311"/>
          </a:xfrm>
          <a:prstGeom prst="rect">
            <a:avLst/>
          </a:prstGeom>
          <a:noFill/>
        </p:spPr>
        <p:txBody>
          <a:bodyPr wrap="square" rtlCol="0">
            <a:spAutoFit/>
          </a:bodyPr>
          <a:lstStyle/>
          <a:p>
            <a:r>
              <a:rPr lang="en-US" sz="2400" dirty="0" smtClean="0">
                <a:solidFill>
                  <a:srgbClr val="00B0F0"/>
                </a:solidFill>
                <a:latin typeface="system-ui"/>
              </a:rPr>
              <a:t>25 </a:t>
            </a:r>
            <a:r>
              <a:rPr lang="en-US" sz="2400" dirty="0" smtClean="0">
                <a:latin typeface="system-ui"/>
              </a:rPr>
              <a:t>"</a:t>
            </a:r>
            <a:r>
              <a:rPr lang="en-US" sz="2400" dirty="0">
                <a:latin typeface="system-ui"/>
              </a:rPr>
              <a:t>So you are to know and discern [that] from the issuing of a decree to restore and rebuild Jerusalem until Messiah the Prince [there will be] seven weeks and </a:t>
            </a:r>
            <a:r>
              <a:rPr lang="en-US" sz="2400" dirty="0">
                <a:solidFill>
                  <a:srgbClr val="FFFF00"/>
                </a:solidFill>
                <a:latin typeface="system-ui"/>
              </a:rPr>
              <a:t>sixty-two weeks; </a:t>
            </a:r>
            <a:r>
              <a:rPr lang="en-US" sz="2400" dirty="0">
                <a:latin typeface="system-ui"/>
              </a:rPr>
              <a:t>it will be built again, with plaza and moat, even in times of distress.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26</a:t>
            </a:r>
            <a:r>
              <a:rPr lang="en-US" sz="2400" dirty="0" smtClean="0">
                <a:latin typeface="system-ui"/>
              </a:rPr>
              <a:t> "</a:t>
            </a:r>
            <a:r>
              <a:rPr lang="en-US" sz="2400" dirty="0" smtClean="0">
                <a:solidFill>
                  <a:srgbClr val="92D050"/>
                </a:solidFill>
                <a:latin typeface="system-ui"/>
              </a:rPr>
              <a:t>Then </a:t>
            </a:r>
            <a:r>
              <a:rPr lang="en-US" sz="2400" dirty="0">
                <a:solidFill>
                  <a:srgbClr val="92D050"/>
                </a:solidFill>
                <a:latin typeface="system-ui"/>
              </a:rPr>
              <a:t>after the sixty-two weeks the Messiah will be cut off </a:t>
            </a:r>
            <a:r>
              <a:rPr lang="en-US" sz="2400" dirty="0">
                <a:latin typeface="system-ui"/>
              </a:rPr>
              <a:t>and have nothing, and the people of the prince who is to come will destroy the city and the sanctuary. And its end [will come] with a flood; even </a:t>
            </a:r>
            <a:r>
              <a:rPr lang="en-US" sz="2400" dirty="0">
                <a:solidFill>
                  <a:srgbClr val="FFFF00"/>
                </a:solidFill>
                <a:latin typeface="system-ui"/>
              </a:rPr>
              <a:t>to the end there will be war</a:t>
            </a:r>
            <a:r>
              <a:rPr lang="en-US" sz="2400" dirty="0">
                <a:latin typeface="system-ui"/>
              </a:rPr>
              <a:t>; desolations are determined.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27</a:t>
            </a:r>
            <a:r>
              <a:rPr lang="en-US" sz="2400" dirty="0" smtClean="0">
                <a:latin typeface="system-ui"/>
              </a:rPr>
              <a:t> "And </a:t>
            </a:r>
            <a:r>
              <a:rPr lang="en-US" sz="2400" dirty="0">
                <a:latin typeface="system-ui"/>
              </a:rPr>
              <a:t>he will make a firm covenant with the many for one week, but in the </a:t>
            </a:r>
            <a:r>
              <a:rPr lang="en-US" sz="2400" dirty="0">
                <a:solidFill>
                  <a:srgbClr val="FFFF00"/>
                </a:solidFill>
                <a:latin typeface="system-ui"/>
              </a:rPr>
              <a:t>middle of the week he will put a stop to sacrifice </a:t>
            </a:r>
            <a:r>
              <a:rPr lang="en-US" sz="2400" dirty="0">
                <a:latin typeface="system-ui"/>
              </a:rPr>
              <a:t>and grain offering; and on the wing of abominations [will come] one who makes desolate, even until a complete destruction, one that is decreed, is poured out on the one who makes desolate.“ </a:t>
            </a:r>
            <a:r>
              <a:rPr lang="en-US" sz="2400" dirty="0">
                <a:solidFill>
                  <a:schemeClr val="accent2">
                    <a:lumMod val="75000"/>
                  </a:schemeClr>
                </a:solidFill>
                <a:latin typeface="system-ui"/>
              </a:rPr>
              <a:t>(</a:t>
            </a:r>
            <a:r>
              <a:rPr lang="en-US" sz="2400" dirty="0" smtClean="0">
                <a:solidFill>
                  <a:schemeClr val="accent2">
                    <a:lumMod val="75000"/>
                  </a:schemeClr>
                </a:solidFill>
                <a:latin typeface="system-ui"/>
              </a:rPr>
              <a:t>Prophetic Telescoping)</a:t>
            </a:r>
            <a:endParaRPr lang="en-US" sz="2400" dirty="0">
              <a:solidFill>
                <a:schemeClr val="accent2">
                  <a:lumMod val="75000"/>
                </a:schemeClr>
              </a:solidFill>
              <a:latin typeface="system-ui"/>
            </a:endParaRPr>
          </a:p>
        </p:txBody>
      </p:sp>
      <p:sp>
        <p:nvSpPr>
          <p:cNvPr id="2" name="TextBox 1"/>
          <p:cNvSpPr txBox="1"/>
          <p:nvPr/>
        </p:nvSpPr>
        <p:spPr>
          <a:xfrm>
            <a:off x="1054100" y="1587500"/>
            <a:ext cx="9753600" cy="4647426"/>
          </a:xfrm>
          <a:prstGeom prst="rect">
            <a:avLst/>
          </a:prstGeom>
          <a:solidFill>
            <a:srgbClr val="FF0000"/>
          </a:solidFill>
        </p:spPr>
        <p:txBody>
          <a:bodyPr wrap="square" rtlCol="0">
            <a:spAutoFit/>
          </a:bodyPr>
          <a:lstStyle/>
          <a:p>
            <a:pPr algn="ctr"/>
            <a:r>
              <a:rPr lang="en-US" sz="2800" b="1" dirty="0" smtClean="0">
                <a:solidFill>
                  <a:schemeClr val="bg1"/>
                </a:solidFill>
              </a:rPr>
              <a:t>Matthew 24</a:t>
            </a:r>
          </a:p>
          <a:p>
            <a:pPr algn="ctr"/>
            <a:endParaRPr lang="en-US" sz="2800" b="1" dirty="0" smtClean="0">
              <a:solidFill>
                <a:schemeClr val="bg1"/>
              </a:solidFill>
            </a:endParaRPr>
          </a:p>
          <a:p>
            <a:r>
              <a:rPr lang="en-US" sz="2400" dirty="0" smtClean="0">
                <a:solidFill>
                  <a:schemeClr val="bg1"/>
                </a:solidFill>
              </a:rPr>
              <a:t>15</a:t>
            </a:r>
            <a:r>
              <a:rPr lang="en-US" sz="2400" dirty="0" smtClean="0"/>
              <a:t> "</a:t>
            </a:r>
            <a:r>
              <a:rPr lang="en-US" sz="2400" dirty="0"/>
              <a:t>Therefore when you see the </a:t>
            </a:r>
            <a:r>
              <a:rPr lang="en-US" sz="2400" dirty="0">
                <a:solidFill>
                  <a:srgbClr val="FFFF00"/>
                </a:solidFill>
              </a:rPr>
              <a:t>ABOMINATION OF DESOLATION </a:t>
            </a:r>
            <a:r>
              <a:rPr lang="en-US" sz="2400" dirty="0"/>
              <a:t>which was spoken of through Daniel the prophet, standing in the holy place (let the reader understand), </a:t>
            </a:r>
            <a:endParaRPr lang="en-US" sz="2400" dirty="0" smtClean="0"/>
          </a:p>
          <a:p>
            <a:endParaRPr lang="en-US" sz="2400" dirty="0"/>
          </a:p>
          <a:p>
            <a:r>
              <a:rPr lang="en-US" sz="2400" dirty="0" smtClean="0">
                <a:solidFill>
                  <a:schemeClr val="bg1"/>
                </a:solidFill>
              </a:rPr>
              <a:t>16</a:t>
            </a:r>
            <a:r>
              <a:rPr lang="en-US" sz="2400" dirty="0" smtClean="0"/>
              <a:t> then </a:t>
            </a:r>
            <a:r>
              <a:rPr lang="en-US" sz="2400" dirty="0"/>
              <a:t>those who are in Judea must flee to the mountains. </a:t>
            </a:r>
            <a:endParaRPr lang="en-US" sz="2400" dirty="0" smtClean="0"/>
          </a:p>
          <a:p>
            <a:endParaRPr lang="en-US" sz="2400" dirty="0"/>
          </a:p>
          <a:p>
            <a:r>
              <a:rPr lang="en-US" sz="2400" dirty="0" smtClean="0">
                <a:solidFill>
                  <a:schemeClr val="bg1"/>
                </a:solidFill>
              </a:rPr>
              <a:t>17</a:t>
            </a:r>
            <a:r>
              <a:rPr lang="en-US" sz="2400" dirty="0" smtClean="0"/>
              <a:t> "Whoever </a:t>
            </a:r>
            <a:r>
              <a:rPr lang="en-US" sz="2400" dirty="0"/>
              <a:t>is on the housetop must not go down to get the things out that are in his house. </a:t>
            </a:r>
            <a:endParaRPr lang="en-US" sz="2400" dirty="0" smtClean="0"/>
          </a:p>
          <a:p>
            <a:endParaRPr lang="en-US" sz="2400" dirty="0"/>
          </a:p>
          <a:p>
            <a:r>
              <a:rPr lang="en-US" sz="2400" dirty="0" smtClean="0">
                <a:solidFill>
                  <a:schemeClr val="bg1"/>
                </a:solidFill>
              </a:rPr>
              <a:t>18</a:t>
            </a:r>
            <a:r>
              <a:rPr lang="en-US" sz="2400" dirty="0" smtClean="0"/>
              <a:t> "Whoever </a:t>
            </a:r>
            <a:r>
              <a:rPr lang="en-US" sz="2400" dirty="0"/>
              <a:t>is in the field must not turn back to get his cloak.</a:t>
            </a:r>
          </a:p>
        </p:txBody>
      </p:sp>
    </p:spTree>
    <p:extLst>
      <p:ext uri="{BB962C8B-B14F-4D97-AF65-F5344CB8AC3E}">
        <p14:creationId xmlns:p14="http://schemas.microsoft.com/office/powerpoint/2010/main" val="1922627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9:25-27</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6</a:t>
            </a:r>
            <a:endParaRPr lang="en-US" sz="3200" b="1" dirty="0" smtClean="0">
              <a:solidFill>
                <a:schemeClr val="bg1"/>
              </a:solidFill>
            </a:endParaRPr>
          </a:p>
        </p:txBody>
      </p:sp>
      <p:sp>
        <p:nvSpPr>
          <p:cNvPr id="5" name="TextBox 4"/>
          <p:cNvSpPr txBox="1"/>
          <p:nvPr/>
        </p:nvSpPr>
        <p:spPr>
          <a:xfrm>
            <a:off x="647700" y="1117600"/>
            <a:ext cx="10375900" cy="5632311"/>
          </a:xfrm>
          <a:prstGeom prst="rect">
            <a:avLst/>
          </a:prstGeom>
          <a:noFill/>
        </p:spPr>
        <p:txBody>
          <a:bodyPr wrap="square" rtlCol="0">
            <a:spAutoFit/>
          </a:bodyPr>
          <a:lstStyle/>
          <a:p>
            <a:r>
              <a:rPr lang="en-US" sz="2400" dirty="0" smtClean="0">
                <a:solidFill>
                  <a:srgbClr val="00B0F0"/>
                </a:solidFill>
                <a:latin typeface="system-ui"/>
              </a:rPr>
              <a:t>25 </a:t>
            </a:r>
            <a:r>
              <a:rPr lang="en-US" sz="2400" dirty="0" smtClean="0">
                <a:latin typeface="system-ui"/>
              </a:rPr>
              <a:t>"</a:t>
            </a:r>
            <a:r>
              <a:rPr lang="en-US" sz="2400" dirty="0">
                <a:latin typeface="system-ui"/>
              </a:rPr>
              <a:t>So you are to know and discern [that] from the issuing of a decree to restore and rebuild Jerusalem until Messiah the Prince [there will be] seven weeks and </a:t>
            </a:r>
            <a:r>
              <a:rPr lang="en-US" sz="2400" dirty="0">
                <a:solidFill>
                  <a:srgbClr val="FFFF00"/>
                </a:solidFill>
                <a:latin typeface="system-ui"/>
              </a:rPr>
              <a:t>sixty-two weeks; </a:t>
            </a:r>
            <a:r>
              <a:rPr lang="en-US" sz="2400" dirty="0">
                <a:latin typeface="system-ui"/>
              </a:rPr>
              <a:t>it will be built again, with plaza and moat, even in times of distress.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26</a:t>
            </a:r>
            <a:r>
              <a:rPr lang="en-US" sz="2400" dirty="0" smtClean="0">
                <a:latin typeface="system-ui"/>
              </a:rPr>
              <a:t> "</a:t>
            </a:r>
            <a:r>
              <a:rPr lang="en-US" sz="2400" dirty="0" smtClean="0">
                <a:solidFill>
                  <a:srgbClr val="92D050"/>
                </a:solidFill>
                <a:latin typeface="system-ui"/>
              </a:rPr>
              <a:t>Then </a:t>
            </a:r>
            <a:r>
              <a:rPr lang="en-US" sz="2400" dirty="0">
                <a:solidFill>
                  <a:srgbClr val="92D050"/>
                </a:solidFill>
                <a:latin typeface="system-ui"/>
              </a:rPr>
              <a:t>after the sixty-two weeks the Messiah will be cut off </a:t>
            </a:r>
            <a:r>
              <a:rPr lang="en-US" sz="2400" dirty="0">
                <a:latin typeface="system-ui"/>
              </a:rPr>
              <a:t>and have nothing, and the people of the prince who is to come will destroy the city and the sanctuary. And its end [will come] with a flood; even </a:t>
            </a:r>
            <a:r>
              <a:rPr lang="en-US" sz="2400" dirty="0">
                <a:solidFill>
                  <a:srgbClr val="FFFF00"/>
                </a:solidFill>
                <a:latin typeface="system-ui"/>
              </a:rPr>
              <a:t>to the end there will be war</a:t>
            </a:r>
            <a:r>
              <a:rPr lang="en-US" sz="2400" dirty="0">
                <a:latin typeface="system-ui"/>
              </a:rPr>
              <a:t>; desolations are determined.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27</a:t>
            </a:r>
            <a:r>
              <a:rPr lang="en-US" sz="2400" dirty="0" smtClean="0">
                <a:latin typeface="system-ui"/>
              </a:rPr>
              <a:t> "And </a:t>
            </a:r>
            <a:r>
              <a:rPr lang="en-US" sz="2400" dirty="0">
                <a:latin typeface="system-ui"/>
              </a:rPr>
              <a:t>he will make a firm covenant with the many for one week, but in the </a:t>
            </a:r>
            <a:r>
              <a:rPr lang="en-US" sz="2400" dirty="0">
                <a:solidFill>
                  <a:srgbClr val="FFFF00"/>
                </a:solidFill>
                <a:latin typeface="system-ui"/>
              </a:rPr>
              <a:t>middle of the week he will put a stop to sacrifice </a:t>
            </a:r>
            <a:r>
              <a:rPr lang="en-US" sz="2400" dirty="0">
                <a:latin typeface="system-ui"/>
              </a:rPr>
              <a:t>and grain offering; and on the wing of abominations [will come] one who makes desolate, even until a complete destruction, one that is decreed, is poured out on the one who makes desolate.“ </a:t>
            </a:r>
            <a:r>
              <a:rPr lang="en-US" sz="2400" dirty="0">
                <a:solidFill>
                  <a:schemeClr val="accent2">
                    <a:lumMod val="75000"/>
                  </a:schemeClr>
                </a:solidFill>
                <a:latin typeface="system-ui"/>
              </a:rPr>
              <a:t>(</a:t>
            </a:r>
            <a:r>
              <a:rPr lang="en-US" sz="2400" dirty="0" smtClean="0">
                <a:solidFill>
                  <a:schemeClr val="accent2">
                    <a:lumMod val="75000"/>
                  </a:schemeClr>
                </a:solidFill>
                <a:latin typeface="system-ui"/>
              </a:rPr>
              <a:t>Prophetic Telescoping)</a:t>
            </a:r>
            <a:endParaRPr lang="en-US" sz="2400" dirty="0">
              <a:solidFill>
                <a:schemeClr val="accent2">
                  <a:lumMod val="75000"/>
                </a:schemeClr>
              </a:solidFill>
              <a:latin typeface="system-ui"/>
            </a:endParaRPr>
          </a:p>
        </p:txBody>
      </p:sp>
      <p:sp>
        <p:nvSpPr>
          <p:cNvPr id="2" name="TextBox 1"/>
          <p:cNvSpPr txBox="1"/>
          <p:nvPr/>
        </p:nvSpPr>
        <p:spPr>
          <a:xfrm>
            <a:off x="1054100" y="1587500"/>
            <a:ext cx="9753600" cy="3170099"/>
          </a:xfrm>
          <a:prstGeom prst="rect">
            <a:avLst/>
          </a:prstGeom>
          <a:solidFill>
            <a:srgbClr val="FF0000"/>
          </a:solidFill>
        </p:spPr>
        <p:txBody>
          <a:bodyPr wrap="square" rtlCol="0">
            <a:spAutoFit/>
          </a:bodyPr>
          <a:lstStyle/>
          <a:p>
            <a:pPr algn="ctr"/>
            <a:r>
              <a:rPr lang="en-US" sz="2800" b="1" dirty="0" smtClean="0">
                <a:solidFill>
                  <a:schemeClr val="bg1"/>
                </a:solidFill>
              </a:rPr>
              <a:t>Luke 21</a:t>
            </a:r>
          </a:p>
          <a:p>
            <a:pPr algn="ctr"/>
            <a:endParaRPr lang="en-US" sz="2800" b="1" dirty="0" smtClean="0">
              <a:solidFill>
                <a:schemeClr val="bg1"/>
              </a:solidFill>
            </a:endParaRPr>
          </a:p>
          <a:p>
            <a:r>
              <a:rPr lang="en-US" sz="2400" dirty="0" smtClean="0">
                <a:solidFill>
                  <a:schemeClr val="bg1"/>
                </a:solidFill>
              </a:rPr>
              <a:t>20</a:t>
            </a:r>
            <a:r>
              <a:rPr lang="en-US" sz="2400" dirty="0" smtClean="0"/>
              <a:t> "</a:t>
            </a:r>
            <a:r>
              <a:rPr lang="en-US" sz="2400" dirty="0"/>
              <a:t>But when you see Jerusalem </a:t>
            </a:r>
            <a:r>
              <a:rPr lang="en-US" sz="2400" i="1" dirty="0">
                <a:solidFill>
                  <a:srgbClr val="FFFF00"/>
                </a:solidFill>
              </a:rPr>
              <a:t>surrounded by armies</a:t>
            </a:r>
            <a:r>
              <a:rPr lang="en-US" sz="2400" dirty="0"/>
              <a:t>, then recognize that her </a:t>
            </a:r>
            <a:r>
              <a:rPr lang="en-US" sz="2400" dirty="0">
                <a:solidFill>
                  <a:srgbClr val="FFFF00"/>
                </a:solidFill>
              </a:rPr>
              <a:t>desolation</a:t>
            </a:r>
            <a:r>
              <a:rPr lang="en-US" sz="2400" dirty="0"/>
              <a:t> is near. </a:t>
            </a:r>
            <a:endParaRPr lang="en-US" sz="2400" dirty="0" smtClean="0"/>
          </a:p>
          <a:p>
            <a:endParaRPr lang="en-US" sz="2400" dirty="0"/>
          </a:p>
          <a:p>
            <a:r>
              <a:rPr lang="en-US" sz="2400" dirty="0" smtClean="0">
                <a:solidFill>
                  <a:schemeClr val="bg1"/>
                </a:solidFill>
              </a:rPr>
              <a:t>21 </a:t>
            </a:r>
            <a:r>
              <a:rPr lang="en-US" sz="2400" dirty="0" smtClean="0"/>
              <a:t>"Then </a:t>
            </a:r>
            <a:r>
              <a:rPr lang="en-US" sz="2400" dirty="0"/>
              <a:t>those who are in Judea must flee to the mountains, and those who are in the midst of the city must leave, and those who are in the country must not enter the city;</a:t>
            </a:r>
          </a:p>
        </p:txBody>
      </p:sp>
    </p:spTree>
    <p:extLst>
      <p:ext uri="{BB962C8B-B14F-4D97-AF65-F5344CB8AC3E}">
        <p14:creationId xmlns:p14="http://schemas.microsoft.com/office/powerpoint/2010/main" val="698156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21:5-8</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7</a:t>
            </a:r>
            <a:endParaRPr lang="en-US" sz="3200" b="1" dirty="0" smtClean="0">
              <a:solidFill>
                <a:schemeClr val="bg1"/>
              </a:solidFill>
            </a:endParaRPr>
          </a:p>
        </p:txBody>
      </p:sp>
      <p:sp>
        <p:nvSpPr>
          <p:cNvPr id="5" name="TextBox 4"/>
          <p:cNvSpPr txBox="1"/>
          <p:nvPr/>
        </p:nvSpPr>
        <p:spPr>
          <a:xfrm>
            <a:off x="647700" y="1117600"/>
            <a:ext cx="10375900" cy="4893647"/>
          </a:xfrm>
          <a:prstGeom prst="rect">
            <a:avLst/>
          </a:prstGeom>
          <a:noFill/>
        </p:spPr>
        <p:txBody>
          <a:bodyPr wrap="square" rtlCol="0">
            <a:spAutoFit/>
          </a:bodyPr>
          <a:lstStyle/>
          <a:p>
            <a:r>
              <a:rPr lang="en-US" sz="2400" dirty="0" smtClean="0">
                <a:solidFill>
                  <a:srgbClr val="00B0F0"/>
                </a:solidFill>
                <a:latin typeface="system-ui"/>
              </a:rPr>
              <a:t>5</a:t>
            </a:r>
            <a:r>
              <a:rPr lang="en-US" sz="2400" dirty="0" smtClean="0">
                <a:latin typeface="system-ui"/>
              </a:rPr>
              <a:t> And </a:t>
            </a:r>
            <a:r>
              <a:rPr lang="en-US" sz="2400" dirty="0">
                <a:latin typeface="system-ui"/>
              </a:rPr>
              <a:t>while some were talking about the temple, that it was adorned with beautiful stones and votive gifts, He said,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6</a:t>
            </a:r>
            <a:r>
              <a:rPr lang="en-US" sz="2400" dirty="0" smtClean="0">
                <a:latin typeface="system-ui"/>
              </a:rPr>
              <a:t> "[</a:t>
            </a:r>
            <a:r>
              <a:rPr lang="en-US" sz="2400" dirty="0">
                <a:latin typeface="system-ui"/>
              </a:rPr>
              <a:t>As for] these things which you are looking at, the days will come in which there will not be left one stone upon another which will not be torn down."</a:t>
            </a:r>
          </a:p>
          <a:p>
            <a:endParaRPr lang="en-US" sz="2400" dirty="0">
              <a:latin typeface="system-ui"/>
            </a:endParaRPr>
          </a:p>
          <a:p>
            <a:r>
              <a:rPr lang="en-US" sz="2400" dirty="0" smtClean="0">
                <a:solidFill>
                  <a:srgbClr val="00B0F0"/>
                </a:solidFill>
                <a:latin typeface="system-ui"/>
              </a:rPr>
              <a:t>7</a:t>
            </a:r>
            <a:r>
              <a:rPr lang="en-US" sz="2400" dirty="0" smtClean="0">
                <a:latin typeface="system-ui"/>
              </a:rPr>
              <a:t> They </a:t>
            </a:r>
            <a:r>
              <a:rPr lang="en-US" sz="2400" dirty="0">
                <a:latin typeface="system-ui"/>
              </a:rPr>
              <a:t>questioned Him, saying, "Teacher, when therefore will these things happen? And what [will be] the sign when these things are about to take place?"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8</a:t>
            </a:r>
            <a:r>
              <a:rPr lang="en-US" sz="2400" dirty="0" smtClean="0">
                <a:latin typeface="system-ui"/>
              </a:rPr>
              <a:t> And </a:t>
            </a:r>
            <a:r>
              <a:rPr lang="en-US" sz="2400" dirty="0">
                <a:latin typeface="system-ui"/>
              </a:rPr>
              <a:t>He said, "See to it that you are not misled; for many will come in My name, saying, I am [He],' and, 'The time is near.' Do not go after them. </a:t>
            </a:r>
          </a:p>
        </p:txBody>
      </p:sp>
    </p:spTree>
    <p:extLst>
      <p:ext uri="{BB962C8B-B14F-4D97-AF65-F5344CB8AC3E}">
        <p14:creationId xmlns:p14="http://schemas.microsoft.com/office/powerpoint/2010/main" val="764033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21:9</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8</a:t>
            </a:r>
            <a:endParaRPr lang="en-US" sz="3200" b="1" dirty="0" smtClean="0">
              <a:solidFill>
                <a:schemeClr val="bg1"/>
              </a:solidFill>
            </a:endParaRPr>
          </a:p>
        </p:txBody>
      </p:sp>
      <p:sp>
        <p:nvSpPr>
          <p:cNvPr id="5" name="TextBox 4"/>
          <p:cNvSpPr txBox="1"/>
          <p:nvPr/>
        </p:nvSpPr>
        <p:spPr>
          <a:xfrm>
            <a:off x="647700" y="1117600"/>
            <a:ext cx="10375900" cy="1569660"/>
          </a:xfrm>
          <a:prstGeom prst="rect">
            <a:avLst/>
          </a:prstGeom>
          <a:noFill/>
        </p:spPr>
        <p:txBody>
          <a:bodyPr wrap="square" rtlCol="0">
            <a:spAutoFit/>
          </a:bodyPr>
          <a:lstStyle/>
          <a:p>
            <a:r>
              <a:rPr lang="en-US" sz="2400" dirty="0" smtClean="0">
                <a:latin typeface="system-ui"/>
              </a:rPr>
              <a:t>9 "When </a:t>
            </a:r>
            <a:r>
              <a:rPr lang="en-US" sz="2400" dirty="0">
                <a:latin typeface="system-ui"/>
              </a:rPr>
              <a:t>you hear of wars and disturbances, do not be terrified; for these things must take place first, </a:t>
            </a:r>
            <a:r>
              <a:rPr lang="en-US" sz="2400" dirty="0">
                <a:solidFill>
                  <a:srgbClr val="FFFF00"/>
                </a:solidFill>
                <a:latin typeface="system-ui"/>
              </a:rPr>
              <a:t>but the end [does] not [follow] immediately</a:t>
            </a:r>
            <a:r>
              <a:rPr lang="en-US" sz="2400" dirty="0" smtClean="0">
                <a:solidFill>
                  <a:srgbClr val="FFFF00"/>
                </a:solidFill>
                <a:latin typeface="system-ui"/>
              </a:rPr>
              <a:t>.</a:t>
            </a:r>
          </a:p>
          <a:p>
            <a:endParaRPr lang="en-US" sz="2400" dirty="0">
              <a:solidFill>
                <a:srgbClr val="FFFF00"/>
              </a:solidFill>
              <a:latin typeface="system-ui"/>
            </a:endParaRPr>
          </a:p>
          <a:p>
            <a:r>
              <a:rPr lang="en-US" sz="2400" dirty="0" smtClean="0">
                <a:solidFill>
                  <a:srgbClr val="FFC000"/>
                </a:solidFill>
                <a:latin typeface="system-ui"/>
              </a:rPr>
              <a:t>END OF WHAT?</a:t>
            </a:r>
            <a:endParaRPr lang="en-US" sz="2400" dirty="0">
              <a:solidFill>
                <a:srgbClr val="FFC000"/>
              </a:solidFill>
              <a:latin typeface="system-ui"/>
            </a:endParaRPr>
          </a:p>
        </p:txBody>
      </p:sp>
    </p:spTree>
    <p:extLst>
      <p:ext uri="{BB962C8B-B14F-4D97-AF65-F5344CB8AC3E}">
        <p14:creationId xmlns:p14="http://schemas.microsoft.com/office/powerpoint/2010/main" val="22377175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21:9</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9</a:t>
            </a:r>
            <a:endParaRPr lang="en-US" sz="3200" b="1" dirty="0" smtClean="0">
              <a:solidFill>
                <a:schemeClr val="bg1"/>
              </a:solidFill>
            </a:endParaRPr>
          </a:p>
        </p:txBody>
      </p:sp>
      <p:sp>
        <p:nvSpPr>
          <p:cNvPr id="5" name="TextBox 4"/>
          <p:cNvSpPr txBox="1"/>
          <p:nvPr/>
        </p:nvSpPr>
        <p:spPr>
          <a:xfrm>
            <a:off x="647700" y="1117600"/>
            <a:ext cx="10375900" cy="4524315"/>
          </a:xfrm>
          <a:prstGeom prst="rect">
            <a:avLst/>
          </a:prstGeom>
          <a:noFill/>
        </p:spPr>
        <p:txBody>
          <a:bodyPr wrap="square" rtlCol="0">
            <a:spAutoFit/>
          </a:bodyPr>
          <a:lstStyle/>
          <a:p>
            <a:r>
              <a:rPr lang="en-US" sz="2400" dirty="0" smtClean="0">
                <a:solidFill>
                  <a:srgbClr val="00B0F0"/>
                </a:solidFill>
                <a:latin typeface="system-ui"/>
              </a:rPr>
              <a:t>9</a:t>
            </a:r>
            <a:r>
              <a:rPr lang="en-US" sz="2400" dirty="0" smtClean="0">
                <a:latin typeface="system-ui"/>
              </a:rPr>
              <a:t> "When </a:t>
            </a:r>
            <a:r>
              <a:rPr lang="en-US" sz="2400" dirty="0">
                <a:latin typeface="system-ui"/>
              </a:rPr>
              <a:t>you hear of wars and disturbances, do not be terrified; for these things must take place first, </a:t>
            </a:r>
            <a:r>
              <a:rPr lang="en-US" sz="2400" dirty="0">
                <a:solidFill>
                  <a:srgbClr val="FFFF00"/>
                </a:solidFill>
                <a:latin typeface="system-ui"/>
              </a:rPr>
              <a:t>but the end [does] not [follow] immediately</a:t>
            </a:r>
            <a:r>
              <a:rPr lang="en-US" sz="2400" dirty="0" smtClean="0">
                <a:solidFill>
                  <a:srgbClr val="FFFF00"/>
                </a:solidFill>
                <a:latin typeface="system-ui"/>
              </a:rPr>
              <a:t>.</a:t>
            </a:r>
          </a:p>
          <a:p>
            <a:endParaRPr lang="en-US" sz="2400" dirty="0">
              <a:solidFill>
                <a:srgbClr val="FFFF00"/>
              </a:solidFill>
              <a:latin typeface="system-ui"/>
            </a:endParaRPr>
          </a:p>
          <a:p>
            <a:r>
              <a:rPr lang="en-US" sz="2400" dirty="0" smtClean="0">
                <a:solidFill>
                  <a:srgbClr val="FFC000"/>
                </a:solidFill>
                <a:latin typeface="system-ui"/>
              </a:rPr>
              <a:t>END OF WHAT?</a:t>
            </a:r>
          </a:p>
          <a:p>
            <a:endParaRPr lang="en-US" sz="2400" dirty="0">
              <a:solidFill>
                <a:srgbClr val="FFC000"/>
              </a:solidFill>
              <a:latin typeface="system-ui"/>
            </a:endParaRPr>
          </a:p>
          <a:p>
            <a:r>
              <a:rPr lang="en-US" sz="2400" dirty="0">
                <a:solidFill>
                  <a:srgbClr val="00B0F0"/>
                </a:solidFill>
                <a:latin typeface="system-ui"/>
              </a:rPr>
              <a:t>5</a:t>
            </a:r>
            <a:r>
              <a:rPr lang="en-US" sz="2400" dirty="0">
                <a:latin typeface="system-ui"/>
              </a:rPr>
              <a:t> And while </a:t>
            </a:r>
            <a:r>
              <a:rPr lang="en-US" sz="2400" dirty="0">
                <a:solidFill>
                  <a:srgbClr val="92D050"/>
                </a:solidFill>
                <a:latin typeface="system-ui"/>
              </a:rPr>
              <a:t>some were talking about the temple</a:t>
            </a:r>
            <a:r>
              <a:rPr lang="en-US" sz="2400" dirty="0">
                <a:solidFill>
                  <a:srgbClr val="FFFF00"/>
                </a:solidFill>
                <a:latin typeface="system-ui"/>
              </a:rPr>
              <a:t>, </a:t>
            </a:r>
            <a:r>
              <a:rPr lang="en-US" sz="2400" dirty="0">
                <a:latin typeface="system-ui"/>
              </a:rPr>
              <a:t>that it was adorned with beautiful stones and votive gifts, He said, </a:t>
            </a:r>
          </a:p>
          <a:p>
            <a:endParaRPr lang="en-US" sz="2400" dirty="0">
              <a:latin typeface="system-ui"/>
            </a:endParaRPr>
          </a:p>
          <a:p>
            <a:r>
              <a:rPr lang="en-US" sz="2400" dirty="0">
                <a:solidFill>
                  <a:srgbClr val="00B0F0"/>
                </a:solidFill>
                <a:latin typeface="system-ui"/>
              </a:rPr>
              <a:t>6</a:t>
            </a:r>
            <a:r>
              <a:rPr lang="en-US" sz="2400" dirty="0">
                <a:latin typeface="system-ui"/>
              </a:rPr>
              <a:t> "[As for] </a:t>
            </a:r>
            <a:r>
              <a:rPr lang="en-US" sz="2400" dirty="0">
                <a:solidFill>
                  <a:srgbClr val="92D050"/>
                </a:solidFill>
                <a:latin typeface="system-ui"/>
              </a:rPr>
              <a:t>these things which you are looking at, the days will come in which there will not be left one stone upon another which will not be torn down."</a:t>
            </a:r>
          </a:p>
          <a:p>
            <a:endParaRPr lang="en-US" sz="2400" dirty="0">
              <a:solidFill>
                <a:srgbClr val="FFC000"/>
              </a:solidFill>
              <a:latin typeface="system-ui"/>
            </a:endParaRPr>
          </a:p>
        </p:txBody>
      </p:sp>
    </p:spTree>
    <p:extLst>
      <p:ext uri="{BB962C8B-B14F-4D97-AF65-F5344CB8AC3E}">
        <p14:creationId xmlns:p14="http://schemas.microsoft.com/office/powerpoint/2010/main" val="2596700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21:12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10</a:t>
            </a:r>
            <a:endParaRPr lang="en-US" sz="3200" b="1" dirty="0" smtClean="0">
              <a:solidFill>
                <a:schemeClr val="bg1"/>
              </a:solidFill>
            </a:endParaRPr>
          </a:p>
        </p:txBody>
      </p:sp>
      <p:sp>
        <p:nvSpPr>
          <p:cNvPr id="5" name="TextBox 4"/>
          <p:cNvSpPr txBox="1"/>
          <p:nvPr/>
        </p:nvSpPr>
        <p:spPr>
          <a:xfrm>
            <a:off x="647700" y="1117600"/>
            <a:ext cx="10375900" cy="1569660"/>
          </a:xfrm>
          <a:prstGeom prst="rect">
            <a:avLst/>
          </a:prstGeom>
          <a:noFill/>
        </p:spPr>
        <p:txBody>
          <a:bodyPr wrap="square" rtlCol="0">
            <a:spAutoFit/>
          </a:bodyPr>
          <a:lstStyle/>
          <a:p>
            <a:r>
              <a:rPr lang="en-US" sz="2400" dirty="0" smtClean="0">
                <a:solidFill>
                  <a:srgbClr val="00B0F0"/>
                </a:solidFill>
                <a:latin typeface="system-ui"/>
              </a:rPr>
              <a:t>12 </a:t>
            </a:r>
            <a:r>
              <a:rPr lang="en-US" sz="2400" dirty="0" smtClean="0">
                <a:latin typeface="system-ui"/>
              </a:rPr>
              <a:t>"</a:t>
            </a:r>
            <a:r>
              <a:rPr lang="en-US" sz="2400" dirty="0">
                <a:latin typeface="system-ui"/>
              </a:rPr>
              <a:t>But before all these things, they will lay their hands on you and will persecute you, </a:t>
            </a:r>
            <a:r>
              <a:rPr lang="en-US" sz="2400" dirty="0">
                <a:solidFill>
                  <a:srgbClr val="FFFF00"/>
                </a:solidFill>
                <a:latin typeface="system-ui"/>
              </a:rPr>
              <a:t>delivering you to the synagogues and prisons</a:t>
            </a:r>
            <a:r>
              <a:rPr lang="en-US" sz="2400" dirty="0">
                <a:latin typeface="system-ui"/>
              </a:rPr>
              <a:t>, bringing you before kings and governors for My name's sake. </a:t>
            </a:r>
            <a:endParaRPr lang="en-US" sz="2400" dirty="0" smtClean="0">
              <a:latin typeface="system-ui"/>
            </a:endParaRPr>
          </a:p>
          <a:p>
            <a:endParaRPr lang="en-US" sz="2400" dirty="0">
              <a:latin typeface="system-ui"/>
            </a:endParaRPr>
          </a:p>
        </p:txBody>
      </p:sp>
    </p:spTree>
    <p:extLst>
      <p:ext uri="{BB962C8B-B14F-4D97-AF65-F5344CB8AC3E}">
        <p14:creationId xmlns:p14="http://schemas.microsoft.com/office/powerpoint/2010/main" val="413748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21:12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11</a:t>
            </a:r>
            <a:endParaRPr lang="en-US" sz="3200" b="1" dirty="0" smtClean="0">
              <a:solidFill>
                <a:schemeClr val="bg1"/>
              </a:solidFill>
            </a:endParaRPr>
          </a:p>
        </p:txBody>
      </p:sp>
      <p:sp>
        <p:nvSpPr>
          <p:cNvPr id="5" name="TextBox 4"/>
          <p:cNvSpPr txBox="1"/>
          <p:nvPr/>
        </p:nvSpPr>
        <p:spPr>
          <a:xfrm>
            <a:off x="647700" y="1117600"/>
            <a:ext cx="10375900" cy="3046988"/>
          </a:xfrm>
          <a:prstGeom prst="rect">
            <a:avLst/>
          </a:prstGeom>
          <a:noFill/>
        </p:spPr>
        <p:txBody>
          <a:bodyPr wrap="square" rtlCol="0">
            <a:spAutoFit/>
          </a:bodyPr>
          <a:lstStyle/>
          <a:p>
            <a:r>
              <a:rPr lang="en-US" sz="2400" dirty="0" smtClean="0">
                <a:solidFill>
                  <a:srgbClr val="00B0F0"/>
                </a:solidFill>
                <a:latin typeface="system-ui"/>
              </a:rPr>
              <a:t>12 </a:t>
            </a:r>
            <a:r>
              <a:rPr lang="en-US" sz="2400" dirty="0" smtClean="0">
                <a:latin typeface="system-ui"/>
              </a:rPr>
              <a:t>"</a:t>
            </a:r>
            <a:r>
              <a:rPr lang="en-US" sz="2400" dirty="0">
                <a:latin typeface="system-ui"/>
              </a:rPr>
              <a:t>But before all these things, they will lay their hands on you and will persecute you, </a:t>
            </a:r>
            <a:r>
              <a:rPr lang="en-US" sz="2400" dirty="0">
                <a:solidFill>
                  <a:srgbClr val="FFFF00"/>
                </a:solidFill>
                <a:latin typeface="system-ui"/>
              </a:rPr>
              <a:t>delivering you to the synagogues and prisons</a:t>
            </a:r>
            <a:r>
              <a:rPr lang="en-US" sz="2400" dirty="0">
                <a:latin typeface="system-ui"/>
              </a:rPr>
              <a:t>, bringing you before kings and governors for My name's sake. </a:t>
            </a:r>
            <a:endParaRPr lang="en-US" sz="2400" dirty="0" smtClean="0">
              <a:latin typeface="system-ui"/>
            </a:endParaRPr>
          </a:p>
          <a:p>
            <a:endParaRPr lang="en-US" sz="2400" dirty="0">
              <a:latin typeface="system-ui"/>
            </a:endParaRPr>
          </a:p>
          <a:p>
            <a:r>
              <a:rPr lang="en-US" sz="2400" dirty="0" smtClean="0">
                <a:solidFill>
                  <a:schemeClr val="bg2">
                    <a:lumMod val="60000"/>
                    <a:lumOff val="40000"/>
                  </a:schemeClr>
                </a:solidFill>
                <a:latin typeface="system-ui"/>
              </a:rPr>
              <a:t>We simply cannot take this to be understood by those who Christ was speaking to as:</a:t>
            </a:r>
          </a:p>
          <a:p>
            <a:r>
              <a:rPr lang="en-US" sz="2400" i="1" dirty="0" smtClean="0">
                <a:latin typeface="system-ui"/>
              </a:rPr>
              <a:t>See that Temple, I don’t mean that one, cause it’ll be gone, I mean a 3</a:t>
            </a:r>
            <a:r>
              <a:rPr lang="en-US" sz="2400" i="1" baseline="30000" dirty="0" smtClean="0">
                <a:latin typeface="system-ui"/>
              </a:rPr>
              <a:t>rd</a:t>
            </a:r>
            <a:r>
              <a:rPr lang="en-US" sz="2400" i="1" dirty="0" smtClean="0">
                <a:latin typeface="system-ui"/>
              </a:rPr>
              <a:t> Temple over 2000 years later. </a:t>
            </a:r>
            <a:r>
              <a:rPr lang="en-US" sz="2400" dirty="0" smtClean="0">
                <a:solidFill>
                  <a:schemeClr val="bg2">
                    <a:lumMod val="60000"/>
                    <a:lumOff val="40000"/>
                  </a:schemeClr>
                </a:solidFill>
                <a:latin typeface="system-ui"/>
              </a:rPr>
              <a:t>Can we?</a:t>
            </a:r>
            <a:endParaRPr lang="en-US" sz="2400" dirty="0">
              <a:solidFill>
                <a:schemeClr val="bg2">
                  <a:lumMod val="60000"/>
                  <a:lumOff val="40000"/>
                </a:schemeClr>
              </a:solidFill>
              <a:latin typeface="system-ui"/>
            </a:endParaRPr>
          </a:p>
        </p:txBody>
      </p:sp>
      <p:pic>
        <p:nvPicPr>
          <p:cNvPr id="2" name="Picture 1"/>
          <p:cNvPicPr>
            <a:picLocks noChangeAspect="1"/>
          </p:cNvPicPr>
          <p:nvPr/>
        </p:nvPicPr>
        <p:blipFill>
          <a:blip r:embed="rId2"/>
          <a:stretch>
            <a:fillRect/>
          </a:stretch>
        </p:blipFill>
        <p:spPr>
          <a:xfrm>
            <a:off x="1099895" y="1758551"/>
            <a:ext cx="9992210" cy="3340898"/>
          </a:xfrm>
          <a:prstGeom prst="rect">
            <a:avLst/>
          </a:prstGeom>
        </p:spPr>
      </p:pic>
    </p:spTree>
    <p:extLst>
      <p:ext uri="{BB962C8B-B14F-4D97-AF65-F5344CB8AC3E}">
        <p14:creationId xmlns:p14="http://schemas.microsoft.com/office/powerpoint/2010/main" val="1167566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21:12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12</a:t>
            </a:r>
            <a:endParaRPr lang="en-US" sz="3200" b="1" dirty="0" smtClean="0">
              <a:solidFill>
                <a:schemeClr val="bg1"/>
              </a:solidFill>
            </a:endParaRPr>
          </a:p>
        </p:txBody>
      </p:sp>
      <p:sp>
        <p:nvSpPr>
          <p:cNvPr id="5" name="TextBox 4"/>
          <p:cNvSpPr txBox="1"/>
          <p:nvPr/>
        </p:nvSpPr>
        <p:spPr>
          <a:xfrm>
            <a:off x="647700" y="1117600"/>
            <a:ext cx="10375900" cy="3046988"/>
          </a:xfrm>
          <a:prstGeom prst="rect">
            <a:avLst/>
          </a:prstGeom>
          <a:noFill/>
        </p:spPr>
        <p:txBody>
          <a:bodyPr wrap="square" rtlCol="0">
            <a:spAutoFit/>
          </a:bodyPr>
          <a:lstStyle/>
          <a:p>
            <a:r>
              <a:rPr lang="en-US" sz="2400" dirty="0" smtClean="0">
                <a:solidFill>
                  <a:srgbClr val="00B0F0"/>
                </a:solidFill>
                <a:latin typeface="system-ui"/>
              </a:rPr>
              <a:t>12 </a:t>
            </a:r>
            <a:r>
              <a:rPr lang="en-US" sz="2400" dirty="0" smtClean="0">
                <a:latin typeface="system-ui"/>
              </a:rPr>
              <a:t>"</a:t>
            </a:r>
            <a:r>
              <a:rPr lang="en-US" sz="2400" dirty="0">
                <a:latin typeface="system-ui"/>
              </a:rPr>
              <a:t>But before all these things, they will lay their hands on you and will persecute you, </a:t>
            </a:r>
            <a:r>
              <a:rPr lang="en-US" sz="2400" dirty="0">
                <a:solidFill>
                  <a:srgbClr val="FFFF00"/>
                </a:solidFill>
                <a:latin typeface="system-ui"/>
              </a:rPr>
              <a:t>delivering you to the synagogues and prisons</a:t>
            </a:r>
            <a:r>
              <a:rPr lang="en-US" sz="2400" dirty="0">
                <a:latin typeface="system-ui"/>
              </a:rPr>
              <a:t>, bringing you before kings and governors for My name's sake. </a:t>
            </a:r>
            <a:endParaRPr lang="en-US" sz="2400" dirty="0" smtClean="0">
              <a:latin typeface="system-ui"/>
            </a:endParaRPr>
          </a:p>
          <a:p>
            <a:endParaRPr lang="en-US" sz="2400" dirty="0">
              <a:latin typeface="system-ui"/>
            </a:endParaRPr>
          </a:p>
          <a:p>
            <a:r>
              <a:rPr lang="en-US" sz="2400" dirty="0" smtClean="0">
                <a:solidFill>
                  <a:schemeClr val="bg2">
                    <a:lumMod val="60000"/>
                    <a:lumOff val="40000"/>
                  </a:schemeClr>
                </a:solidFill>
                <a:latin typeface="system-ui"/>
              </a:rPr>
              <a:t>We simply cannot take this to be understood by those who Christ was speaking to as:</a:t>
            </a:r>
          </a:p>
          <a:p>
            <a:r>
              <a:rPr lang="en-US" sz="2400" i="1" dirty="0" smtClean="0">
                <a:latin typeface="system-ui"/>
              </a:rPr>
              <a:t>See that Temple, I don’t mean that one, cause it’ll be gone, I mean a 3</a:t>
            </a:r>
            <a:r>
              <a:rPr lang="en-US" sz="2400" i="1" baseline="30000" dirty="0" smtClean="0">
                <a:latin typeface="system-ui"/>
              </a:rPr>
              <a:t>rd</a:t>
            </a:r>
            <a:r>
              <a:rPr lang="en-US" sz="2400" i="1" dirty="0" smtClean="0">
                <a:latin typeface="system-ui"/>
              </a:rPr>
              <a:t> Temple over 2000 years later. </a:t>
            </a:r>
            <a:r>
              <a:rPr lang="en-US" sz="2400" dirty="0" smtClean="0">
                <a:solidFill>
                  <a:schemeClr val="bg2">
                    <a:lumMod val="60000"/>
                    <a:lumOff val="40000"/>
                  </a:schemeClr>
                </a:solidFill>
                <a:latin typeface="system-ui"/>
              </a:rPr>
              <a:t>Can we?</a:t>
            </a:r>
            <a:endParaRPr lang="en-US" sz="2400" dirty="0">
              <a:solidFill>
                <a:schemeClr val="bg2">
                  <a:lumMod val="60000"/>
                  <a:lumOff val="40000"/>
                </a:schemeClr>
              </a:solidFill>
              <a:latin typeface="system-ui"/>
            </a:endParaRPr>
          </a:p>
        </p:txBody>
      </p:sp>
      <p:pic>
        <p:nvPicPr>
          <p:cNvPr id="2" name="Picture 1"/>
          <p:cNvPicPr>
            <a:picLocks noChangeAspect="1"/>
          </p:cNvPicPr>
          <p:nvPr/>
        </p:nvPicPr>
        <p:blipFill>
          <a:blip r:embed="rId2"/>
          <a:stretch>
            <a:fillRect/>
          </a:stretch>
        </p:blipFill>
        <p:spPr>
          <a:xfrm>
            <a:off x="1099895" y="1758551"/>
            <a:ext cx="9992210" cy="3340898"/>
          </a:xfrm>
          <a:prstGeom prst="rect">
            <a:avLst/>
          </a:prstGeom>
        </p:spPr>
      </p:pic>
      <p:sp>
        <p:nvSpPr>
          <p:cNvPr id="6" name="TextBox 5"/>
          <p:cNvSpPr txBox="1"/>
          <p:nvPr/>
        </p:nvSpPr>
        <p:spPr>
          <a:xfrm>
            <a:off x="901700" y="1028700"/>
            <a:ext cx="10490200" cy="4524315"/>
          </a:xfrm>
          <a:prstGeom prst="rect">
            <a:avLst/>
          </a:prstGeom>
          <a:solidFill>
            <a:schemeClr val="bg1"/>
          </a:solidFill>
        </p:spPr>
        <p:txBody>
          <a:bodyPr wrap="square" rtlCol="0">
            <a:spAutoFit/>
          </a:bodyPr>
          <a:lstStyle/>
          <a:p>
            <a:pPr algn="ctr"/>
            <a:r>
              <a:rPr lang="en-US" sz="2400" b="1" dirty="0" smtClean="0"/>
              <a:t>Eusebius Church Historian 310-335AD</a:t>
            </a:r>
          </a:p>
          <a:p>
            <a:pPr algn="ctr"/>
            <a:endParaRPr lang="en-US" sz="2400" b="1" dirty="0" smtClean="0"/>
          </a:p>
          <a:p>
            <a:r>
              <a:rPr lang="en-US" sz="2400" dirty="0" smtClean="0"/>
              <a:t>The </a:t>
            </a:r>
            <a:r>
              <a:rPr lang="en-US" sz="2400" dirty="0"/>
              <a:t>people of the church in Jerusalem, in accordance with a certain oracle that was given through revelation to those who were worthy in the place, were commanded to migrate from the city before the war and to settle in a certain city of </a:t>
            </a:r>
            <a:r>
              <a:rPr lang="en-US" sz="2400" dirty="0" err="1"/>
              <a:t>Perea</a:t>
            </a:r>
            <a:r>
              <a:rPr lang="en-US" sz="2400" dirty="0"/>
              <a:t>—Pella it was called—to which those who believed in Christ migrated from Jerusalem, so that when holy men had completely abandoned the royal capital of the Jews and the whole land of Judea, the judgment of God might at last overtake them for all their crimes against the Christ and his apostles, utterly blotting out that very generation of the wicked from among humankind.— Eusebius, Church History Book 3, Chapter 5, </a:t>
            </a:r>
            <a:r>
              <a:rPr lang="en-US" sz="2400" dirty="0" smtClean="0"/>
              <a:t>3</a:t>
            </a:r>
            <a:endParaRPr lang="en-US" sz="2400" dirty="0"/>
          </a:p>
        </p:txBody>
      </p:sp>
      <p:sp>
        <p:nvSpPr>
          <p:cNvPr id="7" name="TextBox 6"/>
          <p:cNvSpPr txBox="1"/>
          <p:nvPr/>
        </p:nvSpPr>
        <p:spPr>
          <a:xfrm>
            <a:off x="2083777" y="5969977"/>
            <a:ext cx="2813538" cy="369332"/>
          </a:xfrm>
          <a:prstGeom prst="rect">
            <a:avLst/>
          </a:prstGeom>
          <a:noFill/>
        </p:spPr>
        <p:txBody>
          <a:bodyPr wrap="square" rtlCol="0">
            <a:spAutoFit/>
          </a:bodyPr>
          <a:lstStyle/>
          <a:p>
            <a:r>
              <a:rPr lang="en-US" dirty="0" smtClean="0">
                <a:solidFill>
                  <a:schemeClr val="bg1">
                    <a:lumMod val="50000"/>
                    <a:lumOff val="50000"/>
                  </a:schemeClr>
                </a:solidFill>
              </a:rPr>
              <a:t>Indefinite article</a:t>
            </a:r>
            <a:endParaRPr lang="en-US" dirty="0">
              <a:solidFill>
                <a:schemeClr val="bg1">
                  <a:lumMod val="50000"/>
                  <a:lumOff val="50000"/>
                </a:schemeClr>
              </a:solidFill>
            </a:endParaRPr>
          </a:p>
        </p:txBody>
      </p:sp>
    </p:spTree>
    <p:extLst>
      <p:ext uri="{BB962C8B-B14F-4D97-AF65-F5344CB8AC3E}">
        <p14:creationId xmlns:p14="http://schemas.microsoft.com/office/powerpoint/2010/main" val="19850058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The past view of revelations 13:18</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13</a:t>
            </a:r>
            <a:endParaRPr lang="en-US" sz="3200" b="1" dirty="0" smtClean="0">
              <a:solidFill>
                <a:schemeClr val="bg1"/>
              </a:solidFill>
            </a:endParaRPr>
          </a:p>
        </p:txBody>
      </p:sp>
      <p:sp>
        <p:nvSpPr>
          <p:cNvPr id="5" name="TextBox 4"/>
          <p:cNvSpPr txBox="1"/>
          <p:nvPr/>
        </p:nvSpPr>
        <p:spPr>
          <a:xfrm>
            <a:off x="413239" y="1441938"/>
            <a:ext cx="9937262" cy="4524315"/>
          </a:xfrm>
          <a:prstGeom prst="rect">
            <a:avLst/>
          </a:prstGeom>
          <a:noFill/>
        </p:spPr>
        <p:txBody>
          <a:bodyPr wrap="square" rtlCol="0">
            <a:spAutoFit/>
          </a:bodyPr>
          <a:lstStyle/>
          <a:p>
            <a:r>
              <a:rPr lang="en-US" sz="2400" dirty="0" smtClean="0">
                <a:latin typeface="Roboto"/>
              </a:rPr>
              <a:t>Here </a:t>
            </a:r>
            <a:r>
              <a:rPr lang="en-US" sz="2400" dirty="0">
                <a:latin typeface="Roboto"/>
              </a:rPr>
              <a:t>is wisdom. Let him who has understanding calculate the number of the beast, for the number is that of a man; and his number is </a:t>
            </a:r>
            <a:r>
              <a:rPr lang="en-US" sz="2400" dirty="0">
                <a:solidFill>
                  <a:srgbClr val="FFFF00"/>
                </a:solidFill>
                <a:latin typeface="Roboto"/>
              </a:rPr>
              <a:t>six hundred and sixty-six</a:t>
            </a:r>
            <a:r>
              <a:rPr lang="en-US" sz="2400" dirty="0" smtClean="0">
                <a:solidFill>
                  <a:srgbClr val="FFFF00"/>
                </a:solidFill>
                <a:latin typeface="Roboto"/>
              </a:rPr>
              <a:t>.</a:t>
            </a:r>
          </a:p>
          <a:p>
            <a:endParaRPr lang="en-US" sz="2400" dirty="0">
              <a:solidFill>
                <a:srgbClr val="FFFF00"/>
              </a:solidFill>
              <a:latin typeface="Roboto"/>
            </a:endParaRPr>
          </a:p>
          <a:p>
            <a:r>
              <a:rPr lang="en-US" sz="2400" dirty="0" smtClean="0">
                <a:latin typeface="Roboto"/>
              </a:rPr>
              <a:t>However several early manuscripts used </a:t>
            </a:r>
            <a:r>
              <a:rPr lang="en-US" sz="2400" dirty="0" smtClean="0">
                <a:solidFill>
                  <a:srgbClr val="FFFF00"/>
                </a:solidFill>
                <a:latin typeface="Roboto"/>
              </a:rPr>
              <a:t>616.</a:t>
            </a:r>
          </a:p>
          <a:p>
            <a:endParaRPr lang="en-US" sz="2400" dirty="0">
              <a:solidFill>
                <a:srgbClr val="00B0F0"/>
              </a:solidFill>
              <a:latin typeface="Roboto"/>
            </a:endParaRPr>
          </a:p>
          <a:p>
            <a:r>
              <a:rPr lang="en-US" sz="2400" dirty="0" smtClean="0">
                <a:latin typeface="Roboto"/>
              </a:rPr>
              <a:t>Hebrew Gematria </a:t>
            </a:r>
            <a:r>
              <a:rPr lang="en-US" sz="2400" dirty="0">
                <a:latin typeface="Roboto"/>
              </a:rPr>
              <a:t>takes "</a:t>
            </a:r>
            <a:r>
              <a:rPr lang="en-US" sz="2400" dirty="0" err="1">
                <a:latin typeface="Roboto"/>
              </a:rPr>
              <a:t>Neron</a:t>
            </a:r>
            <a:r>
              <a:rPr lang="en-US" sz="2400" dirty="0">
                <a:latin typeface="Roboto"/>
              </a:rPr>
              <a:t> </a:t>
            </a:r>
            <a:r>
              <a:rPr lang="en-US" sz="2400" dirty="0" err="1">
                <a:latin typeface="Roboto"/>
              </a:rPr>
              <a:t>Kaisar</a:t>
            </a:r>
            <a:r>
              <a:rPr lang="en-US" sz="2400" dirty="0">
                <a:latin typeface="Roboto"/>
              </a:rPr>
              <a:t>" </a:t>
            </a:r>
            <a:r>
              <a:rPr lang="en-US" sz="2400" dirty="0" smtClean="0">
                <a:latin typeface="Roboto"/>
              </a:rPr>
              <a:t>in Greek, (Nero </a:t>
            </a:r>
            <a:r>
              <a:rPr lang="en-US" sz="2400" dirty="0">
                <a:latin typeface="Roboto"/>
              </a:rPr>
              <a:t>Caesar</a:t>
            </a:r>
            <a:r>
              <a:rPr lang="en-US" sz="2400" dirty="0" smtClean="0">
                <a:latin typeface="Roboto"/>
              </a:rPr>
              <a:t>) and </a:t>
            </a:r>
            <a:r>
              <a:rPr lang="en-US" sz="2400" dirty="0">
                <a:latin typeface="Roboto"/>
              </a:rPr>
              <a:t>translate it to Hebrew, “</a:t>
            </a:r>
            <a:r>
              <a:rPr lang="en-US" sz="2400" dirty="0" err="1">
                <a:latin typeface="Roboto"/>
              </a:rPr>
              <a:t>Nron</a:t>
            </a:r>
            <a:r>
              <a:rPr lang="en-US" sz="2400" dirty="0">
                <a:latin typeface="Roboto"/>
              </a:rPr>
              <a:t> </a:t>
            </a:r>
            <a:r>
              <a:rPr lang="en-US" sz="2400" dirty="0" err="1" smtClean="0">
                <a:latin typeface="Roboto"/>
              </a:rPr>
              <a:t>Qsr</a:t>
            </a:r>
            <a:r>
              <a:rPr lang="en-US" sz="2400" dirty="0" smtClean="0">
                <a:latin typeface="Roboto"/>
              </a:rPr>
              <a:t>” it adds up to 666. </a:t>
            </a:r>
          </a:p>
          <a:p>
            <a:endParaRPr lang="en-US" sz="2400" dirty="0">
              <a:latin typeface="Roboto"/>
            </a:endParaRPr>
          </a:p>
          <a:p>
            <a:r>
              <a:rPr lang="en-US" sz="2400" dirty="0" smtClean="0">
                <a:latin typeface="Roboto"/>
              </a:rPr>
              <a:t>In Latin the primary language or Romans, you drop the final “nun” or “n” and it totals 616!</a:t>
            </a:r>
            <a:endParaRPr lang="en-US" sz="2400" dirty="0" smtClean="0">
              <a:latin typeface="Roboto"/>
            </a:endParaRPr>
          </a:p>
          <a:p>
            <a:endParaRPr lang="en-US" sz="2400" dirty="0">
              <a:latin typeface="Roboto"/>
            </a:endParaRPr>
          </a:p>
        </p:txBody>
      </p:sp>
    </p:spTree>
    <p:extLst>
      <p:ext uri="{BB962C8B-B14F-4D97-AF65-F5344CB8AC3E}">
        <p14:creationId xmlns:p14="http://schemas.microsoft.com/office/powerpoint/2010/main" val="2061691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The past view of revelations 13:18</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14</a:t>
            </a:r>
            <a:endParaRPr lang="en-US" sz="3200" b="1" dirty="0" smtClean="0">
              <a:solidFill>
                <a:schemeClr val="bg1"/>
              </a:solidFill>
            </a:endParaRPr>
          </a:p>
        </p:txBody>
      </p:sp>
      <p:sp>
        <p:nvSpPr>
          <p:cNvPr id="5" name="TextBox 4"/>
          <p:cNvSpPr txBox="1"/>
          <p:nvPr/>
        </p:nvSpPr>
        <p:spPr>
          <a:xfrm>
            <a:off x="413239" y="1441938"/>
            <a:ext cx="9937262" cy="4154984"/>
          </a:xfrm>
          <a:prstGeom prst="rect">
            <a:avLst/>
          </a:prstGeom>
          <a:noFill/>
        </p:spPr>
        <p:txBody>
          <a:bodyPr wrap="square" rtlCol="0">
            <a:spAutoFit/>
          </a:bodyPr>
          <a:lstStyle/>
          <a:p>
            <a:r>
              <a:rPr lang="it-IT" sz="2400" dirty="0" smtClean="0">
                <a:latin typeface="Roboto"/>
              </a:rPr>
              <a:t>Irenaus</a:t>
            </a:r>
            <a:r>
              <a:rPr lang="it-IT" sz="2400" dirty="0" smtClean="0">
                <a:solidFill>
                  <a:srgbClr val="FFC000"/>
                </a:solidFill>
                <a:latin typeface="Roboto"/>
              </a:rPr>
              <a:t> </a:t>
            </a:r>
            <a:r>
              <a:rPr lang="it-IT" sz="2400" dirty="0" smtClean="0">
                <a:latin typeface="Roboto"/>
              </a:rPr>
              <a:t>wrote </a:t>
            </a:r>
            <a:r>
              <a:rPr lang="it-IT" sz="2400" dirty="0">
                <a:latin typeface="Roboto"/>
              </a:rPr>
              <a:t>Against </a:t>
            </a:r>
            <a:r>
              <a:rPr lang="it-IT" sz="2400" dirty="0" smtClean="0">
                <a:latin typeface="Roboto"/>
              </a:rPr>
              <a:t>Heresies about 180 AD, in </a:t>
            </a:r>
            <a:r>
              <a:rPr lang="en-US" sz="2400" dirty="0">
                <a:latin typeface="Google Sans"/>
              </a:rPr>
              <a:t>Book V, Chapter 30, Section </a:t>
            </a:r>
            <a:r>
              <a:rPr lang="en-US" sz="2400" dirty="0" smtClean="0">
                <a:latin typeface="Google Sans"/>
              </a:rPr>
              <a:t>1 said this was a copy error.</a:t>
            </a:r>
          </a:p>
          <a:p>
            <a:endParaRPr lang="en-US" sz="2400" dirty="0">
              <a:solidFill>
                <a:srgbClr val="FFC000"/>
              </a:solidFill>
              <a:latin typeface="Google Sans"/>
            </a:endParaRPr>
          </a:p>
          <a:p>
            <a:r>
              <a:rPr lang="it-IT" sz="2400" dirty="0" smtClean="0">
                <a:solidFill>
                  <a:srgbClr val="FFC000"/>
                </a:solidFill>
                <a:latin typeface="Roboto"/>
              </a:rPr>
              <a:t>666: </a:t>
            </a:r>
            <a:r>
              <a:rPr lang="it-IT" sz="2400" dirty="0">
                <a:latin typeface="Roboto"/>
              </a:rPr>
              <a:t>χξϛ (Chi = 600, Xi = 60, Stigma = 6</a:t>
            </a:r>
            <a:r>
              <a:rPr lang="it-IT" sz="2400" dirty="0" smtClean="0">
                <a:latin typeface="Roboto"/>
              </a:rPr>
              <a:t>) </a:t>
            </a:r>
          </a:p>
          <a:p>
            <a:endParaRPr lang="it-IT" sz="2400" dirty="0">
              <a:latin typeface="Roboto"/>
            </a:endParaRPr>
          </a:p>
          <a:p>
            <a:r>
              <a:rPr lang="it-IT" sz="2400" dirty="0" smtClean="0">
                <a:solidFill>
                  <a:srgbClr val="FFC000"/>
                </a:solidFill>
                <a:latin typeface="Roboto"/>
              </a:rPr>
              <a:t>616</a:t>
            </a:r>
            <a:r>
              <a:rPr lang="it-IT" sz="2400" dirty="0">
                <a:solidFill>
                  <a:srgbClr val="FFC000"/>
                </a:solidFill>
                <a:latin typeface="Roboto"/>
              </a:rPr>
              <a:t>: </a:t>
            </a:r>
            <a:r>
              <a:rPr lang="it-IT" sz="2400" dirty="0">
                <a:latin typeface="Roboto"/>
              </a:rPr>
              <a:t>χιϛ </a:t>
            </a:r>
            <a:r>
              <a:rPr lang="it-IT" sz="2400" dirty="0" smtClean="0">
                <a:latin typeface="Roboto"/>
              </a:rPr>
              <a:t> (</a:t>
            </a:r>
            <a:r>
              <a:rPr lang="it-IT" sz="2400" dirty="0">
                <a:latin typeface="Roboto"/>
              </a:rPr>
              <a:t>Chi = 600, Iota = 10, Stigma = 6</a:t>
            </a:r>
            <a:r>
              <a:rPr lang="it-IT" sz="2400" dirty="0" smtClean="0">
                <a:latin typeface="Roboto"/>
              </a:rPr>
              <a:t>)</a:t>
            </a:r>
          </a:p>
          <a:p>
            <a:endParaRPr lang="it-IT" sz="2400" dirty="0">
              <a:latin typeface="Roboto"/>
            </a:endParaRPr>
          </a:p>
          <a:p>
            <a:endParaRPr lang="it-IT" sz="2400" dirty="0" smtClean="0">
              <a:latin typeface="Roboto"/>
            </a:endParaRPr>
          </a:p>
          <a:p>
            <a:endParaRPr lang="it-IT" sz="2400" dirty="0">
              <a:latin typeface="Roboto"/>
            </a:endParaRPr>
          </a:p>
          <a:p>
            <a:endParaRPr lang="it-IT" sz="2400" dirty="0" smtClean="0">
              <a:latin typeface="Roboto"/>
            </a:endParaRPr>
          </a:p>
          <a:p>
            <a:r>
              <a:rPr lang="en-US" sz="2400" dirty="0">
                <a:solidFill>
                  <a:schemeClr val="bg1">
                    <a:lumMod val="50000"/>
                    <a:lumOff val="50000"/>
                  </a:schemeClr>
                </a:solidFill>
                <a:latin typeface="Roboto"/>
              </a:rPr>
              <a:t>"Refutation and Overthrow of Knowledge Falsely So-Called"</a:t>
            </a:r>
            <a:endParaRPr lang="en-US" sz="2400" dirty="0">
              <a:solidFill>
                <a:schemeClr val="bg1">
                  <a:lumMod val="50000"/>
                  <a:lumOff val="50000"/>
                </a:schemeClr>
              </a:solidFill>
              <a:latin typeface="Roboto"/>
            </a:endParaRPr>
          </a:p>
        </p:txBody>
      </p:sp>
    </p:spTree>
    <p:extLst>
      <p:ext uri="{BB962C8B-B14F-4D97-AF65-F5344CB8AC3E}">
        <p14:creationId xmlns:p14="http://schemas.microsoft.com/office/powerpoint/2010/main" val="565249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15</a:t>
            </a:r>
            <a:endParaRPr lang="en-US" sz="3200" b="1" dirty="0" smtClean="0">
              <a:solidFill>
                <a:schemeClr val="bg1"/>
              </a:solidFill>
            </a:endParaRPr>
          </a:p>
        </p:txBody>
      </p:sp>
      <p:sp>
        <p:nvSpPr>
          <p:cNvPr id="5" name="TextBox 4"/>
          <p:cNvSpPr txBox="1"/>
          <p:nvPr/>
        </p:nvSpPr>
        <p:spPr>
          <a:xfrm>
            <a:off x="413239" y="1441938"/>
            <a:ext cx="9937262" cy="1569660"/>
          </a:xfrm>
          <a:prstGeom prst="rect">
            <a:avLst/>
          </a:prstGeom>
          <a:noFill/>
        </p:spPr>
        <p:txBody>
          <a:bodyPr wrap="square" rtlCol="0">
            <a:spAutoFit/>
          </a:bodyPr>
          <a:lstStyle/>
          <a:p>
            <a:r>
              <a:rPr lang="en-US" sz="2400" dirty="0" smtClean="0">
                <a:solidFill>
                  <a:srgbClr val="00B0F0"/>
                </a:solidFill>
                <a:latin typeface="Roboto"/>
              </a:rPr>
              <a:t>9</a:t>
            </a:r>
            <a:r>
              <a:rPr lang="en-US" sz="2400" dirty="0" smtClean="0">
                <a:latin typeface="Roboto"/>
              </a:rPr>
              <a:t> then </a:t>
            </a:r>
            <a:r>
              <a:rPr lang="en-US" sz="2400" dirty="0">
                <a:latin typeface="Roboto"/>
              </a:rPr>
              <a:t>He said, "BEHOLD, I HAVE COME TO DO YOUR WILL." </a:t>
            </a:r>
            <a:r>
              <a:rPr lang="en-US" sz="2400" dirty="0">
                <a:solidFill>
                  <a:srgbClr val="FFC000"/>
                </a:solidFill>
                <a:latin typeface="Roboto"/>
              </a:rPr>
              <a:t>He takes away the first in order to establish the second. </a:t>
            </a:r>
            <a:endParaRPr lang="en-US" sz="2400" dirty="0" smtClean="0">
              <a:solidFill>
                <a:srgbClr val="FFC000"/>
              </a:solidFill>
              <a:latin typeface="Roboto"/>
            </a:endParaRPr>
          </a:p>
          <a:p>
            <a:endParaRPr lang="en-US" sz="2400" dirty="0" smtClean="0">
              <a:latin typeface="Roboto"/>
            </a:endParaRPr>
          </a:p>
          <a:p>
            <a:endParaRPr lang="en-US" sz="2400" dirty="0">
              <a:latin typeface="Roboto"/>
            </a:endParaRPr>
          </a:p>
        </p:txBody>
      </p:sp>
    </p:spTree>
    <p:extLst>
      <p:ext uri="{BB962C8B-B14F-4D97-AF65-F5344CB8AC3E}">
        <p14:creationId xmlns:p14="http://schemas.microsoft.com/office/powerpoint/2010/main" val="1088490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10:26-29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16</a:t>
            </a:r>
            <a:endParaRPr lang="en-US" sz="3200" b="1" dirty="0" smtClean="0">
              <a:solidFill>
                <a:schemeClr val="bg1"/>
              </a:solidFill>
            </a:endParaRPr>
          </a:p>
        </p:txBody>
      </p:sp>
      <p:sp>
        <p:nvSpPr>
          <p:cNvPr id="5" name="TextBox 4"/>
          <p:cNvSpPr txBox="1"/>
          <p:nvPr/>
        </p:nvSpPr>
        <p:spPr>
          <a:xfrm>
            <a:off x="413239" y="1441938"/>
            <a:ext cx="9937262" cy="4893647"/>
          </a:xfrm>
          <a:prstGeom prst="rect">
            <a:avLst/>
          </a:prstGeom>
          <a:noFill/>
        </p:spPr>
        <p:txBody>
          <a:bodyPr wrap="square" rtlCol="0">
            <a:spAutoFit/>
          </a:bodyPr>
          <a:lstStyle/>
          <a:p>
            <a:r>
              <a:rPr lang="en-US" sz="2400" dirty="0" smtClean="0">
                <a:solidFill>
                  <a:srgbClr val="00B0F0"/>
                </a:solidFill>
                <a:latin typeface="Roboto"/>
              </a:rPr>
              <a:t>26 </a:t>
            </a:r>
            <a:r>
              <a:rPr lang="en-US" sz="2400" dirty="0" smtClean="0">
                <a:latin typeface="Roboto"/>
              </a:rPr>
              <a:t>For </a:t>
            </a:r>
            <a:r>
              <a:rPr lang="en-US" sz="2400" dirty="0">
                <a:latin typeface="Roboto"/>
              </a:rPr>
              <a:t>if we go on sinning willfully after receiving the knowledge of the truth, there no longer remains a sacrifice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27</a:t>
            </a:r>
            <a:r>
              <a:rPr lang="en-US" sz="2400" dirty="0" smtClean="0">
                <a:latin typeface="Roboto"/>
              </a:rPr>
              <a:t> but </a:t>
            </a:r>
            <a:r>
              <a:rPr lang="en-US" sz="2400" dirty="0">
                <a:latin typeface="Roboto"/>
              </a:rPr>
              <a:t>a terrifying expectation of judgment and THE FURY OF A FIRE WHICH WILL CONSUME THE </a:t>
            </a:r>
            <a:r>
              <a:rPr lang="en-US" sz="2400" dirty="0" smtClean="0">
                <a:latin typeface="Roboto"/>
              </a:rPr>
              <a:t>ADVERSARIES.</a:t>
            </a:r>
          </a:p>
          <a:p>
            <a:endParaRPr lang="en-US" sz="2400" dirty="0">
              <a:latin typeface="Roboto"/>
            </a:endParaRPr>
          </a:p>
          <a:p>
            <a:r>
              <a:rPr lang="en-US" sz="2400" dirty="0" smtClean="0">
                <a:solidFill>
                  <a:srgbClr val="00B0F0"/>
                </a:solidFill>
                <a:latin typeface="Roboto"/>
              </a:rPr>
              <a:t>28</a:t>
            </a:r>
            <a:r>
              <a:rPr lang="en-US" sz="2400" dirty="0" smtClean="0">
                <a:latin typeface="Roboto"/>
              </a:rPr>
              <a:t> </a:t>
            </a:r>
            <a:r>
              <a:rPr lang="en-US" sz="2400" dirty="0" smtClean="0">
                <a:solidFill>
                  <a:srgbClr val="FFFF00"/>
                </a:solidFill>
                <a:latin typeface="Roboto"/>
              </a:rPr>
              <a:t>Anyone </a:t>
            </a:r>
            <a:r>
              <a:rPr lang="en-US" sz="2400" dirty="0">
                <a:solidFill>
                  <a:srgbClr val="FFFF00"/>
                </a:solidFill>
                <a:latin typeface="Roboto"/>
              </a:rPr>
              <a:t>who has set aside the Law of Moses dies without mercy on [the testimony of] two or three witnesses. </a:t>
            </a:r>
            <a:endParaRPr lang="en-US" sz="2400" dirty="0" smtClean="0">
              <a:solidFill>
                <a:srgbClr val="FFFF00"/>
              </a:solidFill>
              <a:latin typeface="Roboto"/>
            </a:endParaRPr>
          </a:p>
          <a:p>
            <a:endParaRPr lang="en-US" sz="2400" dirty="0">
              <a:latin typeface="Roboto"/>
            </a:endParaRPr>
          </a:p>
          <a:p>
            <a:r>
              <a:rPr lang="en-US" sz="2400" dirty="0" smtClean="0">
                <a:solidFill>
                  <a:srgbClr val="00B0F0"/>
                </a:solidFill>
                <a:latin typeface="Roboto"/>
              </a:rPr>
              <a:t>29 </a:t>
            </a:r>
            <a:r>
              <a:rPr lang="en-US" sz="2400" dirty="0" smtClean="0">
                <a:latin typeface="Roboto"/>
              </a:rPr>
              <a:t>How </a:t>
            </a:r>
            <a:r>
              <a:rPr lang="en-US" sz="2400" dirty="0">
                <a:latin typeface="Roboto"/>
              </a:rPr>
              <a:t>much severer punishment do you think he will deserve who has trampled under foot the Son of God, and has regarded as unclean the blood of the covenant by which he was sanctified, and has insulted the Spirit of grace?</a:t>
            </a:r>
          </a:p>
        </p:txBody>
      </p:sp>
    </p:spTree>
    <p:extLst>
      <p:ext uri="{BB962C8B-B14F-4D97-AF65-F5344CB8AC3E}">
        <p14:creationId xmlns:p14="http://schemas.microsoft.com/office/powerpoint/2010/main" val="3682474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10:26-29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17</a:t>
            </a:r>
            <a:endParaRPr lang="en-US" sz="3200" b="1" dirty="0" smtClean="0">
              <a:solidFill>
                <a:schemeClr val="bg1"/>
              </a:solidFill>
            </a:endParaRPr>
          </a:p>
        </p:txBody>
      </p:sp>
      <p:sp>
        <p:nvSpPr>
          <p:cNvPr id="5" name="TextBox 4"/>
          <p:cNvSpPr txBox="1"/>
          <p:nvPr/>
        </p:nvSpPr>
        <p:spPr>
          <a:xfrm>
            <a:off x="413239" y="1441938"/>
            <a:ext cx="9937262" cy="4893647"/>
          </a:xfrm>
          <a:prstGeom prst="rect">
            <a:avLst/>
          </a:prstGeom>
          <a:noFill/>
        </p:spPr>
        <p:txBody>
          <a:bodyPr wrap="square" rtlCol="0">
            <a:spAutoFit/>
          </a:bodyPr>
          <a:lstStyle/>
          <a:p>
            <a:r>
              <a:rPr lang="en-US" sz="2400" dirty="0" smtClean="0">
                <a:solidFill>
                  <a:srgbClr val="00B0F0"/>
                </a:solidFill>
                <a:latin typeface="Roboto"/>
              </a:rPr>
              <a:t>26 </a:t>
            </a:r>
            <a:r>
              <a:rPr lang="en-US" sz="2400" dirty="0" smtClean="0">
                <a:latin typeface="Roboto"/>
              </a:rPr>
              <a:t>For </a:t>
            </a:r>
            <a:r>
              <a:rPr lang="en-US" sz="2400" dirty="0">
                <a:latin typeface="Roboto"/>
              </a:rPr>
              <a:t>if we go on sinning willfully after receiving the knowledge of the truth, there no longer remains a sacrifice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27</a:t>
            </a:r>
            <a:r>
              <a:rPr lang="en-US" sz="2400" dirty="0" smtClean="0">
                <a:latin typeface="Roboto"/>
              </a:rPr>
              <a:t> but </a:t>
            </a:r>
            <a:r>
              <a:rPr lang="en-US" sz="2400" dirty="0">
                <a:latin typeface="Roboto"/>
              </a:rPr>
              <a:t>a terrifying expectation of judgment and THE FURY OF A FIRE WHICH WILL CONSUME THE </a:t>
            </a:r>
            <a:r>
              <a:rPr lang="en-US" sz="2400" dirty="0" smtClean="0">
                <a:latin typeface="Roboto"/>
              </a:rPr>
              <a:t>ADVERSARIES.</a:t>
            </a:r>
          </a:p>
          <a:p>
            <a:endParaRPr lang="en-US" sz="2400" dirty="0">
              <a:latin typeface="Roboto"/>
            </a:endParaRPr>
          </a:p>
          <a:p>
            <a:r>
              <a:rPr lang="en-US" sz="2400" dirty="0" smtClean="0">
                <a:solidFill>
                  <a:srgbClr val="00B0F0"/>
                </a:solidFill>
                <a:latin typeface="Roboto"/>
              </a:rPr>
              <a:t>28</a:t>
            </a:r>
            <a:r>
              <a:rPr lang="en-US" sz="2400" dirty="0" smtClean="0">
                <a:latin typeface="Roboto"/>
              </a:rPr>
              <a:t> </a:t>
            </a:r>
            <a:r>
              <a:rPr lang="en-US" sz="2400" dirty="0" smtClean="0">
                <a:solidFill>
                  <a:srgbClr val="FFFF00"/>
                </a:solidFill>
                <a:latin typeface="Roboto"/>
              </a:rPr>
              <a:t>Anyone </a:t>
            </a:r>
            <a:r>
              <a:rPr lang="en-US" sz="2400" dirty="0">
                <a:solidFill>
                  <a:srgbClr val="FFFF00"/>
                </a:solidFill>
                <a:latin typeface="Roboto"/>
              </a:rPr>
              <a:t>who has set aside the Law of Moses dies without mercy on [the testimony of] two or three witnesses. </a:t>
            </a:r>
            <a:endParaRPr lang="en-US" sz="2400" dirty="0" smtClean="0">
              <a:solidFill>
                <a:srgbClr val="FFFF00"/>
              </a:solidFill>
              <a:latin typeface="Roboto"/>
            </a:endParaRPr>
          </a:p>
          <a:p>
            <a:endParaRPr lang="en-US" sz="2400" dirty="0">
              <a:latin typeface="Roboto"/>
            </a:endParaRPr>
          </a:p>
          <a:p>
            <a:r>
              <a:rPr lang="en-US" sz="2400" dirty="0" smtClean="0">
                <a:solidFill>
                  <a:srgbClr val="00B0F0"/>
                </a:solidFill>
                <a:latin typeface="Roboto"/>
              </a:rPr>
              <a:t>29 </a:t>
            </a:r>
            <a:r>
              <a:rPr lang="en-US" sz="2400" dirty="0" smtClean="0">
                <a:latin typeface="Roboto"/>
              </a:rPr>
              <a:t>How </a:t>
            </a:r>
            <a:r>
              <a:rPr lang="en-US" sz="2400" dirty="0">
                <a:latin typeface="Roboto"/>
              </a:rPr>
              <a:t>much severer punishment do you think he will deserve who has trampled under foot the Son of God, and has regarded as unclean the blood of the covenant by which he was sanctified, and has insulted the Spirit of grace?</a:t>
            </a:r>
          </a:p>
        </p:txBody>
      </p:sp>
      <p:sp>
        <p:nvSpPr>
          <p:cNvPr id="2" name="TextBox 1"/>
          <p:cNvSpPr txBox="1"/>
          <p:nvPr/>
        </p:nvSpPr>
        <p:spPr>
          <a:xfrm>
            <a:off x="1333500" y="2095500"/>
            <a:ext cx="9017000" cy="3785652"/>
          </a:xfrm>
          <a:prstGeom prst="rect">
            <a:avLst/>
          </a:prstGeom>
          <a:solidFill>
            <a:srgbClr val="FF0000"/>
          </a:solidFill>
        </p:spPr>
        <p:txBody>
          <a:bodyPr wrap="square" rtlCol="0">
            <a:spAutoFit/>
          </a:bodyPr>
          <a:lstStyle/>
          <a:p>
            <a:pPr algn="ctr"/>
            <a:r>
              <a:rPr lang="en-US" sz="2400" b="1" dirty="0"/>
              <a:t>Deuteronomy 19:15</a:t>
            </a:r>
            <a:endParaRPr lang="en-US" sz="2400" b="1" dirty="0" smtClean="0"/>
          </a:p>
          <a:p>
            <a:r>
              <a:rPr lang="en-US" sz="2400" dirty="0" smtClean="0"/>
              <a:t>“</a:t>
            </a:r>
            <a:r>
              <a:rPr lang="en-US" sz="2400" dirty="0"/>
              <a:t>A single witness shall not rise up against a man on account of any iniquity or any sin which he has committed; on the evidence of two or three witnesses a matter shall be confirmed</a:t>
            </a:r>
            <a:r>
              <a:rPr lang="en-US" sz="2400" dirty="0" smtClean="0"/>
              <a:t>.</a:t>
            </a:r>
          </a:p>
          <a:p>
            <a:endParaRPr lang="en-US" sz="2400" dirty="0" smtClean="0"/>
          </a:p>
          <a:p>
            <a:pPr algn="ctr"/>
            <a:r>
              <a:rPr lang="en-US" sz="2400" b="1" dirty="0"/>
              <a:t>Deuteronomy 17:6</a:t>
            </a:r>
          </a:p>
          <a:p>
            <a:r>
              <a:rPr lang="en-US" sz="2400" dirty="0"/>
              <a:t>“On the evidence of two witnesses or three witnesses, he who is to die shall be put to death; he shall not be put to death on the evidence of one witness.</a:t>
            </a:r>
          </a:p>
        </p:txBody>
      </p:sp>
    </p:spTree>
    <p:extLst>
      <p:ext uri="{BB962C8B-B14F-4D97-AF65-F5344CB8AC3E}">
        <p14:creationId xmlns:p14="http://schemas.microsoft.com/office/powerpoint/2010/main" val="4089800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10:30-31</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18</a:t>
            </a:r>
            <a:endParaRPr lang="en-US" sz="3200" b="1" dirty="0" smtClean="0">
              <a:solidFill>
                <a:schemeClr val="bg1"/>
              </a:solidFill>
            </a:endParaRPr>
          </a:p>
        </p:txBody>
      </p:sp>
      <p:sp>
        <p:nvSpPr>
          <p:cNvPr id="5" name="TextBox 4"/>
          <p:cNvSpPr txBox="1"/>
          <p:nvPr/>
        </p:nvSpPr>
        <p:spPr>
          <a:xfrm>
            <a:off x="413239" y="1441938"/>
            <a:ext cx="9937262" cy="2308324"/>
          </a:xfrm>
          <a:prstGeom prst="rect">
            <a:avLst/>
          </a:prstGeom>
          <a:noFill/>
        </p:spPr>
        <p:txBody>
          <a:bodyPr wrap="square" rtlCol="0">
            <a:spAutoFit/>
          </a:bodyPr>
          <a:lstStyle/>
          <a:p>
            <a:r>
              <a:rPr lang="en-US" sz="2400" dirty="0" smtClean="0">
                <a:solidFill>
                  <a:srgbClr val="00B0F0"/>
                </a:solidFill>
                <a:latin typeface="Roboto"/>
              </a:rPr>
              <a:t>30 </a:t>
            </a:r>
            <a:r>
              <a:rPr lang="en-US" sz="2400" dirty="0" smtClean="0">
                <a:latin typeface="Roboto"/>
              </a:rPr>
              <a:t>For </a:t>
            </a:r>
            <a:r>
              <a:rPr lang="en-US" sz="2400" dirty="0">
                <a:latin typeface="Roboto"/>
              </a:rPr>
              <a:t>we know Him who said, "VENGEANCE IS MINE, I WILL REPAY." And again, "THE LORD WILL JUDGE HIS PEOPLE." </a:t>
            </a:r>
            <a:endParaRPr lang="en-US" sz="2400" dirty="0" smtClean="0">
              <a:latin typeface="Roboto"/>
            </a:endParaRPr>
          </a:p>
          <a:p>
            <a:endParaRPr lang="en-US" sz="2400" dirty="0">
              <a:latin typeface="Roboto"/>
            </a:endParaRPr>
          </a:p>
          <a:p>
            <a:r>
              <a:rPr lang="en-US" sz="2400" dirty="0" smtClean="0">
                <a:solidFill>
                  <a:srgbClr val="00B0F0"/>
                </a:solidFill>
                <a:latin typeface="Roboto"/>
              </a:rPr>
              <a:t>31</a:t>
            </a:r>
            <a:r>
              <a:rPr lang="en-US" sz="2400" dirty="0" smtClean="0">
                <a:latin typeface="Roboto"/>
              </a:rPr>
              <a:t> It </a:t>
            </a:r>
            <a:r>
              <a:rPr lang="en-US" sz="2400" dirty="0">
                <a:latin typeface="Roboto"/>
              </a:rPr>
              <a:t>is a terrifying thing to fall into the hands of the living God.</a:t>
            </a:r>
          </a:p>
          <a:p>
            <a:endParaRPr lang="en-US" sz="2400" dirty="0">
              <a:solidFill>
                <a:srgbClr val="00B0F0"/>
              </a:solidFill>
              <a:latin typeface="Roboto"/>
            </a:endParaRPr>
          </a:p>
          <a:p>
            <a:endParaRPr lang="en-US" sz="2400" dirty="0">
              <a:latin typeface="Roboto"/>
            </a:endParaRPr>
          </a:p>
        </p:txBody>
      </p:sp>
    </p:spTree>
    <p:extLst>
      <p:ext uri="{BB962C8B-B14F-4D97-AF65-F5344CB8AC3E}">
        <p14:creationId xmlns:p14="http://schemas.microsoft.com/office/powerpoint/2010/main" val="1602388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10:32-36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19</a:t>
            </a:r>
            <a:endParaRPr lang="en-US" sz="3200" b="1" dirty="0" smtClean="0">
              <a:solidFill>
                <a:schemeClr val="bg1"/>
              </a:solidFill>
            </a:endParaRPr>
          </a:p>
        </p:txBody>
      </p:sp>
      <p:sp>
        <p:nvSpPr>
          <p:cNvPr id="5" name="TextBox 4"/>
          <p:cNvSpPr txBox="1"/>
          <p:nvPr/>
        </p:nvSpPr>
        <p:spPr>
          <a:xfrm>
            <a:off x="406400" y="864175"/>
            <a:ext cx="9944101" cy="6001643"/>
          </a:xfrm>
          <a:prstGeom prst="rect">
            <a:avLst/>
          </a:prstGeom>
          <a:noFill/>
        </p:spPr>
        <p:txBody>
          <a:bodyPr wrap="square" rtlCol="0">
            <a:spAutoFit/>
          </a:bodyPr>
          <a:lstStyle/>
          <a:p>
            <a:r>
              <a:rPr lang="en-US" sz="2400" dirty="0" smtClean="0">
                <a:solidFill>
                  <a:srgbClr val="00B0F0"/>
                </a:solidFill>
                <a:latin typeface="Roboto"/>
              </a:rPr>
              <a:t>32</a:t>
            </a:r>
            <a:r>
              <a:rPr lang="en-US" sz="2400" dirty="0" smtClean="0">
                <a:latin typeface="Roboto"/>
              </a:rPr>
              <a:t> But </a:t>
            </a:r>
            <a:r>
              <a:rPr lang="en-US" sz="2400" dirty="0">
                <a:latin typeface="Roboto"/>
              </a:rPr>
              <a:t>remember the former days, when, after being enlightened, you endured a great conflict of sufferings,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33</a:t>
            </a:r>
            <a:r>
              <a:rPr lang="en-US" sz="2400" dirty="0" smtClean="0">
                <a:latin typeface="Roboto"/>
              </a:rPr>
              <a:t> partly </a:t>
            </a:r>
            <a:r>
              <a:rPr lang="en-US" sz="2400" dirty="0">
                <a:latin typeface="Roboto"/>
              </a:rPr>
              <a:t>by being made a public spectacle through reproaches and tribulations, and partly by becoming sharers with those who were so treated. </a:t>
            </a:r>
            <a:endParaRPr lang="en-US" sz="2400" dirty="0" smtClean="0">
              <a:latin typeface="Roboto"/>
            </a:endParaRPr>
          </a:p>
          <a:p>
            <a:endParaRPr lang="en-US" sz="2400" dirty="0">
              <a:latin typeface="Roboto"/>
            </a:endParaRPr>
          </a:p>
          <a:p>
            <a:r>
              <a:rPr lang="en-US" sz="2400" dirty="0" smtClean="0">
                <a:solidFill>
                  <a:srgbClr val="00B0F0"/>
                </a:solidFill>
                <a:latin typeface="Roboto"/>
              </a:rPr>
              <a:t>34</a:t>
            </a:r>
            <a:r>
              <a:rPr lang="en-US" sz="2400" dirty="0" smtClean="0">
                <a:latin typeface="Roboto"/>
              </a:rPr>
              <a:t> For </a:t>
            </a:r>
            <a:r>
              <a:rPr lang="en-US" sz="2400" dirty="0">
                <a:latin typeface="Roboto"/>
              </a:rPr>
              <a:t>you showed sympathy to the prisoners and accepted joyfully the </a:t>
            </a:r>
            <a:r>
              <a:rPr lang="en-US" sz="2400" i="1" dirty="0">
                <a:latin typeface="Roboto"/>
              </a:rPr>
              <a:t>seizure of your property</a:t>
            </a:r>
            <a:r>
              <a:rPr lang="en-US" sz="2400" dirty="0">
                <a:latin typeface="Roboto"/>
              </a:rPr>
              <a:t>, knowing that you have for yourselves a better possession and a lasting one. </a:t>
            </a:r>
            <a:endParaRPr lang="en-US" sz="2400" dirty="0" smtClean="0">
              <a:latin typeface="Roboto"/>
            </a:endParaRPr>
          </a:p>
          <a:p>
            <a:endParaRPr lang="en-US" sz="2400" dirty="0">
              <a:latin typeface="Roboto"/>
            </a:endParaRPr>
          </a:p>
          <a:p>
            <a:r>
              <a:rPr lang="en-US" sz="2400" dirty="0" smtClean="0">
                <a:solidFill>
                  <a:srgbClr val="00B0F0"/>
                </a:solidFill>
                <a:latin typeface="Roboto"/>
              </a:rPr>
              <a:t>35</a:t>
            </a:r>
            <a:r>
              <a:rPr lang="en-US" sz="2400" dirty="0" smtClean="0">
                <a:latin typeface="Roboto"/>
              </a:rPr>
              <a:t> Therefore</a:t>
            </a:r>
            <a:r>
              <a:rPr lang="en-US" sz="2400" dirty="0">
                <a:latin typeface="Roboto"/>
              </a:rPr>
              <a:t>, do not </a:t>
            </a:r>
            <a:r>
              <a:rPr lang="en-US" sz="2400" dirty="0">
                <a:solidFill>
                  <a:srgbClr val="FFFF00"/>
                </a:solidFill>
                <a:latin typeface="Roboto"/>
              </a:rPr>
              <a:t>throw away your confidence</a:t>
            </a:r>
            <a:r>
              <a:rPr lang="en-US" sz="2400" dirty="0">
                <a:latin typeface="Roboto"/>
              </a:rPr>
              <a:t>, which has a great reward. </a:t>
            </a:r>
            <a:endParaRPr lang="en-US" sz="2400" dirty="0" smtClean="0">
              <a:latin typeface="Roboto"/>
            </a:endParaRPr>
          </a:p>
          <a:p>
            <a:endParaRPr lang="en-US" sz="2400" dirty="0">
              <a:latin typeface="Roboto"/>
            </a:endParaRPr>
          </a:p>
          <a:p>
            <a:r>
              <a:rPr lang="en-US" sz="2400" dirty="0" smtClean="0">
                <a:solidFill>
                  <a:srgbClr val="00B0F0"/>
                </a:solidFill>
                <a:latin typeface="Roboto"/>
              </a:rPr>
              <a:t>36</a:t>
            </a:r>
            <a:r>
              <a:rPr lang="en-US" sz="2400" dirty="0" smtClean="0">
                <a:latin typeface="Roboto"/>
              </a:rPr>
              <a:t> For </a:t>
            </a:r>
            <a:r>
              <a:rPr lang="en-US" sz="2400" dirty="0">
                <a:latin typeface="Roboto"/>
              </a:rPr>
              <a:t>you have </a:t>
            </a:r>
            <a:r>
              <a:rPr lang="en-US" sz="2400" dirty="0">
                <a:solidFill>
                  <a:srgbClr val="FFFF00"/>
                </a:solidFill>
                <a:latin typeface="Roboto"/>
              </a:rPr>
              <a:t>need of endurance</a:t>
            </a:r>
            <a:r>
              <a:rPr lang="en-US" sz="2400" dirty="0">
                <a:latin typeface="Roboto"/>
              </a:rPr>
              <a:t>, so that when you have done the will of God, you may receive what was promised</a:t>
            </a:r>
            <a:r>
              <a:rPr lang="en-US" sz="2400" dirty="0" smtClean="0">
                <a:latin typeface="Roboto"/>
              </a:rPr>
              <a:t>.</a:t>
            </a:r>
            <a:endParaRPr lang="en-US" sz="2400" dirty="0">
              <a:latin typeface="Roboto"/>
            </a:endParaRPr>
          </a:p>
        </p:txBody>
      </p:sp>
    </p:spTree>
    <p:extLst>
      <p:ext uri="{BB962C8B-B14F-4D97-AF65-F5344CB8AC3E}">
        <p14:creationId xmlns:p14="http://schemas.microsoft.com/office/powerpoint/2010/main" val="956420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10:37-39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20</a:t>
            </a:r>
            <a:endParaRPr lang="en-US" sz="3200" b="1" dirty="0" smtClean="0">
              <a:solidFill>
                <a:schemeClr val="bg1"/>
              </a:solidFill>
            </a:endParaRPr>
          </a:p>
        </p:txBody>
      </p:sp>
      <p:sp>
        <p:nvSpPr>
          <p:cNvPr id="5" name="TextBox 4"/>
          <p:cNvSpPr txBox="1"/>
          <p:nvPr/>
        </p:nvSpPr>
        <p:spPr>
          <a:xfrm>
            <a:off x="558800" y="1320799"/>
            <a:ext cx="9791701" cy="3046988"/>
          </a:xfrm>
          <a:prstGeom prst="rect">
            <a:avLst/>
          </a:prstGeom>
          <a:noFill/>
        </p:spPr>
        <p:txBody>
          <a:bodyPr wrap="square" rtlCol="0">
            <a:spAutoFit/>
          </a:bodyPr>
          <a:lstStyle/>
          <a:p>
            <a:r>
              <a:rPr lang="en-US" sz="2400" dirty="0" smtClean="0">
                <a:solidFill>
                  <a:srgbClr val="00B0F0"/>
                </a:solidFill>
                <a:latin typeface="Roboto"/>
              </a:rPr>
              <a:t>37 </a:t>
            </a:r>
            <a:r>
              <a:rPr lang="en-US" sz="2400" dirty="0" smtClean="0">
                <a:latin typeface="Roboto"/>
              </a:rPr>
              <a:t>FOR </a:t>
            </a:r>
            <a:r>
              <a:rPr lang="en-US" sz="2400" dirty="0">
                <a:latin typeface="Roboto"/>
              </a:rPr>
              <a:t>YET IN A VERY LITTLE WHILE, HE WHO IS COMING WILL COME, AND WILL NOT DELAY.</a:t>
            </a:r>
          </a:p>
          <a:p>
            <a:endParaRPr lang="en-US" sz="2400" dirty="0">
              <a:latin typeface="Roboto"/>
            </a:endParaRPr>
          </a:p>
          <a:p>
            <a:r>
              <a:rPr lang="en-US" sz="2400" dirty="0" smtClean="0">
                <a:solidFill>
                  <a:srgbClr val="00B0F0"/>
                </a:solidFill>
                <a:latin typeface="Roboto"/>
              </a:rPr>
              <a:t>38</a:t>
            </a:r>
            <a:r>
              <a:rPr lang="en-US" sz="2400" dirty="0" smtClean="0">
                <a:latin typeface="Roboto"/>
              </a:rPr>
              <a:t> BUT </a:t>
            </a:r>
            <a:r>
              <a:rPr lang="en-US" sz="2400" dirty="0">
                <a:latin typeface="Roboto"/>
              </a:rPr>
              <a:t>MY RIGHTEOUS ONE SHALL LIVE BY FAITH; AND IF HE SHRINKS BACK, MY SOUL HAS NO PLEASURE IN HIM.</a:t>
            </a:r>
          </a:p>
          <a:p>
            <a:endParaRPr lang="en-US" sz="2400" dirty="0">
              <a:latin typeface="Roboto"/>
            </a:endParaRPr>
          </a:p>
          <a:p>
            <a:r>
              <a:rPr lang="en-US" sz="2400" dirty="0" smtClean="0">
                <a:solidFill>
                  <a:srgbClr val="00B0F0"/>
                </a:solidFill>
                <a:latin typeface="Roboto"/>
              </a:rPr>
              <a:t>39</a:t>
            </a:r>
            <a:r>
              <a:rPr lang="en-US" sz="2400" dirty="0" smtClean="0">
                <a:latin typeface="Roboto"/>
              </a:rPr>
              <a:t> But </a:t>
            </a:r>
            <a:r>
              <a:rPr lang="en-US" sz="2400" dirty="0">
                <a:latin typeface="Roboto"/>
              </a:rPr>
              <a:t>we are not of those who shrink </a:t>
            </a:r>
            <a:r>
              <a:rPr lang="en-US" sz="2400" dirty="0">
                <a:solidFill>
                  <a:srgbClr val="FFFF00"/>
                </a:solidFill>
                <a:latin typeface="Roboto"/>
              </a:rPr>
              <a:t>back to destruction</a:t>
            </a:r>
            <a:r>
              <a:rPr lang="en-US" sz="2400" dirty="0">
                <a:latin typeface="Roboto"/>
              </a:rPr>
              <a:t>, but of </a:t>
            </a:r>
            <a:r>
              <a:rPr lang="en-US" sz="2400" dirty="0">
                <a:solidFill>
                  <a:srgbClr val="FFC000"/>
                </a:solidFill>
                <a:latin typeface="Roboto"/>
              </a:rPr>
              <a:t>those who have faith to the preserving of the soul.</a:t>
            </a:r>
          </a:p>
        </p:txBody>
      </p:sp>
    </p:spTree>
    <p:extLst>
      <p:ext uri="{BB962C8B-B14F-4D97-AF65-F5344CB8AC3E}">
        <p14:creationId xmlns:p14="http://schemas.microsoft.com/office/powerpoint/2010/main" val="636891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10:32-36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21</a:t>
            </a:r>
            <a:endParaRPr lang="en-US" sz="3200" b="1" dirty="0" smtClean="0">
              <a:solidFill>
                <a:schemeClr val="bg1"/>
              </a:solidFill>
            </a:endParaRPr>
          </a:p>
        </p:txBody>
      </p:sp>
      <p:sp>
        <p:nvSpPr>
          <p:cNvPr id="5" name="TextBox 4"/>
          <p:cNvSpPr txBox="1"/>
          <p:nvPr/>
        </p:nvSpPr>
        <p:spPr>
          <a:xfrm>
            <a:off x="558800" y="1320799"/>
            <a:ext cx="9791701" cy="3046988"/>
          </a:xfrm>
          <a:prstGeom prst="rect">
            <a:avLst/>
          </a:prstGeom>
          <a:noFill/>
        </p:spPr>
        <p:txBody>
          <a:bodyPr wrap="square" rtlCol="0">
            <a:spAutoFit/>
          </a:bodyPr>
          <a:lstStyle/>
          <a:p>
            <a:r>
              <a:rPr lang="en-US" sz="2400" dirty="0" smtClean="0">
                <a:solidFill>
                  <a:srgbClr val="00B0F0"/>
                </a:solidFill>
                <a:latin typeface="Roboto"/>
              </a:rPr>
              <a:t>37 </a:t>
            </a:r>
            <a:r>
              <a:rPr lang="en-US" sz="2400" dirty="0" smtClean="0">
                <a:latin typeface="Roboto"/>
              </a:rPr>
              <a:t>FOR </a:t>
            </a:r>
            <a:r>
              <a:rPr lang="en-US" sz="2400" dirty="0">
                <a:latin typeface="Roboto"/>
              </a:rPr>
              <a:t>YET IN A VERY LITTLE WHILE, HE WHO IS COMING WILL COME, AND WILL NOT DELAY.</a:t>
            </a:r>
          </a:p>
          <a:p>
            <a:endParaRPr lang="en-US" sz="2400" dirty="0">
              <a:latin typeface="Roboto"/>
            </a:endParaRPr>
          </a:p>
          <a:p>
            <a:r>
              <a:rPr lang="en-US" sz="2400" dirty="0" smtClean="0">
                <a:solidFill>
                  <a:srgbClr val="00B0F0"/>
                </a:solidFill>
                <a:latin typeface="Roboto"/>
              </a:rPr>
              <a:t>38</a:t>
            </a:r>
            <a:r>
              <a:rPr lang="en-US" sz="2400" dirty="0" smtClean="0">
                <a:latin typeface="Roboto"/>
              </a:rPr>
              <a:t> BUT </a:t>
            </a:r>
            <a:r>
              <a:rPr lang="en-US" sz="2400" dirty="0">
                <a:latin typeface="Roboto"/>
              </a:rPr>
              <a:t>MY RIGHTEOUS ONE SHALL LIVE BY FAITH; AND IF HE SHRINKS BACK, MY SOUL HAS NO PLEASURE IN HIM.</a:t>
            </a:r>
          </a:p>
          <a:p>
            <a:endParaRPr lang="en-US" sz="2400" dirty="0">
              <a:latin typeface="Roboto"/>
            </a:endParaRPr>
          </a:p>
          <a:p>
            <a:r>
              <a:rPr lang="en-US" sz="2400" dirty="0" smtClean="0">
                <a:solidFill>
                  <a:srgbClr val="00B0F0"/>
                </a:solidFill>
                <a:latin typeface="Roboto"/>
              </a:rPr>
              <a:t>39</a:t>
            </a:r>
            <a:r>
              <a:rPr lang="en-US" sz="2400" dirty="0" smtClean="0">
                <a:latin typeface="Roboto"/>
              </a:rPr>
              <a:t> But </a:t>
            </a:r>
            <a:r>
              <a:rPr lang="en-US" sz="2400" dirty="0">
                <a:latin typeface="Roboto"/>
              </a:rPr>
              <a:t>we are not of those who shrink </a:t>
            </a:r>
            <a:r>
              <a:rPr lang="en-US" sz="2400" dirty="0">
                <a:solidFill>
                  <a:srgbClr val="FFFF00"/>
                </a:solidFill>
                <a:latin typeface="Roboto"/>
              </a:rPr>
              <a:t>back to destruction</a:t>
            </a:r>
            <a:r>
              <a:rPr lang="en-US" sz="2400" dirty="0">
                <a:latin typeface="Roboto"/>
              </a:rPr>
              <a:t>, but of </a:t>
            </a:r>
            <a:r>
              <a:rPr lang="en-US" sz="2400" dirty="0">
                <a:solidFill>
                  <a:srgbClr val="FFC000"/>
                </a:solidFill>
                <a:latin typeface="Roboto"/>
              </a:rPr>
              <a:t>those who have faith to the preserving of the soul.</a:t>
            </a:r>
          </a:p>
        </p:txBody>
      </p:sp>
      <p:sp>
        <p:nvSpPr>
          <p:cNvPr id="6" name="TextBox 5"/>
          <p:cNvSpPr txBox="1"/>
          <p:nvPr/>
        </p:nvSpPr>
        <p:spPr>
          <a:xfrm>
            <a:off x="1219200" y="3340100"/>
            <a:ext cx="8470900" cy="2246769"/>
          </a:xfrm>
          <a:prstGeom prst="rect">
            <a:avLst/>
          </a:prstGeom>
          <a:solidFill>
            <a:schemeClr val="bg1"/>
          </a:solidFill>
        </p:spPr>
        <p:txBody>
          <a:bodyPr wrap="square" rtlCol="0">
            <a:spAutoFit/>
          </a:bodyPr>
          <a:lstStyle/>
          <a:p>
            <a:pPr algn="ctr"/>
            <a:r>
              <a:rPr lang="en-US" sz="2800" b="1" dirty="0"/>
              <a:t>◄ Habakkuk 2 </a:t>
            </a:r>
            <a:r>
              <a:rPr lang="en-US" sz="2800" b="1" dirty="0" smtClean="0"/>
              <a:t>►</a:t>
            </a:r>
          </a:p>
          <a:p>
            <a:endParaRPr lang="en-US" sz="2800" dirty="0"/>
          </a:p>
          <a:p>
            <a:r>
              <a:rPr lang="en-US" sz="2800" dirty="0" smtClean="0"/>
              <a:t>4 "</a:t>
            </a:r>
            <a:r>
              <a:rPr lang="en-US" sz="2800" dirty="0"/>
              <a:t>Behold, as for the proud one, His soul is not right within him; But the righteous will live by his faith.</a:t>
            </a:r>
          </a:p>
        </p:txBody>
      </p:sp>
    </p:spTree>
    <p:extLst>
      <p:ext uri="{BB962C8B-B14F-4D97-AF65-F5344CB8AC3E}">
        <p14:creationId xmlns:p14="http://schemas.microsoft.com/office/powerpoint/2010/main" val="21695426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10:37-39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22</a:t>
            </a:r>
            <a:endParaRPr lang="en-US" sz="3200" b="1" dirty="0" smtClean="0">
              <a:solidFill>
                <a:schemeClr val="bg1"/>
              </a:solidFill>
            </a:endParaRPr>
          </a:p>
        </p:txBody>
      </p:sp>
      <p:sp>
        <p:nvSpPr>
          <p:cNvPr id="5" name="TextBox 4"/>
          <p:cNvSpPr txBox="1"/>
          <p:nvPr/>
        </p:nvSpPr>
        <p:spPr>
          <a:xfrm>
            <a:off x="558800" y="1320799"/>
            <a:ext cx="9791701" cy="3046988"/>
          </a:xfrm>
          <a:prstGeom prst="rect">
            <a:avLst/>
          </a:prstGeom>
          <a:noFill/>
        </p:spPr>
        <p:txBody>
          <a:bodyPr wrap="square" rtlCol="0">
            <a:spAutoFit/>
          </a:bodyPr>
          <a:lstStyle/>
          <a:p>
            <a:r>
              <a:rPr lang="en-US" sz="2400" dirty="0" smtClean="0">
                <a:solidFill>
                  <a:srgbClr val="00B0F0"/>
                </a:solidFill>
                <a:latin typeface="Roboto"/>
              </a:rPr>
              <a:t>37 </a:t>
            </a:r>
            <a:r>
              <a:rPr lang="en-US" sz="2400" dirty="0" smtClean="0">
                <a:latin typeface="Roboto"/>
              </a:rPr>
              <a:t>FOR </a:t>
            </a:r>
            <a:r>
              <a:rPr lang="en-US" sz="2400" dirty="0">
                <a:latin typeface="Roboto"/>
              </a:rPr>
              <a:t>YET IN A VERY LITTLE WHILE, HE WHO IS COMING WILL COME, AND WILL NOT DELAY.</a:t>
            </a:r>
          </a:p>
          <a:p>
            <a:endParaRPr lang="en-US" sz="2400" dirty="0">
              <a:latin typeface="Roboto"/>
            </a:endParaRPr>
          </a:p>
          <a:p>
            <a:r>
              <a:rPr lang="en-US" sz="2400" dirty="0" smtClean="0">
                <a:solidFill>
                  <a:srgbClr val="00B0F0"/>
                </a:solidFill>
                <a:latin typeface="Roboto"/>
              </a:rPr>
              <a:t>38</a:t>
            </a:r>
            <a:r>
              <a:rPr lang="en-US" sz="2400" dirty="0" smtClean="0">
                <a:latin typeface="Roboto"/>
              </a:rPr>
              <a:t> BUT </a:t>
            </a:r>
            <a:r>
              <a:rPr lang="en-US" sz="2400" dirty="0">
                <a:latin typeface="Roboto"/>
              </a:rPr>
              <a:t>MY RIGHTEOUS ONE SHALL LIVE BY FAITH; AND IF HE SHRINKS BACK, MY SOUL HAS NO PLEASURE IN HIM.</a:t>
            </a:r>
          </a:p>
          <a:p>
            <a:endParaRPr lang="en-US" sz="2400" dirty="0">
              <a:latin typeface="Roboto"/>
            </a:endParaRPr>
          </a:p>
          <a:p>
            <a:r>
              <a:rPr lang="en-US" sz="2400" dirty="0" smtClean="0">
                <a:solidFill>
                  <a:srgbClr val="00B0F0"/>
                </a:solidFill>
                <a:latin typeface="Roboto"/>
              </a:rPr>
              <a:t>39</a:t>
            </a:r>
            <a:r>
              <a:rPr lang="en-US" sz="2400" dirty="0" smtClean="0">
                <a:latin typeface="Roboto"/>
              </a:rPr>
              <a:t> But </a:t>
            </a:r>
            <a:r>
              <a:rPr lang="en-US" sz="2400" dirty="0">
                <a:latin typeface="Roboto"/>
              </a:rPr>
              <a:t>we are not of those who shrink </a:t>
            </a:r>
            <a:r>
              <a:rPr lang="en-US" sz="2400" dirty="0">
                <a:solidFill>
                  <a:srgbClr val="FFFF00"/>
                </a:solidFill>
                <a:latin typeface="Roboto"/>
              </a:rPr>
              <a:t>back to destruction</a:t>
            </a:r>
            <a:r>
              <a:rPr lang="en-US" sz="2400" dirty="0">
                <a:latin typeface="Roboto"/>
              </a:rPr>
              <a:t>, but of </a:t>
            </a:r>
            <a:r>
              <a:rPr lang="en-US" sz="2400" dirty="0">
                <a:solidFill>
                  <a:srgbClr val="FFC000"/>
                </a:solidFill>
                <a:latin typeface="Roboto"/>
              </a:rPr>
              <a:t>those who have faith to the preserving of the soul.</a:t>
            </a:r>
          </a:p>
        </p:txBody>
      </p:sp>
      <p:sp>
        <p:nvSpPr>
          <p:cNvPr id="6" name="TextBox 5"/>
          <p:cNvSpPr txBox="1"/>
          <p:nvPr/>
        </p:nvSpPr>
        <p:spPr>
          <a:xfrm>
            <a:off x="1219200" y="3340100"/>
            <a:ext cx="8470900" cy="2246769"/>
          </a:xfrm>
          <a:prstGeom prst="rect">
            <a:avLst/>
          </a:prstGeom>
          <a:solidFill>
            <a:schemeClr val="bg1"/>
          </a:solidFill>
        </p:spPr>
        <p:txBody>
          <a:bodyPr wrap="square" rtlCol="0">
            <a:spAutoFit/>
          </a:bodyPr>
          <a:lstStyle/>
          <a:p>
            <a:pPr algn="ctr"/>
            <a:r>
              <a:rPr lang="en-US" sz="2800" b="1" dirty="0"/>
              <a:t>◄ Habakkuk 2 </a:t>
            </a:r>
            <a:r>
              <a:rPr lang="en-US" sz="2800" b="1" dirty="0" smtClean="0"/>
              <a:t>►</a:t>
            </a:r>
          </a:p>
          <a:p>
            <a:endParaRPr lang="en-US" sz="2800" dirty="0"/>
          </a:p>
          <a:p>
            <a:r>
              <a:rPr lang="en-US" sz="2800" dirty="0" smtClean="0"/>
              <a:t>4 "</a:t>
            </a:r>
            <a:r>
              <a:rPr lang="en-US" sz="2800" dirty="0"/>
              <a:t>Behold, as for the proud one, His soul is not right within him; But the righteous will live by his faith.</a:t>
            </a:r>
          </a:p>
        </p:txBody>
      </p:sp>
      <p:sp>
        <p:nvSpPr>
          <p:cNvPr id="2" name="TextBox 1"/>
          <p:cNvSpPr txBox="1"/>
          <p:nvPr/>
        </p:nvSpPr>
        <p:spPr>
          <a:xfrm>
            <a:off x="2146300" y="2095500"/>
            <a:ext cx="7696200" cy="1815882"/>
          </a:xfrm>
          <a:prstGeom prst="rect">
            <a:avLst/>
          </a:prstGeom>
          <a:solidFill>
            <a:srgbClr val="FF0000"/>
          </a:solidFill>
        </p:spPr>
        <p:txBody>
          <a:bodyPr wrap="square" rtlCol="0">
            <a:spAutoFit/>
          </a:bodyPr>
          <a:lstStyle/>
          <a:p>
            <a:pPr algn="ctr"/>
            <a:r>
              <a:rPr lang="en-US" sz="2800" b="1" dirty="0" smtClean="0"/>
              <a:t>Septuagint </a:t>
            </a:r>
          </a:p>
          <a:p>
            <a:endParaRPr lang="en-US" sz="2800" dirty="0"/>
          </a:p>
          <a:p>
            <a:r>
              <a:rPr lang="en-US" sz="2800" dirty="0" smtClean="0"/>
              <a:t>My </a:t>
            </a:r>
            <a:r>
              <a:rPr lang="en-US" sz="2800" dirty="0"/>
              <a:t>soul has no pleasure in </a:t>
            </a:r>
            <a:r>
              <a:rPr lang="en-US" sz="2800" dirty="0" smtClean="0"/>
              <a:t>him, if </a:t>
            </a:r>
            <a:r>
              <a:rPr lang="en-US" sz="2800" dirty="0"/>
              <a:t>he shrinks </a:t>
            </a:r>
            <a:r>
              <a:rPr lang="en-US" sz="2800" dirty="0" smtClean="0"/>
              <a:t>back“</a:t>
            </a:r>
          </a:p>
        </p:txBody>
      </p:sp>
    </p:spTree>
    <p:extLst>
      <p:ext uri="{BB962C8B-B14F-4D97-AF65-F5344CB8AC3E}">
        <p14:creationId xmlns:p14="http://schemas.microsoft.com/office/powerpoint/2010/main" val="14875031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10:37-39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23</a:t>
            </a:r>
            <a:endParaRPr lang="en-US" sz="3200" b="1" dirty="0" smtClean="0">
              <a:solidFill>
                <a:schemeClr val="bg1"/>
              </a:solidFill>
            </a:endParaRPr>
          </a:p>
        </p:txBody>
      </p:sp>
      <p:sp>
        <p:nvSpPr>
          <p:cNvPr id="5" name="TextBox 4"/>
          <p:cNvSpPr txBox="1"/>
          <p:nvPr/>
        </p:nvSpPr>
        <p:spPr>
          <a:xfrm>
            <a:off x="558800" y="1320799"/>
            <a:ext cx="9791701" cy="3046988"/>
          </a:xfrm>
          <a:prstGeom prst="rect">
            <a:avLst/>
          </a:prstGeom>
          <a:noFill/>
        </p:spPr>
        <p:txBody>
          <a:bodyPr wrap="square" rtlCol="0">
            <a:spAutoFit/>
          </a:bodyPr>
          <a:lstStyle/>
          <a:p>
            <a:r>
              <a:rPr lang="en-US" sz="2400" dirty="0" smtClean="0">
                <a:solidFill>
                  <a:srgbClr val="00B0F0"/>
                </a:solidFill>
                <a:latin typeface="Roboto"/>
              </a:rPr>
              <a:t>37 </a:t>
            </a:r>
            <a:r>
              <a:rPr lang="en-US" sz="2400" dirty="0" smtClean="0">
                <a:latin typeface="Roboto"/>
              </a:rPr>
              <a:t>FOR </a:t>
            </a:r>
            <a:r>
              <a:rPr lang="en-US" sz="2400" dirty="0">
                <a:latin typeface="Roboto"/>
              </a:rPr>
              <a:t>YET IN A VERY LITTLE WHILE, HE WHO IS COMING WILL COME, AND WILL NOT DELAY.</a:t>
            </a:r>
          </a:p>
          <a:p>
            <a:endParaRPr lang="en-US" sz="2400" dirty="0">
              <a:latin typeface="Roboto"/>
            </a:endParaRPr>
          </a:p>
          <a:p>
            <a:r>
              <a:rPr lang="en-US" sz="2400" dirty="0" smtClean="0">
                <a:solidFill>
                  <a:srgbClr val="00B0F0"/>
                </a:solidFill>
                <a:latin typeface="Roboto"/>
              </a:rPr>
              <a:t>38</a:t>
            </a:r>
            <a:r>
              <a:rPr lang="en-US" sz="2400" dirty="0" smtClean="0">
                <a:latin typeface="Roboto"/>
              </a:rPr>
              <a:t> BUT </a:t>
            </a:r>
            <a:r>
              <a:rPr lang="en-US" sz="2400" dirty="0">
                <a:latin typeface="Roboto"/>
              </a:rPr>
              <a:t>MY RIGHTEOUS ONE SHALL LIVE BY FAITH; AND IF HE SHRINKS BACK, MY SOUL HAS NO PLEASURE IN HIM.</a:t>
            </a:r>
          </a:p>
          <a:p>
            <a:endParaRPr lang="en-US" sz="2400" dirty="0">
              <a:latin typeface="Roboto"/>
            </a:endParaRPr>
          </a:p>
          <a:p>
            <a:r>
              <a:rPr lang="en-US" sz="2400" dirty="0" smtClean="0">
                <a:solidFill>
                  <a:srgbClr val="00B0F0"/>
                </a:solidFill>
                <a:latin typeface="Roboto"/>
              </a:rPr>
              <a:t>39</a:t>
            </a:r>
            <a:r>
              <a:rPr lang="en-US" sz="2400" dirty="0" smtClean="0">
                <a:latin typeface="Roboto"/>
              </a:rPr>
              <a:t> But </a:t>
            </a:r>
            <a:r>
              <a:rPr lang="en-US" sz="2400" dirty="0">
                <a:latin typeface="Roboto"/>
              </a:rPr>
              <a:t>we are not of those who shrink </a:t>
            </a:r>
            <a:r>
              <a:rPr lang="en-US" sz="2400" dirty="0">
                <a:solidFill>
                  <a:srgbClr val="FFFF00"/>
                </a:solidFill>
                <a:latin typeface="Roboto"/>
              </a:rPr>
              <a:t>back to destruction</a:t>
            </a:r>
            <a:r>
              <a:rPr lang="en-US" sz="2400" dirty="0">
                <a:latin typeface="Roboto"/>
              </a:rPr>
              <a:t>, but of </a:t>
            </a:r>
            <a:r>
              <a:rPr lang="en-US" sz="2400" dirty="0">
                <a:solidFill>
                  <a:srgbClr val="FFC000"/>
                </a:solidFill>
                <a:latin typeface="Roboto"/>
              </a:rPr>
              <a:t>those who have faith to the preserving of the soul.</a:t>
            </a:r>
          </a:p>
        </p:txBody>
      </p:sp>
      <p:sp>
        <p:nvSpPr>
          <p:cNvPr id="6" name="TextBox 5"/>
          <p:cNvSpPr txBox="1"/>
          <p:nvPr/>
        </p:nvSpPr>
        <p:spPr>
          <a:xfrm>
            <a:off x="1219200" y="3340100"/>
            <a:ext cx="8470900" cy="2246769"/>
          </a:xfrm>
          <a:prstGeom prst="rect">
            <a:avLst/>
          </a:prstGeom>
          <a:solidFill>
            <a:schemeClr val="bg1"/>
          </a:solidFill>
        </p:spPr>
        <p:txBody>
          <a:bodyPr wrap="square" rtlCol="0">
            <a:spAutoFit/>
          </a:bodyPr>
          <a:lstStyle/>
          <a:p>
            <a:pPr algn="ctr"/>
            <a:r>
              <a:rPr lang="en-US" sz="2800" b="1" dirty="0"/>
              <a:t>◄ Habakkuk 2 </a:t>
            </a:r>
            <a:r>
              <a:rPr lang="en-US" sz="2800" b="1" dirty="0" smtClean="0"/>
              <a:t>►</a:t>
            </a:r>
          </a:p>
          <a:p>
            <a:endParaRPr lang="en-US" sz="2800" dirty="0"/>
          </a:p>
          <a:p>
            <a:r>
              <a:rPr lang="en-US" sz="2800" dirty="0" smtClean="0"/>
              <a:t>4 "</a:t>
            </a:r>
            <a:r>
              <a:rPr lang="en-US" sz="2800" dirty="0"/>
              <a:t>Behold, as for the proud one, His soul is not right within him; But the righteous will live by his faith.</a:t>
            </a:r>
          </a:p>
        </p:txBody>
      </p:sp>
      <p:sp>
        <p:nvSpPr>
          <p:cNvPr id="2" name="TextBox 1"/>
          <p:cNvSpPr txBox="1"/>
          <p:nvPr/>
        </p:nvSpPr>
        <p:spPr>
          <a:xfrm>
            <a:off x="2146300" y="2095500"/>
            <a:ext cx="7696200" cy="1815882"/>
          </a:xfrm>
          <a:prstGeom prst="rect">
            <a:avLst/>
          </a:prstGeom>
          <a:solidFill>
            <a:srgbClr val="FF0000"/>
          </a:solidFill>
        </p:spPr>
        <p:txBody>
          <a:bodyPr wrap="square" rtlCol="0">
            <a:spAutoFit/>
          </a:bodyPr>
          <a:lstStyle/>
          <a:p>
            <a:pPr algn="ctr"/>
            <a:r>
              <a:rPr lang="en-US" sz="2800" b="1" dirty="0" smtClean="0"/>
              <a:t>Septuagint </a:t>
            </a:r>
          </a:p>
          <a:p>
            <a:endParaRPr lang="en-US" sz="2800" dirty="0"/>
          </a:p>
          <a:p>
            <a:r>
              <a:rPr lang="en-US" sz="2800" dirty="0" smtClean="0"/>
              <a:t>My </a:t>
            </a:r>
            <a:r>
              <a:rPr lang="en-US" sz="2800" dirty="0"/>
              <a:t>soul has no pleasure in </a:t>
            </a:r>
            <a:r>
              <a:rPr lang="en-US" sz="2800" dirty="0" smtClean="0"/>
              <a:t>him, if </a:t>
            </a:r>
            <a:r>
              <a:rPr lang="en-US" sz="2800" dirty="0"/>
              <a:t>he shrinks </a:t>
            </a:r>
            <a:r>
              <a:rPr lang="en-US" sz="2800" dirty="0" smtClean="0"/>
              <a:t>back“</a:t>
            </a:r>
          </a:p>
        </p:txBody>
      </p:sp>
      <p:sp>
        <p:nvSpPr>
          <p:cNvPr id="7" name="TextBox 6"/>
          <p:cNvSpPr txBox="1"/>
          <p:nvPr/>
        </p:nvSpPr>
        <p:spPr>
          <a:xfrm>
            <a:off x="1422400" y="2794000"/>
            <a:ext cx="8724900" cy="3539430"/>
          </a:xfrm>
          <a:prstGeom prst="rect">
            <a:avLst/>
          </a:prstGeom>
          <a:solidFill>
            <a:srgbClr val="0070C0"/>
          </a:solidFill>
        </p:spPr>
        <p:txBody>
          <a:bodyPr wrap="square" rtlCol="0">
            <a:spAutoFit/>
          </a:bodyPr>
          <a:lstStyle/>
          <a:p>
            <a:r>
              <a:rPr lang="en-US" sz="2800" dirty="0"/>
              <a:t>Part of the difficulty in translating Heb. 10:38 is that this is an English translation of a Greek interpretation of a Greek translation of a Hebrew writing. Meanwhile, Hab. 2:4 is an English translation of a "modern" Hebrew interpretation of an ancient Hebrew writing. This makes direct word-for-word comparison of the English very difficult.</a:t>
            </a:r>
          </a:p>
        </p:txBody>
      </p:sp>
    </p:spTree>
    <p:extLst>
      <p:ext uri="{BB962C8B-B14F-4D97-AF65-F5344CB8AC3E}">
        <p14:creationId xmlns:p14="http://schemas.microsoft.com/office/powerpoint/2010/main" val="3342634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10:37-39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24</a:t>
            </a:r>
            <a:endParaRPr lang="en-US" sz="3200" b="1" dirty="0" smtClean="0">
              <a:solidFill>
                <a:schemeClr val="bg1"/>
              </a:solidFill>
            </a:endParaRPr>
          </a:p>
        </p:txBody>
      </p:sp>
      <p:sp>
        <p:nvSpPr>
          <p:cNvPr id="5" name="TextBox 4"/>
          <p:cNvSpPr txBox="1"/>
          <p:nvPr/>
        </p:nvSpPr>
        <p:spPr>
          <a:xfrm>
            <a:off x="558800" y="1320799"/>
            <a:ext cx="9791701" cy="3046988"/>
          </a:xfrm>
          <a:prstGeom prst="rect">
            <a:avLst/>
          </a:prstGeom>
          <a:noFill/>
        </p:spPr>
        <p:txBody>
          <a:bodyPr wrap="square" rtlCol="0">
            <a:spAutoFit/>
          </a:bodyPr>
          <a:lstStyle/>
          <a:p>
            <a:r>
              <a:rPr lang="en-US" sz="2400" dirty="0" smtClean="0">
                <a:solidFill>
                  <a:srgbClr val="00B0F0"/>
                </a:solidFill>
                <a:latin typeface="Roboto"/>
              </a:rPr>
              <a:t>37 </a:t>
            </a:r>
            <a:r>
              <a:rPr lang="en-US" sz="2400" dirty="0" smtClean="0">
                <a:latin typeface="Roboto"/>
              </a:rPr>
              <a:t>FOR </a:t>
            </a:r>
            <a:r>
              <a:rPr lang="en-US" sz="2400" dirty="0">
                <a:latin typeface="Roboto"/>
              </a:rPr>
              <a:t>YET IN A VERY LITTLE WHILE, HE WHO IS COMING WILL COME, AND WILL NOT DELAY.</a:t>
            </a:r>
          </a:p>
          <a:p>
            <a:endParaRPr lang="en-US" sz="2400" dirty="0">
              <a:latin typeface="Roboto"/>
            </a:endParaRPr>
          </a:p>
          <a:p>
            <a:r>
              <a:rPr lang="en-US" sz="2400" dirty="0" smtClean="0">
                <a:solidFill>
                  <a:srgbClr val="00B0F0"/>
                </a:solidFill>
                <a:latin typeface="Roboto"/>
              </a:rPr>
              <a:t>38</a:t>
            </a:r>
            <a:r>
              <a:rPr lang="en-US" sz="2400" dirty="0" smtClean="0">
                <a:latin typeface="Roboto"/>
              </a:rPr>
              <a:t> BUT </a:t>
            </a:r>
            <a:r>
              <a:rPr lang="en-US" sz="2400" dirty="0">
                <a:latin typeface="Roboto"/>
              </a:rPr>
              <a:t>MY RIGHTEOUS ONE SHALL LIVE BY FAITH; AND IF HE SHRINKS BACK, MY SOUL HAS NO PLEASURE IN HIM.</a:t>
            </a:r>
          </a:p>
          <a:p>
            <a:endParaRPr lang="en-US" sz="2400" dirty="0">
              <a:latin typeface="Roboto"/>
            </a:endParaRPr>
          </a:p>
          <a:p>
            <a:r>
              <a:rPr lang="en-US" sz="2400" dirty="0" smtClean="0">
                <a:solidFill>
                  <a:srgbClr val="00B0F0"/>
                </a:solidFill>
                <a:latin typeface="Roboto"/>
              </a:rPr>
              <a:t>39</a:t>
            </a:r>
            <a:r>
              <a:rPr lang="en-US" sz="2400" dirty="0" smtClean="0">
                <a:latin typeface="Roboto"/>
              </a:rPr>
              <a:t> But </a:t>
            </a:r>
            <a:r>
              <a:rPr lang="en-US" sz="2400" dirty="0">
                <a:latin typeface="Roboto"/>
              </a:rPr>
              <a:t>we are not of those who shrink </a:t>
            </a:r>
            <a:r>
              <a:rPr lang="en-US" sz="2400" dirty="0">
                <a:solidFill>
                  <a:srgbClr val="FFFF00"/>
                </a:solidFill>
                <a:latin typeface="Roboto"/>
              </a:rPr>
              <a:t>back to destruction</a:t>
            </a:r>
            <a:r>
              <a:rPr lang="en-US" sz="2400" dirty="0">
                <a:latin typeface="Roboto"/>
              </a:rPr>
              <a:t>, but of </a:t>
            </a:r>
            <a:r>
              <a:rPr lang="en-US" sz="2400" dirty="0">
                <a:solidFill>
                  <a:srgbClr val="FFC000"/>
                </a:solidFill>
                <a:latin typeface="Roboto"/>
              </a:rPr>
              <a:t>those who have faith to the preserving of the soul.</a:t>
            </a:r>
          </a:p>
        </p:txBody>
      </p:sp>
    </p:spTree>
    <p:extLst>
      <p:ext uri="{BB962C8B-B14F-4D97-AF65-F5344CB8AC3E}">
        <p14:creationId xmlns:p14="http://schemas.microsoft.com/office/powerpoint/2010/main" val="2996252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faith</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25</a:t>
            </a:r>
            <a:endParaRPr lang="en-US" sz="3200" b="1" dirty="0" smtClean="0">
              <a:solidFill>
                <a:schemeClr val="bg1"/>
              </a:solidFill>
            </a:endParaRPr>
          </a:p>
        </p:txBody>
      </p:sp>
      <p:sp>
        <p:nvSpPr>
          <p:cNvPr id="5" name="TextBox 4"/>
          <p:cNvSpPr txBox="1"/>
          <p:nvPr/>
        </p:nvSpPr>
        <p:spPr>
          <a:xfrm>
            <a:off x="558800" y="1320799"/>
            <a:ext cx="9791701" cy="461665"/>
          </a:xfrm>
          <a:prstGeom prst="rect">
            <a:avLst/>
          </a:prstGeom>
          <a:noFill/>
        </p:spPr>
        <p:txBody>
          <a:bodyPr wrap="square" rtlCol="0">
            <a:spAutoFit/>
          </a:bodyPr>
          <a:lstStyle/>
          <a:p>
            <a:r>
              <a:rPr lang="en-US" sz="2400" dirty="0" smtClean="0">
                <a:latin typeface="Roboto"/>
              </a:rPr>
              <a:t>How would you define faith?</a:t>
            </a:r>
            <a:endParaRPr lang="en-US" sz="2400" dirty="0">
              <a:latin typeface="Roboto"/>
            </a:endParaRPr>
          </a:p>
        </p:txBody>
      </p:sp>
    </p:spTree>
    <p:extLst>
      <p:ext uri="{BB962C8B-B14F-4D97-AF65-F5344CB8AC3E}">
        <p14:creationId xmlns:p14="http://schemas.microsoft.com/office/powerpoint/2010/main" val="1703392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26</a:t>
            </a:r>
            <a:endParaRPr lang="en-US" sz="3200" b="1" dirty="0" smtClean="0">
              <a:solidFill>
                <a:schemeClr val="bg1"/>
              </a:solidFill>
            </a:endParaRPr>
          </a:p>
        </p:txBody>
      </p:sp>
      <p:sp>
        <p:nvSpPr>
          <p:cNvPr id="5" name="TextBox 4"/>
          <p:cNvSpPr txBox="1"/>
          <p:nvPr/>
        </p:nvSpPr>
        <p:spPr>
          <a:xfrm>
            <a:off x="558800" y="1320799"/>
            <a:ext cx="9791701" cy="4154984"/>
          </a:xfrm>
          <a:prstGeom prst="rect">
            <a:avLst/>
          </a:prstGeom>
          <a:noFill/>
        </p:spPr>
        <p:txBody>
          <a:bodyPr wrap="square" rtlCol="0">
            <a:spAutoFit/>
          </a:bodyPr>
          <a:lstStyle/>
          <a:p>
            <a:r>
              <a:rPr lang="en-US" sz="2400" dirty="0" smtClean="0">
                <a:solidFill>
                  <a:srgbClr val="00B0F0"/>
                </a:solidFill>
                <a:latin typeface="Roboto"/>
              </a:rPr>
              <a:t>Exodus 17:12 </a:t>
            </a:r>
            <a:r>
              <a:rPr lang="en-US" sz="2400" dirty="0" smtClean="0">
                <a:latin typeface="Roboto"/>
              </a:rPr>
              <a:t>But </a:t>
            </a:r>
            <a:r>
              <a:rPr lang="en-US" sz="2400" dirty="0">
                <a:latin typeface="Roboto"/>
              </a:rPr>
              <a:t>Moses' hands were heavy. Then they took a stone and put it under him, and he sat on it; and Aaron and </a:t>
            </a:r>
            <a:r>
              <a:rPr lang="en-US" sz="2400" dirty="0" err="1">
                <a:latin typeface="Roboto"/>
              </a:rPr>
              <a:t>Hur</a:t>
            </a:r>
            <a:r>
              <a:rPr lang="en-US" sz="2400" dirty="0">
                <a:latin typeface="Roboto"/>
              </a:rPr>
              <a:t> supported his hands, one on one side and one on the other. Thus his hands were </a:t>
            </a:r>
            <a:r>
              <a:rPr lang="en-US" sz="2400" dirty="0">
                <a:solidFill>
                  <a:srgbClr val="FFFF00"/>
                </a:solidFill>
                <a:latin typeface="Roboto"/>
              </a:rPr>
              <a:t>steady</a:t>
            </a:r>
            <a:r>
              <a:rPr lang="en-US" sz="2400" dirty="0">
                <a:latin typeface="Roboto"/>
              </a:rPr>
              <a:t> until the sun set</a:t>
            </a:r>
            <a:r>
              <a:rPr lang="en-US" sz="2400" dirty="0" smtClean="0">
                <a:latin typeface="Roboto"/>
              </a:rPr>
              <a:t>.</a:t>
            </a:r>
          </a:p>
          <a:p>
            <a:endParaRPr lang="en-US" sz="2400" dirty="0">
              <a:latin typeface="Roboto"/>
            </a:endParaRPr>
          </a:p>
          <a:p>
            <a:r>
              <a:rPr lang="en-US" sz="2400" dirty="0">
                <a:solidFill>
                  <a:srgbClr val="00B0F0"/>
                </a:solidFill>
                <a:latin typeface="Roboto"/>
              </a:rPr>
              <a:t>Isaiah </a:t>
            </a:r>
            <a:r>
              <a:rPr lang="en-US" sz="2400" dirty="0" smtClean="0">
                <a:solidFill>
                  <a:srgbClr val="00B0F0"/>
                </a:solidFill>
                <a:latin typeface="Roboto"/>
              </a:rPr>
              <a:t>33:6 </a:t>
            </a:r>
            <a:r>
              <a:rPr lang="en-US" sz="2400" dirty="0">
                <a:latin typeface="Roboto"/>
              </a:rPr>
              <a:t>And He will be the </a:t>
            </a:r>
            <a:r>
              <a:rPr lang="en-US" sz="2400" dirty="0">
                <a:solidFill>
                  <a:srgbClr val="FFFF00"/>
                </a:solidFill>
                <a:latin typeface="Roboto"/>
              </a:rPr>
              <a:t>stability</a:t>
            </a:r>
            <a:r>
              <a:rPr lang="en-US" sz="2400" dirty="0">
                <a:latin typeface="Roboto"/>
              </a:rPr>
              <a:t> of your times, A wealth of salvation, wisdom and knowledge; The fear of the LORD is his treasure</a:t>
            </a:r>
            <a:r>
              <a:rPr lang="en-US" sz="2400" dirty="0" smtClean="0">
                <a:latin typeface="Roboto"/>
              </a:rPr>
              <a:t>.</a:t>
            </a:r>
          </a:p>
          <a:p>
            <a:endParaRPr lang="en-US" sz="2400" dirty="0">
              <a:latin typeface="Roboto"/>
            </a:endParaRPr>
          </a:p>
          <a:p>
            <a:r>
              <a:rPr lang="en-US" sz="2400" dirty="0">
                <a:solidFill>
                  <a:srgbClr val="00B0F0"/>
                </a:solidFill>
                <a:latin typeface="Roboto"/>
              </a:rPr>
              <a:t>Deuteronomy 32:4 </a:t>
            </a:r>
            <a:r>
              <a:rPr lang="en-US" sz="2400" dirty="0" smtClean="0">
                <a:latin typeface="Roboto"/>
              </a:rPr>
              <a:t>He </a:t>
            </a:r>
            <a:r>
              <a:rPr lang="en-US" sz="2400" dirty="0">
                <a:latin typeface="Roboto"/>
              </a:rPr>
              <a:t>is the Rock, his work is perfect: for all his ways are judgment: a God of </a:t>
            </a:r>
            <a:r>
              <a:rPr lang="en-US" sz="2400" dirty="0">
                <a:solidFill>
                  <a:srgbClr val="FFFF00"/>
                </a:solidFill>
                <a:latin typeface="Roboto"/>
              </a:rPr>
              <a:t>truth</a:t>
            </a:r>
            <a:r>
              <a:rPr lang="en-US" sz="2400" dirty="0">
                <a:latin typeface="Roboto"/>
              </a:rPr>
              <a:t> and without iniquity, just and right is he.</a:t>
            </a:r>
          </a:p>
        </p:txBody>
      </p:sp>
    </p:spTree>
    <p:extLst>
      <p:ext uri="{BB962C8B-B14F-4D97-AF65-F5344CB8AC3E}">
        <p14:creationId xmlns:p14="http://schemas.microsoft.com/office/powerpoint/2010/main" val="26538726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Emunah is used 49 times in the OT</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27</a:t>
            </a:r>
            <a:endParaRPr lang="en-US" sz="3200" b="1" dirty="0" smtClean="0">
              <a:solidFill>
                <a:schemeClr val="bg1"/>
              </a:solidFill>
            </a:endParaRPr>
          </a:p>
        </p:txBody>
      </p:sp>
      <p:sp>
        <p:nvSpPr>
          <p:cNvPr id="5" name="TextBox 4"/>
          <p:cNvSpPr txBox="1"/>
          <p:nvPr/>
        </p:nvSpPr>
        <p:spPr>
          <a:xfrm>
            <a:off x="558800" y="1320799"/>
            <a:ext cx="9791701" cy="4524315"/>
          </a:xfrm>
          <a:prstGeom prst="rect">
            <a:avLst/>
          </a:prstGeom>
          <a:noFill/>
        </p:spPr>
        <p:txBody>
          <a:bodyPr wrap="square" rtlCol="0">
            <a:spAutoFit/>
          </a:bodyPr>
          <a:lstStyle/>
          <a:p>
            <a:r>
              <a:rPr lang="en-US" sz="2400" dirty="0" smtClean="0">
                <a:solidFill>
                  <a:srgbClr val="00B0F0"/>
                </a:solidFill>
                <a:latin typeface="Roboto"/>
              </a:rPr>
              <a:t>Exodus 17:12 </a:t>
            </a:r>
            <a:r>
              <a:rPr lang="en-US" sz="2400" dirty="0" smtClean="0">
                <a:latin typeface="Roboto"/>
              </a:rPr>
              <a:t>But </a:t>
            </a:r>
            <a:r>
              <a:rPr lang="en-US" sz="2400" dirty="0">
                <a:latin typeface="Roboto"/>
              </a:rPr>
              <a:t>Moses' hands were heavy. Then they took a stone and put it under him, and he sat on it; and Aaron and </a:t>
            </a:r>
            <a:r>
              <a:rPr lang="en-US" sz="2400" dirty="0" err="1">
                <a:latin typeface="Roboto"/>
              </a:rPr>
              <a:t>Hur</a:t>
            </a:r>
            <a:r>
              <a:rPr lang="en-US" sz="2400" dirty="0">
                <a:latin typeface="Roboto"/>
              </a:rPr>
              <a:t> supported his hands, one on one side and one on the other. Thus his hands were </a:t>
            </a:r>
            <a:r>
              <a:rPr lang="en-US" sz="2400" dirty="0" smtClean="0">
                <a:solidFill>
                  <a:srgbClr val="FFFF00"/>
                </a:solidFill>
                <a:latin typeface="Roboto"/>
              </a:rPr>
              <a:t>emunah</a:t>
            </a:r>
            <a:r>
              <a:rPr lang="en-US" sz="2400" dirty="0" smtClean="0">
                <a:latin typeface="Roboto"/>
              </a:rPr>
              <a:t> </a:t>
            </a:r>
            <a:r>
              <a:rPr lang="en-US" sz="2400" dirty="0">
                <a:latin typeface="Roboto"/>
              </a:rPr>
              <a:t>until the sun set</a:t>
            </a:r>
            <a:r>
              <a:rPr lang="en-US" sz="2400" dirty="0" smtClean="0">
                <a:latin typeface="Roboto"/>
              </a:rPr>
              <a:t>.</a:t>
            </a:r>
          </a:p>
          <a:p>
            <a:endParaRPr lang="en-US" sz="2400" dirty="0">
              <a:latin typeface="Roboto"/>
            </a:endParaRPr>
          </a:p>
          <a:p>
            <a:r>
              <a:rPr lang="en-US" sz="2400" dirty="0">
                <a:solidFill>
                  <a:srgbClr val="00B0F0"/>
                </a:solidFill>
                <a:latin typeface="Roboto"/>
              </a:rPr>
              <a:t>Isaiah </a:t>
            </a:r>
            <a:r>
              <a:rPr lang="en-US" sz="2400" dirty="0" smtClean="0">
                <a:solidFill>
                  <a:srgbClr val="00B0F0"/>
                </a:solidFill>
                <a:latin typeface="Roboto"/>
              </a:rPr>
              <a:t>33:6 </a:t>
            </a:r>
            <a:r>
              <a:rPr lang="en-US" sz="2400" dirty="0">
                <a:latin typeface="Roboto"/>
              </a:rPr>
              <a:t>And He will be the </a:t>
            </a:r>
            <a:r>
              <a:rPr lang="en-US" sz="2400" dirty="0">
                <a:solidFill>
                  <a:srgbClr val="FFFF00"/>
                </a:solidFill>
                <a:latin typeface="Roboto"/>
              </a:rPr>
              <a:t>emunah</a:t>
            </a:r>
            <a:r>
              <a:rPr lang="en-US" sz="2400" dirty="0" smtClean="0">
                <a:latin typeface="Roboto"/>
              </a:rPr>
              <a:t> </a:t>
            </a:r>
            <a:r>
              <a:rPr lang="en-US" sz="2400" dirty="0">
                <a:latin typeface="Roboto"/>
              </a:rPr>
              <a:t>of your times, A wealth of salvation, wisdom and knowledge; The fear of the LORD is his treasure</a:t>
            </a:r>
            <a:r>
              <a:rPr lang="en-US" sz="2400" dirty="0" smtClean="0">
                <a:latin typeface="Roboto"/>
              </a:rPr>
              <a:t>.</a:t>
            </a:r>
          </a:p>
          <a:p>
            <a:endParaRPr lang="en-US" sz="2400" dirty="0">
              <a:latin typeface="Roboto"/>
            </a:endParaRPr>
          </a:p>
          <a:p>
            <a:r>
              <a:rPr lang="en-US" sz="2400" dirty="0">
                <a:solidFill>
                  <a:srgbClr val="00B0F0"/>
                </a:solidFill>
                <a:latin typeface="Roboto"/>
              </a:rPr>
              <a:t>Deuteronomy 32:4 </a:t>
            </a:r>
            <a:r>
              <a:rPr lang="en-US" sz="2400" dirty="0" smtClean="0">
                <a:latin typeface="Roboto"/>
              </a:rPr>
              <a:t>He </a:t>
            </a:r>
            <a:r>
              <a:rPr lang="en-US" sz="2400" dirty="0">
                <a:latin typeface="Roboto"/>
              </a:rPr>
              <a:t>is the Rock, his work is perfect: for all his ways are judgment: a God of </a:t>
            </a:r>
            <a:r>
              <a:rPr lang="en-US" sz="2400" dirty="0">
                <a:solidFill>
                  <a:srgbClr val="FFFF00"/>
                </a:solidFill>
                <a:latin typeface="Roboto"/>
              </a:rPr>
              <a:t>emunah</a:t>
            </a:r>
            <a:r>
              <a:rPr lang="en-US" sz="2400" dirty="0" smtClean="0">
                <a:latin typeface="Roboto"/>
              </a:rPr>
              <a:t> </a:t>
            </a:r>
            <a:r>
              <a:rPr lang="en-US" sz="2400" dirty="0">
                <a:latin typeface="Roboto"/>
              </a:rPr>
              <a:t>and without iniquity, just and right is he.</a:t>
            </a:r>
          </a:p>
        </p:txBody>
      </p:sp>
    </p:spTree>
    <p:extLst>
      <p:ext uri="{BB962C8B-B14F-4D97-AF65-F5344CB8AC3E}">
        <p14:creationId xmlns:p14="http://schemas.microsoft.com/office/powerpoint/2010/main" val="3761739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Emunah is used 49 times in the OT</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28</a:t>
            </a:r>
            <a:endParaRPr lang="en-US" sz="3200" b="1" dirty="0" smtClean="0">
              <a:solidFill>
                <a:schemeClr val="bg1"/>
              </a:solidFill>
            </a:endParaRPr>
          </a:p>
        </p:txBody>
      </p:sp>
      <p:sp>
        <p:nvSpPr>
          <p:cNvPr id="5" name="TextBox 4"/>
          <p:cNvSpPr txBox="1"/>
          <p:nvPr/>
        </p:nvSpPr>
        <p:spPr>
          <a:xfrm>
            <a:off x="558800" y="1320799"/>
            <a:ext cx="9791701" cy="4154984"/>
          </a:xfrm>
          <a:prstGeom prst="rect">
            <a:avLst/>
          </a:prstGeom>
          <a:noFill/>
        </p:spPr>
        <p:txBody>
          <a:bodyPr wrap="square" rtlCol="0">
            <a:spAutoFit/>
          </a:bodyPr>
          <a:lstStyle/>
          <a:p>
            <a:r>
              <a:rPr lang="en-US" sz="2400" dirty="0" smtClean="0">
                <a:solidFill>
                  <a:srgbClr val="00B0F0"/>
                </a:solidFill>
                <a:latin typeface="Roboto"/>
              </a:rPr>
              <a:t>Deuteronomy 32:4 </a:t>
            </a:r>
            <a:r>
              <a:rPr lang="en-US" sz="2400" dirty="0" smtClean="0">
                <a:latin typeface="Roboto"/>
              </a:rPr>
              <a:t>“The </a:t>
            </a:r>
            <a:r>
              <a:rPr lang="en-US" sz="2400" dirty="0">
                <a:latin typeface="Roboto"/>
              </a:rPr>
              <a:t>Rock! His work is perfect, For all His ways are just; A God of </a:t>
            </a:r>
            <a:r>
              <a:rPr lang="en-US" sz="2400" dirty="0">
                <a:solidFill>
                  <a:srgbClr val="FFFF00"/>
                </a:solidFill>
                <a:latin typeface="Roboto"/>
              </a:rPr>
              <a:t>faithfulness</a:t>
            </a:r>
            <a:r>
              <a:rPr lang="en-US" sz="2400" dirty="0">
                <a:latin typeface="Roboto"/>
              </a:rPr>
              <a:t> and without injustice, Righteous and upright is He.</a:t>
            </a:r>
            <a:endParaRPr lang="en-US" sz="2400" dirty="0" smtClean="0">
              <a:latin typeface="Roboto"/>
            </a:endParaRPr>
          </a:p>
          <a:p>
            <a:r>
              <a:rPr lang="en-US" sz="2400" dirty="0" smtClean="0">
                <a:latin typeface="Roboto"/>
              </a:rPr>
              <a:t>________________________________________________________</a:t>
            </a:r>
          </a:p>
          <a:p>
            <a:endParaRPr lang="en-US" sz="2400" dirty="0" smtClean="0">
              <a:latin typeface="Roboto"/>
            </a:endParaRPr>
          </a:p>
          <a:p>
            <a:r>
              <a:rPr lang="en-US" sz="2400" dirty="0" smtClean="0">
                <a:latin typeface="Roboto"/>
              </a:rPr>
              <a:t>Unlike </a:t>
            </a:r>
            <a:r>
              <a:rPr lang="en-US" sz="2400" dirty="0">
                <a:latin typeface="Roboto"/>
              </a:rPr>
              <a:t>the Western or Greek conceptualization of </a:t>
            </a:r>
            <a:r>
              <a:rPr lang="en-US" sz="2400" dirty="0" smtClean="0">
                <a:latin typeface="Roboto"/>
              </a:rPr>
              <a:t>faith </a:t>
            </a:r>
            <a:r>
              <a:rPr lang="en-US" sz="2400" i="1" dirty="0" smtClean="0">
                <a:solidFill>
                  <a:srgbClr val="FFC000"/>
                </a:solidFill>
                <a:latin typeface="Roboto"/>
              </a:rPr>
              <a:t>emunah</a:t>
            </a:r>
            <a:r>
              <a:rPr lang="en-US" sz="2400" dirty="0" smtClean="0">
                <a:latin typeface="Roboto"/>
              </a:rPr>
              <a:t> </a:t>
            </a:r>
            <a:r>
              <a:rPr lang="en-US" sz="2400" dirty="0">
                <a:latin typeface="Roboto"/>
              </a:rPr>
              <a:t>is grounded in </a:t>
            </a:r>
            <a:r>
              <a:rPr lang="en-US" sz="2400" dirty="0">
                <a:solidFill>
                  <a:srgbClr val="FFFF00"/>
                </a:solidFill>
                <a:latin typeface="Roboto"/>
              </a:rPr>
              <a:t>action, relationship, and steady persistence.</a:t>
            </a:r>
            <a:endParaRPr lang="en-US" sz="2400" dirty="0" smtClean="0">
              <a:solidFill>
                <a:srgbClr val="FFFF00"/>
              </a:solidFill>
              <a:latin typeface="Roboto"/>
            </a:endParaRPr>
          </a:p>
          <a:p>
            <a:endParaRPr lang="en-US" sz="2400" dirty="0">
              <a:latin typeface="Roboto"/>
            </a:endParaRPr>
          </a:p>
          <a:p>
            <a:r>
              <a:rPr lang="en-US" sz="2400" dirty="0" smtClean="0">
                <a:latin typeface="Roboto"/>
              </a:rPr>
              <a:t>The </a:t>
            </a:r>
            <a:r>
              <a:rPr lang="en-US" sz="2400" dirty="0">
                <a:latin typeface="Roboto"/>
              </a:rPr>
              <a:t>Greek word for "faith" is </a:t>
            </a:r>
            <a:r>
              <a:rPr lang="en-US" sz="2400" i="1" dirty="0" smtClean="0">
                <a:solidFill>
                  <a:srgbClr val="FFC000"/>
                </a:solidFill>
                <a:latin typeface="Roboto"/>
              </a:rPr>
              <a:t>pistis</a:t>
            </a:r>
            <a:r>
              <a:rPr lang="en-US" sz="2400" dirty="0" smtClean="0">
                <a:solidFill>
                  <a:srgbClr val="FFC000"/>
                </a:solidFill>
                <a:latin typeface="Roboto"/>
              </a:rPr>
              <a:t>,</a:t>
            </a:r>
            <a:r>
              <a:rPr lang="en-US" sz="2400" dirty="0" smtClean="0">
                <a:latin typeface="Roboto"/>
              </a:rPr>
              <a:t> It </a:t>
            </a:r>
            <a:r>
              <a:rPr lang="en-US" sz="2400" dirty="0">
                <a:latin typeface="Roboto"/>
              </a:rPr>
              <a:t>carries a core meaning of </a:t>
            </a:r>
            <a:r>
              <a:rPr lang="en-US" sz="2400" dirty="0">
                <a:solidFill>
                  <a:srgbClr val="FFFF00"/>
                </a:solidFill>
                <a:latin typeface="Roboto"/>
              </a:rPr>
              <a:t>trust, persuasion, confidence, belief, and </a:t>
            </a:r>
            <a:r>
              <a:rPr lang="en-US" sz="2400" i="1" u="sng" dirty="0">
                <a:solidFill>
                  <a:srgbClr val="FFFF00"/>
                </a:solidFill>
                <a:latin typeface="Roboto"/>
              </a:rPr>
              <a:t>fidelity</a:t>
            </a:r>
            <a:r>
              <a:rPr lang="en-US" sz="2400" i="1" u="sng" dirty="0">
                <a:latin typeface="Roboto"/>
              </a:rPr>
              <a:t>. </a:t>
            </a:r>
            <a:endParaRPr lang="en-US" sz="2400" i="1" u="sng" dirty="0" smtClean="0">
              <a:latin typeface="Roboto"/>
            </a:endParaRPr>
          </a:p>
          <a:p>
            <a:endParaRPr lang="en-US" sz="2400" i="1" u="sng" dirty="0">
              <a:latin typeface="Roboto"/>
            </a:endParaRPr>
          </a:p>
        </p:txBody>
      </p:sp>
    </p:spTree>
    <p:extLst>
      <p:ext uri="{BB962C8B-B14F-4D97-AF65-F5344CB8AC3E}">
        <p14:creationId xmlns:p14="http://schemas.microsoft.com/office/powerpoint/2010/main" val="8614391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Emunah is used 49 times in the OT</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29</a:t>
            </a:r>
            <a:endParaRPr lang="en-US" sz="3200" b="1" dirty="0" smtClean="0">
              <a:solidFill>
                <a:schemeClr val="bg1"/>
              </a:solidFill>
            </a:endParaRPr>
          </a:p>
        </p:txBody>
      </p:sp>
      <p:sp>
        <p:nvSpPr>
          <p:cNvPr id="5" name="TextBox 4"/>
          <p:cNvSpPr txBox="1"/>
          <p:nvPr/>
        </p:nvSpPr>
        <p:spPr>
          <a:xfrm>
            <a:off x="558800" y="1320799"/>
            <a:ext cx="9791701" cy="4893647"/>
          </a:xfrm>
          <a:prstGeom prst="rect">
            <a:avLst/>
          </a:prstGeom>
          <a:noFill/>
        </p:spPr>
        <p:txBody>
          <a:bodyPr wrap="square" rtlCol="0">
            <a:spAutoFit/>
          </a:bodyPr>
          <a:lstStyle/>
          <a:p>
            <a:r>
              <a:rPr lang="en-US" sz="2400" dirty="0" smtClean="0">
                <a:solidFill>
                  <a:srgbClr val="00B0F0"/>
                </a:solidFill>
                <a:latin typeface="Roboto"/>
              </a:rPr>
              <a:t>Deuteronomy 32:4 </a:t>
            </a:r>
            <a:r>
              <a:rPr lang="en-US" sz="2400" dirty="0" smtClean="0">
                <a:latin typeface="Roboto"/>
              </a:rPr>
              <a:t>“The </a:t>
            </a:r>
            <a:r>
              <a:rPr lang="en-US" sz="2400" dirty="0">
                <a:latin typeface="Roboto"/>
              </a:rPr>
              <a:t>Rock! His work is perfect, For all His ways are just; A God of </a:t>
            </a:r>
            <a:r>
              <a:rPr lang="en-US" sz="2400" dirty="0">
                <a:solidFill>
                  <a:srgbClr val="FFFF00"/>
                </a:solidFill>
                <a:latin typeface="Roboto"/>
              </a:rPr>
              <a:t>faithfulness</a:t>
            </a:r>
            <a:r>
              <a:rPr lang="en-US" sz="2400" dirty="0">
                <a:latin typeface="Roboto"/>
              </a:rPr>
              <a:t> and without injustice, Righteous and upright is He.</a:t>
            </a:r>
            <a:endParaRPr lang="en-US" sz="2400" dirty="0" smtClean="0">
              <a:latin typeface="Roboto"/>
            </a:endParaRPr>
          </a:p>
          <a:p>
            <a:r>
              <a:rPr lang="en-US" sz="2400" dirty="0" smtClean="0">
                <a:latin typeface="Roboto"/>
              </a:rPr>
              <a:t>________________________________________________________</a:t>
            </a:r>
          </a:p>
          <a:p>
            <a:endParaRPr lang="en-US" sz="2400" dirty="0" smtClean="0">
              <a:latin typeface="Roboto"/>
            </a:endParaRPr>
          </a:p>
          <a:p>
            <a:r>
              <a:rPr lang="en-US" sz="2400" dirty="0" smtClean="0">
                <a:latin typeface="Roboto"/>
              </a:rPr>
              <a:t>Unlike </a:t>
            </a:r>
            <a:r>
              <a:rPr lang="en-US" sz="2400" dirty="0">
                <a:latin typeface="Roboto"/>
              </a:rPr>
              <a:t>the Western or Greek conceptualization of </a:t>
            </a:r>
            <a:r>
              <a:rPr lang="en-US" sz="2400" dirty="0" smtClean="0">
                <a:latin typeface="Roboto"/>
              </a:rPr>
              <a:t>faith </a:t>
            </a:r>
            <a:r>
              <a:rPr lang="en-US" sz="2400" i="1" dirty="0" smtClean="0">
                <a:solidFill>
                  <a:srgbClr val="FFC000"/>
                </a:solidFill>
                <a:latin typeface="Roboto"/>
              </a:rPr>
              <a:t>emunah</a:t>
            </a:r>
            <a:r>
              <a:rPr lang="en-US" sz="2400" dirty="0" smtClean="0">
                <a:latin typeface="Roboto"/>
              </a:rPr>
              <a:t> </a:t>
            </a:r>
            <a:r>
              <a:rPr lang="en-US" sz="2400" dirty="0">
                <a:latin typeface="Roboto"/>
              </a:rPr>
              <a:t>is grounded in </a:t>
            </a:r>
            <a:r>
              <a:rPr lang="en-US" sz="2400" dirty="0">
                <a:solidFill>
                  <a:srgbClr val="FFFF00"/>
                </a:solidFill>
                <a:latin typeface="Roboto"/>
              </a:rPr>
              <a:t>action, relationship, and steady persistence.</a:t>
            </a:r>
            <a:endParaRPr lang="en-US" sz="2400" dirty="0" smtClean="0">
              <a:solidFill>
                <a:srgbClr val="FFFF00"/>
              </a:solidFill>
              <a:latin typeface="Roboto"/>
            </a:endParaRPr>
          </a:p>
          <a:p>
            <a:endParaRPr lang="en-US" sz="2400" dirty="0">
              <a:latin typeface="Roboto"/>
            </a:endParaRPr>
          </a:p>
          <a:p>
            <a:r>
              <a:rPr lang="en-US" sz="2400" dirty="0" smtClean="0">
                <a:latin typeface="Roboto"/>
              </a:rPr>
              <a:t>The </a:t>
            </a:r>
            <a:r>
              <a:rPr lang="en-US" sz="2400" dirty="0">
                <a:latin typeface="Roboto"/>
              </a:rPr>
              <a:t>Greek word for "faith" is </a:t>
            </a:r>
            <a:r>
              <a:rPr lang="en-US" sz="2400" i="1" dirty="0" smtClean="0">
                <a:solidFill>
                  <a:srgbClr val="FFC000"/>
                </a:solidFill>
                <a:latin typeface="Roboto"/>
              </a:rPr>
              <a:t>pistis</a:t>
            </a:r>
            <a:r>
              <a:rPr lang="en-US" sz="2400" dirty="0" smtClean="0">
                <a:solidFill>
                  <a:srgbClr val="FFC000"/>
                </a:solidFill>
                <a:latin typeface="Roboto"/>
              </a:rPr>
              <a:t>,</a:t>
            </a:r>
            <a:r>
              <a:rPr lang="en-US" sz="2400" dirty="0" smtClean="0">
                <a:latin typeface="Roboto"/>
              </a:rPr>
              <a:t> It </a:t>
            </a:r>
            <a:r>
              <a:rPr lang="en-US" sz="2400" dirty="0">
                <a:latin typeface="Roboto"/>
              </a:rPr>
              <a:t>carries a core meaning of </a:t>
            </a:r>
            <a:r>
              <a:rPr lang="en-US" sz="2400" dirty="0">
                <a:solidFill>
                  <a:srgbClr val="FFFF00"/>
                </a:solidFill>
                <a:latin typeface="Roboto"/>
              </a:rPr>
              <a:t>trust, persuasion, confidence, belief, and </a:t>
            </a:r>
            <a:r>
              <a:rPr lang="en-US" sz="2400" i="1" u="sng" dirty="0">
                <a:solidFill>
                  <a:srgbClr val="FFFF00"/>
                </a:solidFill>
                <a:latin typeface="Roboto"/>
              </a:rPr>
              <a:t>fidelity</a:t>
            </a:r>
            <a:r>
              <a:rPr lang="en-US" sz="2400" i="1" u="sng" dirty="0">
                <a:latin typeface="Roboto"/>
              </a:rPr>
              <a:t>. </a:t>
            </a:r>
            <a:endParaRPr lang="en-US" sz="2400" i="1" u="sng" dirty="0" smtClean="0">
              <a:latin typeface="Roboto"/>
            </a:endParaRPr>
          </a:p>
          <a:p>
            <a:endParaRPr lang="en-US" sz="2400" i="1" u="sng" dirty="0">
              <a:latin typeface="Roboto"/>
            </a:endParaRPr>
          </a:p>
          <a:p>
            <a:r>
              <a:rPr lang="en-US" sz="2400" dirty="0" smtClean="0">
                <a:solidFill>
                  <a:srgbClr val="FFC000"/>
                </a:solidFill>
                <a:latin typeface="Roboto"/>
              </a:rPr>
              <a:t>The </a:t>
            </a:r>
            <a:r>
              <a:rPr lang="en-US" sz="2400" dirty="0">
                <a:solidFill>
                  <a:srgbClr val="FFC000"/>
                </a:solidFill>
                <a:latin typeface="Roboto"/>
              </a:rPr>
              <a:t>quality of being faithful, loyal, accurate, or dependable, coming from the Latin word fides, meaning "faith".</a:t>
            </a:r>
          </a:p>
        </p:txBody>
      </p:sp>
    </p:spTree>
    <p:extLst>
      <p:ext uri="{BB962C8B-B14F-4D97-AF65-F5344CB8AC3E}">
        <p14:creationId xmlns:p14="http://schemas.microsoft.com/office/powerpoint/2010/main" val="36543075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11:1-4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30</a:t>
            </a:r>
            <a:endParaRPr lang="en-US" sz="3200" b="1" dirty="0" smtClean="0">
              <a:solidFill>
                <a:schemeClr val="bg1"/>
              </a:solidFill>
            </a:endParaRPr>
          </a:p>
        </p:txBody>
      </p:sp>
      <p:sp>
        <p:nvSpPr>
          <p:cNvPr id="5" name="TextBox 4"/>
          <p:cNvSpPr txBox="1"/>
          <p:nvPr/>
        </p:nvSpPr>
        <p:spPr>
          <a:xfrm>
            <a:off x="558800" y="1320799"/>
            <a:ext cx="9791701" cy="4524315"/>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Now </a:t>
            </a:r>
            <a:r>
              <a:rPr lang="en-US" sz="2400" dirty="0">
                <a:latin typeface="Roboto"/>
              </a:rPr>
              <a:t>faith is the assurance of [things] hoped for, the conviction of things not seen.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For </a:t>
            </a:r>
            <a:r>
              <a:rPr lang="en-US" sz="2400" dirty="0">
                <a:latin typeface="Roboto"/>
              </a:rPr>
              <a:t>by it the men of old gained approval</a:t>
            </a:r>
            <a:r>
              <a:rPr lang="en-US" sz="2400" dirty="0" smtClean="0">
                <a:latin typeface="Roboto"/>
              </a:rPr>
              <a:t>.</a:t>
            </a:r>
          </a:p>
          <a:p>
            <a:endParaRPr lang="en-US" sz="2400" dirty="0">
              <a:latin typeface="Roboto"/>
            </a:endParaRPr>
          </a:p>
          <a:p>
            <a:r>
              <a:rPr lang="en-US" sz="2400" dirty="0" smtClean="0">
                <a:solidFill>
                  <a:srgbClr val="00B0F0"/>
                </a:solidFill>
                <a:latin typeface="Roboto"/>
              </a:rPr>
              <a:t>3</a:t>
            </a:r>
            <a:r>
              <a:rPr lang="en-US" sz="2400" dirty="0" smtClean="0">
                <a:latin typeface="Roboto"/>
              </a:rPr>
              <a:t> By </a:t>
            </a:r>
            <a:r>
              <a:rPr lang="en-US" sz="2400" dirty="0">
                <a:latin typeface="Roboto"/>
              </a:rPr>
              <a:t>faith we understand that the worlds were prepared by the word of God, so that what is seen was not made out of things which are visible.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By </a:t>
            </a:r>
            <a:r>
              <a:rPr lang="en-US" sz="2400" dirty="0">
                <a:latin typeface="Roboto"/>
              </a:rPr>
              <a:t>faith Abel offered to God a better sacrifice than Cain, through which he obtained the testimony that he was righteous, God testifying about his gifts, and through faith, though he is dead, he still speaks. </a:t>
            </a:r>
            <a:endParaRPr lang="en-US" sz="2400" dirty="0" smtClean="0">
              <a:latin typeface="Roboto"/>
            </a:endParaRPr>
          </a:p>
          <a:p>
            <a:endParaRPr lang="en-US" sz="2400" dirty="0">
              <a:latin typeface="Roboto"/>
            </a:endParaRPr>
          </a:p>
        </p:txBody>
      </p:sp>
    </p:spTree>
    <p:extLst>
      <p:ext uri="{BB962C8B-B14F-4D97-AF65-F5344CB8AC3E}">
        <p14:creationId xmlns:p14="http://schemas.microsoft.com/office/powerpoint/2010/main" val="32403199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11:5-7</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31</a:t>
            </a:r>
            <a:endParaRPr lang="en-US" sz="3200" b="1" dirty="0" smtClean="0">
              <a:solidFill>
                <a:schemeClr val="bg1"/>
              </a:solidFill>
            </a:endParaRPr>
          </a:p>
        </p:txBody>
      </p:sp>
      <p:sp>
        <p:nvSpPr>
          <p:cNvPr id="5" name="TextBox 4"/>
          <p:cNvSpPr txBox="1"/>
          <p:nvPr/>
        </p:nvSpPr>
        <p:spPr>
          <a:xfrm>
            <a:off x="558800" y="1320799"/>
            <a:ext cx="9791701" cy="4893647"/>
          </a:xfrm>
          <a:prstGeom prst="rect">
            <a:avLst/>
          </a:prstGeom>
          <a:noFill/>
        </p:spPr>
        <p:txBody>
          <a:bodyPr wrap="square" rtlCol="0">
            <a:spAutoFit/>
          </a:bodyPr>
          <a:lstStyle/>
          <a:p>
            <a:r>
              <a:rPr lang="en-US" sz="2400" dirty="0" smtClean="0">
                <a:solidFill>
                  <a:srgbClr val="00B0F0"/>
                </a:solidFill>
                <a:latin typeface="Roboto"/>
              </a:rPr>
              <a:t>5</a:t>
            </a:r>
            <a:r>
              <a:rPr lang="en-US" sz="2400" dirty="0" smtClean="0">
                <a:latin typeface="Roboto"/>
              </a:rPr>
              <a:t> By </a:t>
            </a:r>
            <a:r>
              <a:rPr lang="en-US" sz="2400" dirty="0">
                <a:latin typeface="Roboto"/>
              </a:rPr>
              <a:t>faith Enoch was taken up so that he would not see death; AND HE WAS NOT FOUND BECAUSE GOD TOOK HIM UP; for he obtained the witness that before his being taken up he was pleasing to God. </a:t>
            </a:r>
            <a:r>
              <a:rPr lang="en-US" sz="2400" dirty="0" smtClean="0">
                <a:solidFill>
                  <a:srgbClr val="FFFF00"/>
                </a:solidFill>
                <a:latin typeface="Roboto"/>
              </a:rPr>
              <a:t>(Genesis 5:24)</a:t>
            </a:r>
          </a:p>
          <a:p>
            <a:endParaRPr lang="en-US" sz="2400" dirty="0">
              <a:latin typeface="Roboto"/>
            </a:endParaRPr>
          </a:p>
          <a:p>
            <a:r>
              <a:rPr lang="en-US" sz="2400" dirty="0" smtClean="0">
                <a:solidFill>
                  <a:srgbClr val="00B0F0"/>
                </a:solidFill>
                <a:latin typeface="Roboto"/>
              </a:rPr>
              <a:t>6</a:t>
            </a:r>
            <a:r>
              <a:rPr lang="en-US" sz="2400" dirty="0" smtClean="0">
                <a:latin typeface="Roboto"/>
              </a:rPr>
              <a:t> And </a:t>
            </a:r>
            <a:r>
              <a:rPr lang="en-US" sz="2400" dirty="0">
                <a:latin typeface="Roboto"/>
              </a:rPr>
              <a:t>without faith it is impossible to please [Him], for he who comes to God must believe that He is and [that] He is a rewarder of those who seek Him. </a:t>
            </a:r>
            <a:endParaRPr lang="en-US" sz="2400" dirty="0" smtClean="0">
              <a:latin typeface="Roboto"/>
            </a:endParaRPr>
          </a:p>
          <a:p>
            <a:endParaRPr lang="en-US" sz="2400" dirty="0">
              <a:latin typeface="Roboto"/>
            </a:endParaRPr>
          </a:p>
          <a:p>
            <a:r>
              <a:rPr lang="en-US" sz="2400" dirty="0" smtClean="0">
                <a:solidFill>
                  <a:srgbClr val="00B0F0"/>
                </a:solidFill>
                <a:latin typeface="Roboto"/>
              </a:rPr>
              <a:t>7</a:t>
            </a:r>
            <a:r>
              <a:rPr lang="en-US" sz="2400" dirty="0" smtClean="0">
                <a:latin typeface="Roboto"/>
              </a:rPr>
              <a:t> By </a:t>
            </a:r>
            <a:r>
              <a:rPr lang="en-US" sz="2400" dirty="0">
                <a:latin typeface="Roboto"/>
              </a:rPr>
              <a:t>faith Noah, being warned [by God] about things not yet seen, in reverence prepared an ark for the salvation of his household, by which he condemned the world, and became an heir of the righteousness which is according to faith.</a:t>
            </a:r>
          </a:p>
        </p:txBody>
      </p:sp>
    </p:spTree>
    <p:extLst>
      <p:ext uri="{BB962C8B-B14F-4D97-AF65-F5344CB8AC3E}">
        <p14:creationId xmlns:p14="http://schemas.microsoft.com/office/powerpoint/2010/main" val="29753405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11:8-11</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32</a:t>
            </a:r>
            <a:endParaRPr lang="en-US" sz="3200" b="1" dirty="0" smtClean="0">
              <a:solidFill>
                <a:schemeClr val="bg1"/>
              </a:solidFill>
            </a:endParaRPr>
          </a:p>
        </p:txBody>
      </p:sp>
      <p:sp>
        <p:nvSpPr>
          <p:cNvPr id="5" name="TextBox 4"/>
          <p:cNvSpPr txBox="1"/>
          <p:nvPr/>
        </p:nvSpPr>
        <p:spPr>
          <a:xfrm>
            <a:off x="558800" y="1320799"/>
            <a:ext cx="9791701" cy="5262979"/>
          </a:xfrm>
          <a:prstGeom prst="rect">
            <a:avLst/>
          </a:prstGeom>
          <a:noFill/>
        </p:spPr>
        <p:txBody>
          <a:bodyPr wrap="square" rtlCol="0">
            <a:spAutoFit/>
          </a:bodyPr>
          <a:lstStyle/>
          <a:p>
            <a:r>
              <a:rPr lang="en-US" sz="2400" dirty="0" smtClean="0">
                <a:solidFill>
                  <a:srgbClr val="00B0F0"/>
                </a:solidFill>
                <a:latin typeface="Roboto"/>
              </a:rPr>
              <a:t>8 </a:t>
            </a:r>
            <a:r>
              <a:rPr lang="en-US" sz="2400" dirty="0" smtClean="0">
                <a:latin typeface="Roboto"/>
              </a:rPr>
              <a:t>By </a:t>
            </a:r>
            <a:r>
              <a:rPr lang="en-US" sz="2400" dirty="0">
                <a:solidFill>
                  <a:srgbClr val="FFFF00"/>
                </a:solidFill>
                <a:latin typeface="Roboto"/>
              </a:rPr>
              <a:t>faith</a:t>
            </a:r>
            <a:r>
              <a:rPr lang="en-US" sz="2400" dirty="0">
                <a:latin typeface="Roboto"/>
              </a:rPr>
              <a:t> Abraham, when he was called, obeyed by going out to a place which he was to receive for an inheritance; and he went out, not knowing where he was going. </a:t>
            </a:r>
            <a:endParaRPr lang="en-US" sz="2400" dirty="0" smtClean="0">
              <a:latin typeface="Roboto"/>
            </a:endParaRPr>
          </a:p>
          <a:p>
            <a:endParaRPr lang="en-US" sz="2400" dirty="0">
              <a:latin typeface="Roboto"/>
            </a:endParaRPr>
          </a:p>
          <a:p>
            <a:r>
              <a:rPr lang="en-US" sz="2400" dirty="0" smtClean="0">
                <a:solidFill>
                  <a:srgbClr val="00B0F0"/>
                </a:solidFill>
                <a:latin typeface="Roboto"/>
              </a:rPr>
              <a:t>9</a:t>
            </a:r>
            <a:r>
              <a:rPr lang="en-US" sz="2400" dirty="0" smtClean="0">
                <a:latin typeface="Roboto"/>
              </a:rPr>
              <a:t> By</a:t>
            </a:r>
            <a:r>
              <a:rPr lang="en-US" sz="2400" dirty="0" smtClean="0">
                <a:solidFill>
                  <a:srgbClr val="FFFF00"/>
                </a:solidFill>
                <a:latin typeface="Roboto"/>
              </a:rPr>
              <a:t> </a:t>
            </a:r>
            <a:r>
              <a:rPr lang="en-US" sz="2400" dirty="0">
                <a:solidFill>
                  <a:srgbClr val="FFFF00"/>
                </a:solidFill>
                <a:latin typeface="Roboto"/>
              </a:rPr>
              <a:t>faith </a:t>
            </a:r>
            <a:r>
              <a:rPr lang="en-US" sz="2400" dirty="0">
                <a:latin typeface="Roboto"/>
              </a:rPr>
              <a:t>he lived as an alien in the land of promise, as in a foreign [land], dwelling in tents with Isaac and Jacob, fellow heirs of the same promise; </a:t>
            </a:r>
            <a:endParaRPr lang="en-US" sz="2400" dirty="0" smtClean="0">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for </a:t>
            </a:r>
            <a:r>
              <a:rPr lang="en-US" sz="2400" dirty="0">
                <a:latin typeface="Roboto"/>
              </a:rPr>
              <a:t>he was looking for the city which has foundations, whose architect and builder is God</a:t>
            </a:r>
            <a:r>
              <a:rPr lang="en-US" sz="2400" dirty="0">
                <a:solidFill>
                  <a:srgbClr val="00B0F0"/>
                </a:solidFill>
                <a:latin typeface="Roboto"/>
              </a:rPr>
              <a:t>. </a:t>
            </a:r>
            <a:endParaRPr lang="en-US" sz="2400" dirty="0" smtClean="0">
              <a:solidFill>
                <a:srgbClr val="00B0F0"/>
              </a:solidFill>
              <a:latin typeface="Roboto"/>
            </a:endParaRPr>
          </a:p>
          <a:p>
            <a:endParaRPr lang="en-US" sz="2400" dirty="0">
              <a:solidFill>
                <a:srgbClr val="00B0F0"/>
              </a:solidFill>
              <a:latin typeface="Roboto"/>
            </a:endParaRPr>
          </a:p>
          <a:p>
            <a:r>
              <a:rPr lang="en-US" sz="2400" dirty="0" smtClean="0">
                <a:solidFill>
                  <a:srgbClr val="00B0F0"/>
                </a:solidFill>
                <a:latin typeface="Roboto"/>
              </a:rPr>
              <a:t>11</a:t>
            </a:r>
            <a:r>
              <a:rPr lang="en-US" sz="2400" dirty="0" smtClean="0">
                <a:latin typeface="Roboto"/>
              </a:rPr>
              <a:t> By </a:t>
            </a:r>
            <a:r>
              <a:rPr lang="en-US" sz="2400" dirty="0">
                <a:solidFill>
                  <a:srgbClr val="FFFF00"/>
                </a:solidFill>
                <a:latin typeface="Roboto"/>
              </a:rPr>
              <a:t>faith</a:t>
            </a:r>
            <a:r>
              <a:rPr lang="en-US" sz="2400" dirty="0">
                <a:latin typeface="Roboto"/>
              </a:rPr>
              <a:t> even Sarah herself received ability to conceive, even beyond the proper time of life, since she considered Him faithful who had promised. </a:t>
            </a:r>
            <a:endParaRPr lang="en-US" sz="2400" dirty="0">
              <a:latin typeface="Roboto"/>
            </a:endParaRPr>
          </a:p>
        </p:txBody>
      </p:sp>
    </p:spTree>
    <p:extLst>
      <p:ext uri="{BB962C8B-B14F-4D97-AF65-F5344CB8AC3E}">
        <p14:creationId xmlns:p14="http://schemas.microsoft.com/office/powerpoint/2010/main" val="15073136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11:12-14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33</a:t>
            </a:r>
            <a:endParaRPr lang="en-US" sz="3200" b="1" dirty="0" smtClean="0">
              <a:solidFill>
                <a:schemeClr val="bg1"/>
              </a:solidFill>
            </a:endParaRPr>
          </a:p>
        </p:txBody>
      </p:sp>
      <p:sp>
        <p:nvSpPr>
          <p:cNvPr id="5" name="TextBox 4"/>
          <p:cNvSpPr txBox="1"/>
          <p:nvPr/>
        </p:nvSpPr>
        <p:spPr>
          <a:xfrm>
            <a:off x="558800" y="1320799"/>
            <a:ext cx="9791701" cy="4154984"/>
          </a:xfrm>
          <a:prstGeom prst="rect">
            <a:avLst/>
          </a:prstGeom>
          <a:noFill/>
        </p:spPr>
        <p:txBody>
          <a:bodyPr wrap="square" rtlCol="0">
            <a:spAutoFit/>
          </a:bodyPr>
          <a:lstStyle/>
          <a:p>
            <a:r>
              <a:rPr lang="en-US" sz="2400" dirty="0" smtClean="0">
                <a:solidFill>
                  <a:srgbClr val="00B0F0"/>
                </a:solidFill>
                <a:latin typeface="Roboto"/>
              </a:rPr>
              <a:t>12 </a:t>
            </a:r>
            <a:r>
              <a:rPr lang="en-US" sz="2400" dirty="0" smtClean="0">
                <a:latin typeface="Roboto"/>
              </a:rPr>
              <a:t>Therefore </a:t>
            </a:r>
            <a:r>
              <a:rPr lang="en-US" sz="2400" dirty="0">
                <a:latin typeface="Roboto"/>
              </a:rPr>
              <a:t>there was born even of one man, and him as good as dead at that, [as many descendants] AS THE STARS OF HEAVEN IN NUMBER, AND INNUMERABLE AS THE SAND WHICH IS BY THE SEASHORE. </a:t>
            </a:r>
            <a:r>
              <a:rPr lang="en-US" sz="2400" dirty="0" smtClean="0">
                <a:latin typeface="Roboto"/>
              </a:rPr>
              <a:t>(Genesis 22:17)</a:t>
            </a:r>
          </a:p>
          <a:p>
            <a:endParaRPr lang="en-US" sz="2400" dirty="0">
              <a:latin typeface="Roboto"/>
            </a:endParaRPr>
          </a:p>
          <a:p>
            <a:r>
              <a:rPr lang="en-US" sz="2400" dirty="0" smtClean="0">
                <a:solidFill>
                  <a:srgbClr val="00B0F0"/>
                </a:solidFill>
                <a:latin typeface="Roboto"/>
              </a:rPr>
              <a:t>13</a:t>
            </a:r>
            <a:r>
              <a:rPr lang="en-US" sz="2400" dirty="0" smtClean="0">
                <a:latin typeface="Roboto"/>
              </a:rPr>
              <a:t> All </a:t>
            </a:r>
            <a:r>
              <a:rPr lang="en-US" sz="2400" dirty="0">
                <a:latin typeface="Roboto"/>
              </a:rPr>
              <a:t>these died in faith, without receiving the promises, but having seen them and having welcomed them from a distance, and having confessed that they were strangers and exiles on the earth. </a:t>
            </a:r>
            <a:endParaRPr lang="en-US" sz="2400" dirty="0" smtClean="0">
              <a:latin typeface="Roboto"/>
            </a:endParaRPr>
          </a:p>
          <a:p>
            <a:endParaRPr lang="en-US" sz="2400" dirty="0">
              <a:latin typeface="Roboto"/>
            </a:endParaRPr>
          </a:p>
          <a:p>
            <a:r>
              <a:rPr lang="en-US" sz="2400" dirty="0" smtClean="0">
                <a:solidFill>
                  <a:srgbClr val="00B0F0"/>
                </a:solidFill>
                <a:latin typeface="Roboto"/>
              </a:rPr>
              <a:t>14</a:t>
            </a:r>
            <a:r>
              <a:rPr lang="en-US" sz="2400" dirty="0" smtClean="0">
                <a:latin typeface="Roboto"/>
              </a:rPr>
              <a:t> For </a:t>
            </a:r>
            <a:r>
              <a:rPr lang="en-US" sz="2400" dirty="0">
                <a:latin typeface="Roboto"/>
              </a:rPr>
              <a:t>those who say such things make it clear that they are seeking a country of their own. </a:t>
            </a:r>
          </a:p>
        </p:txBody>
      </p:sp>
    </p:spTree>
    <p:extLst>
      <p:ext uri="{BB962C8B-B14F-4D97-AF65-F5344CB8AC3E}">
        <p14:creationId xmlns:p14="http://schemas.microsoft.com/office/powerpoint/2010/main" val="8450766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11:15-16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34</a:t>
            </a:r>
            <a:endParaRPr lang="en-US" sz="3200" b="1" dirty="0" smtClean="0">
              <a:solidFill>
                <a:schemeClr val="bg1"/>
              </a:solidFill>
            </a:endParaRPr>
          </a:p>
        </p:txBody>
      </p:sp>
      <p:sp>
        <p:nvSpPr>
          <p:cNvPr id="5" name="TextBox 4"/>
          <p:cNvSpPr txBox="1"/>
          <p:nvPr/>
        </p:nvSpPr>
        <p:spPr>
          <a:xfrm>
            <a:off x="558800" y="1320799"/>
            <a:ext cx="9791701" cy="2308324"/>
          </a:xfrm>
          <a:prstGeom prst="rect">
            <a:avLst/>
          </a:prstGeom>
          <a:noFill/>
        </p:spPr>
        <p:txBody>
          <a:bodyPr wrap="square" rtlCol="0">
            <a:spAutoFit/>
          </a:bodyPr>
          <a:lstStyle/>
          <a:p>
            <a:r>
              <a:rPr lang="en-US" sz="2400" dirty="0" smtClean="0">
                <a:solidFill>
                  <a:srgbClr val="00B0F0"/>
                </a:solidFill>
                <a:latin typeface="Roboto"/>
              </a:rPr>
              <a:t>15 </a:t>
            </a:r>
            <a:r>
              <a:rPr lang="en-US" sz="2400" dirty="0" smtClean="0">
                <a:latin typeface="Roboto"/>
              </a:rPr>
              <a:t>And </a:t>
            </a:r>
            <a:r>
              <a:rPr lang="en-US" sz="2400" dirty="0">
                <a:latin typeface="Roboto"/>
              </a:rPr>
              <a:t>indeed if they had been thinking of that [country] from which they went out, they would have had opportunity to return.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16</a:t>
            </a:r>
            <a:r>
              <a:rPr lang="en-US" sz="2400" dirty="0" smtClean="0">
                <a:latin typeface="Roboto"/>
              </a:rPr>
              <a:t> But </a:t>
            </a:r>
            <a:r>
              <a:rPr lang="en-US" sz="2400" dirty="0">
                <a:latin typeface="Roboto"/>
              </a:rPr>
              <a:t>as it is, they desire a better [country], that is, a heavenly one. Therefore God is not ashamed to be called their God; for He has prepared a city for them.</a:t>
            </a:r>
          </a:p>
        </p:txBody>
      </p:sp>
    </p:spTree>
    <p:extLst>
      <p:ext uri="{BB962C8B-B14F-4D97-AF65-F5344CB8AC3E}">
        <p14:creationId xmlns:p14="http://schemas.microsoft.com/office/powerpoint/2010/main" val="1216523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8800" y="279400"/>
            <a:ext cx="9421813" cy="838200"/>
          </a:xfrm>
        </p:spPr>
        <p:txBody>
          <a:bodyPr>
            <a:noAutofit/>
          </a:bodyPr>
          <a:lstStyle/>
          <a:p>
            <a:endParaRPr lang="en-US" sz="3600" dirty="0">
              <a:solidFill>
                <a:srgbClr val="92D050"/>
              </a:solidFill>
            </a:endParaRPr>
          </a:p>
        </p:txBody>
      </p:sp>
    </p:spTree>
    <p:extLst>
      <p:ext uri="{BB962C8B-B14F-4D97-AF65-F5344CB8AC3E}">
        <p14:creationId xmlns:p14="http://schemas.microsoft.com/office/powerpoint/2010/main" val="2737803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336629</TotalTime>
  <Words>3902</Words>
  <Application>Microsoft Office PowerPoint</Application>
  <PresentationFormat>Widescreen</PresentationFormat>
  <Paragraphs>287</Paragraphs>
  <Slides>35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Algerian</vt:lpstr>
      <vt:lpstr>Arial</vt:lpstr>
      <vt:lpstr>Calibri</vt:lpstr>
      <vt:lpstr>Century Gothic</vt:lpstr>
      <vt:lpstr>Google Sans</vt:lpstr>
      <vt:lpstr>Roboto</vt:lpstr>
      <vt:lpstr>system-ui</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paul@bibletruthorfiction.comt</dc:creator>
  <cp:lastModifiedBy>spots kmvl.net</cp:lastModifiedBy>
  <cp:revision>1391</cp:revision>
  <dcterms:created xsi:type="dcterms:W3CDTF">2025-10-16T21:16:34Z</dcterms:created>
  <dcterms:modified xsi:type="dcterms:W3CDTF">2026-10-25T11:38:48Z</dcterms:modified>
</cp:coreProperties>
</file>