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8" r:id="rId2"/>
    <p:sldId id="991" r:id="rId3"/>
    <p:sldId id="1049" r:id="rId4"/>
    <p:sldId id="1050" r:id="rId5"/>
    <p:sldId id="1051" r:id="rId6"/>
    <p:sldId id="1052" r:id="rId7"/>
    <p:sldId id="1053" r:id="rId8"/>
    <p:sldId id="1048" r:id="rId9"/>
    <p:sldId id="1040" r:id="rId10"/>
    <p:sldId id="1041" r:id="rId11"/>
    <p:sldId id="1042" r:id="rId12"/>
    <p:sldId id="1043" r:id="rId13"/>
    <p:sldId id="1055" r:id="rId14"/>
    <p:sldId id="1021" r:id="rId15"/>
    <p:sldId id="1009" r:id="rId16"/>
    <p:sldId id="1045" r:id="rId17"/>
    <p:sldId id="1046" r:id="rId18"/>
    <p:sldId id="1044" r:id="rId19"/>
    <p:sldId id="1047" r:id="rId20"/>
    <p:sldId id="1060" r:id="rId21"/>
    <p:sldId id="1056" r:id="rId22"/>
    <p:sldId id="1058" r:id="rId23"/>
    <p:sldId id="1061" r:id="rId24"/>
    <p:sldId id="1062" r:id="rId25"/>
    <p:sldId id="1059" r:id="rId26"/>
    <p:sldId id="1063" r:id="rId27"/>
    <p:sldId id="1066" r:id="rId28"/>
    <p:sldId id="1065" r:id="rId29"/>
    <p:sldId id="1064" r:id="rId30"/>
    <p:sldId id="82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73" autoAdjust="0"/>
    <p:restoredTop sz="94660"/>
  </p:normalViewPr>
  <p:slideViewPr>
    <p:cSldViewPr snapToGrid="0">
      <p:cViewPr varScale="1">
        <p:scale>
          <a:sx n="87" d="100"/>
          <a:sy n="87" d="100"/>
        </p:scale>
        <p:origin x="-293" y="-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9/20/2026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70000" lnSpcReduction="20000"/>
          </a:bodyPr>
          <a:lstStyle/>
          <a:p>
            <a:r>
              <a:rPr lang="en-US" sz="9600" dirty="0" smtClean="0">
                <a:solidFill>
                  <a:srgbClr val="92D050"/>
                </a:solidFill>
                <a:latin typeface="Algerian" panose="04020705040A02060702" pitchFamily="82" charset="0"/>
              </a:rPr>
              <a:t>WEEK </a:t>
            </a:r>
            <a:r>
              <a:rPr lang="en-US" sz="9600" dirty="0" smtClean="0">
                <a:solidFill>
                  <a:srgbClr val="92D050"/>
                </a:solidFill>
                <a:latin typeface="Algerian" panose="04020705040A02060702" pitchFamily="82" charset="0"/>
              </a:rPr>
              <a:t>6 </a:t>
            </a:r>
            <a:endParaRPr lang="en-US" sz="9600" dirty="0" smtClean="0">
              <a:solidFill>
                <a:srgbClr val="92D050"/>
              </a:solidFill>
              <a:latin typeface="Algerian" panose="04020705040A02060702" pitchFamily="82" charset="0"/>
            </a:endParaRPr>
          </a:p>
          <a:p>
            <a:r>
              <a:rPr lang="en-US" sz="8800" smtClean="0">
                <a:solidFill>
                  <a:schemeClr val="bg1"/>
                </a:solidFill>
                <a:latin typeface="Algerian" panose="04020705040A02060702" pitchFamily="82" charset="0"/>
              </a:rPr>
              <a:t>  </a:t>
            </a:r>
            <a:r>
              <a:rPr lang="en-US" sz="8800" smtClean="0">
                <a:solidFill>
                  <a:schemeClr val="bg1"/>
                </a:solidFill>
                <a:latin typeface="Algerian" panose="04020705040A02060702" pitchFamily="82" charset="0"/>
              </a:rPr>
              <a:t>9-20-26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Tree>
    <p:extLst>
      <p:ext uri="{BB962C8B-B14F-4D97-AF65-F5344CB8AC3E}">
        <p14:creationId xmlns:p14="http://schemas.microsoft.com/office/powerpoint/2010/main" val="2642612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3</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
        <p:nvSpPr>
          <p:cNvPr id="2" name="TextBox 1"/>
          <p:cNvSpPr txBox="1"/>
          <p:nvPr/>
        </p:nvSpPr>
        <p:spPr>
          <a:xfrm>
            <a:off x="1219200" y="1752600"/>
            <a:ext cx="9131300" cy="2677656"/>
          </a:xfrm>
          <a:prstGeom prst="rect">
            <a:avLst/>
          </a:prstGeom>
          <a:solidFill>
            <a:srgbClr val="FF0000"/>
          </a:solidFill>
          <a:ln>
            <a:solidFill>
              <a:schemeClr val="accent1"/>
            </a:solidFill>
          </a:ln>
        </p:spPr>
        <p:txBody>
          <a:bodyPr wrap="square" rtlCol="0">
            <a:spAutoFit/>
          </a:bodyPr>
          <a:lstStyle/>
          <a:p>
            <a:pPr algn="ctr"/>
            <a:r>
              <a:rPr lang="en-US" sz="2800" b="1" dirty="0"/>
              <a:t>◄ 3547. </a:t>
            </a:r>
            <a:r>
              <a:rPr lang="en-US" sz="2800" b="1" dirty="0" err="1"/>
              <a:t>kahan</a:t>
            </a:r>
            <a:r>
              <a:rPr lang="en-US" sz="2800" b="1" dirty="0"/>
              <a:t> ►</a:t>
            </a:r>
          </a:p>
          <a:p>
            <a:endParaRPr lang="en-US" sz="2800" b="1" dirty="0" smtClean="0"/>
          </a:p>
          <a:p>
            <a:r>
              <a:rPr lang="en-US" sz="2800" b="1" dirty="0"/>
              <a:t>Strong's Exhaustive Concordance</a:t>
            </a:r>
          </a:p>
          <a:p>
            <a:r>
              <a:rPr lang="en-US" sz="2800" dirty="0" smtClean="0"/>
              <a:t>A </a:t>
            </a:r>
            <a:r>
              <a:rPr lang="en-US" sz="2800" dirty="0"/>
              <a:t>primitive root, apparently meaning to mediate in religious services; but used only as </a:t>
            </a:r>
            <a:r>
              <a:rPr lang="en-US" sz="2800" u="sng" dirty="0"/>
              <a:t>denominative </a:t>
            </a:r>
            <a:r>
              <a:rPr lang="en-US" sz="2800" dirty="0"/>
              <a:t>from </a:t>
            </a:r>
            <a:r>
              <a:rPr lang="en-US" sz="2800" b="1" dirty="0" err="1" smtClean="0"/>
              <a:t>kohen</a:t>
            </a:r>
            <a:endParaRPr lang="en-US" sz="2800" b="1" dirty="0"/>
          </a:p>
        </p:txBody>
      </p:sp>
    </p:spTree>
    <p:extLst>
      <p:ext uri="{BB962C8B-B14F-4D97-AF65-F5344CB8AC3E}">
        <p14:creationId xmlns:p14="http://schemas.microsoft.com/office/powerpoint/2010/main" val="3575455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4</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
        <p:nvSpPr>
          <p:cNvPr id="2" name="TextBox 1"/>
          <p:cNvSpPr txBox="1"/>
          <p:nvPr/>
        </p:nvSpPr>
        <p:spPr>
          <a:xfrm>
            <a:off x="1219200" y="1752600"/>
            <a:ext cx="9131300" cy="2677656"/>
          </a:xfrm>
          <a:prstGeom prst="rect">
            <a:avLst/>
          </a:prstGeom>
          <a:solidFill>
            <a:srgbClr val="FF0000"/>
          </a:solidFill>
          <a:ln>
            <a:solidFill>
              <a:schemeClr val="accent1"/>
            </a:solidFill>
          </a:ln>
        </p:spPr>
        <p:txBody>
          <a:bodyPr wrap="square" rtlCol="0">
            <a:spAutoFit/>
          </a:bodyPr>
          <a:lstStyle/>
          <a:p>
            <a:pPr algn="ctr"/>
            <a:r>
              <a:rPr lang="en-US" sz="2800" b="1" dirty="0"/>
              <a:t>◄ 3547. </a:t>
            </a:r>
            <a:r>
              <a:rPr lang="en-US" sz="2800" b="1" dirty="0" err="1"/>
              <a:t>kahan</a:t>
            </a:r>
            <a:r>
              <a:rPr lang="en-US" sz="2800" b="1" dirty="0"/>
              <a:t> ►</a:t>
            </a:r>
          </a:p>
          <a:p>
            <a:endParaRPr lang="en-US" sz="2800" b="1" dirty="0" smtClean="0"/>
          </a:p>
          <a:p>
            <a:r>
              <a:rPr lang="en-US" sz="2800" b="1" dirty="0"/>
              <a:t>Strong's Exhaustive Concordance</a:t>
            </a:r>
          </a:p>
          <a:p>
            <a:r>
              <a:rPr lang="en-US" sz="2800" dirty="0" smtClean="0"/>
              <a:t>A </a:t>
            </a:r>
            <a:r>
              <a:rPr lang="en-US" sz="2800" dirty="0"/>
              <a:t>primitive root, apparently meaning to mediate in religious services; but used only as </a:t>
            </a:r>
            <a:r>
              <a:rPr lang="en-US" sz="2800" u="sng" dirty="0"/>
              <a:t>denominative </a:t>
            </a:r>
            <a:r>
              <a:rPr lang="en-US" sz="2800" dirty="0"/>
              <a:t>from </a:t>
            </a:r>
            <a:r>
              <a:rPr lang="en-US" sz="2800" b="1" dirty="0" err="1" smtClean="0"/>
              <a:t>kohen</a:t>
            </a:r>
            <a:endParaRPr lang="en-US" sz="2800" b="1" dirty="0"/>
          </a:p>
        </p:txBody>
      </p:sp>
      <p:sp>
        <p:nvSpPr>
          <p:cNvPr id="6" name="TextBox 5"/>
          <p:cNvSpPr txBox="1"/>
          <p:nvPr/>
        </p:nvSpPr>
        <p:spPr>
          <a:xfrm>
            <a:off x="2286000" y="2324100"/>
            <a:ext cx="7694613" cy="3785652"/>
          </a:xfrm>
          <a:prstGeom prst="rect">
            <a:avLst/>
          </a:prstGeom>
          <a:solidFill>
            <a:schemeClr val="bg1"/>
          </a:solidFill>
        </p:spPr>
        <p:txBody>
          <a:bodyPr wrap="square" rtlCol="0">
            <a:spAutoFit/>
          </a:bodyPr>
          <a:lstStyle/>
          <a:p>
            <a:endParaRPr lang="en-US" sz="2400" dirty="0" smtClean="0">
              <a:solidFill>
                <a:srgbClr val="FFC000"/>
              </a:solidFill>
            </a:endParaRPr>
          </a:p>
          <a:p>
            <a:r>
              <a:rPr lang="en-US" sz="2400" dirty="0" smtClean="0">
                <a:solidFill>
                  <a:srgbClr val="FFC000"/>
                </a:solidFill>
              </a:rPr>
              <a:t>To </a:t>
            </a:r>
            <a:r>
              <a:rPr lang="en-US" sz="2400" dirty="0">
                <a:solidFill>
                  <a:srgbClr val="FFC000"/>
                </a:solidFill>
              </a:rPr>
              <a:t>mushroom: </a:t>
            </a:r>
            <a:r>
              <a:rPr lang="en-US" sz="2400" dirty="0"/>
              <a:t>Formed from the noun mushroom (to grow rapidly like a fungus</a:t>
            </a:r>
            <a:r>
              <a:rPr lang="en-US" sz="2400" dirty="0" smtClean="0"/>
              <a:t>).</a:t>
            </a:r>
          </a:p>
          <a:p>
            <a:endParaRPr lang="en-US" sz="2400" dirty="0"/>
          </a:p>
          <a:p>
            <a:r>
              <a:rPr lang="en-US" sz="2400" dirty="0" smtClean="0">
                <a:solidFill>
                  <a:srgbClr val="FFC000"/>
                </a:solidFill>
              </a:rPr>
              <a:t>To </a:t>
            </a:r>
            <a:r>
              <a:rPr lang="en-US" sz="2400" dirty="0">
                <a:solidFill>
                  <a:srgbClr val="FFC000"/>
                </a:solidFill>
              </a:rPr>
              <a:t>eye: </a:t>
            </a:r>
            <a:r>
              <a:rPr lang="en-US" sz="2400" dirty="0"/>
              <a:t>Formed from the noun eye (to look at someone or something closely</a:t>
            </a:r>
            <a:r>
              <a:rPr lang="en-US" sz="2400" dirty="0" smtClean="0"/>
              <a:t>).</a:t>
            </a:r>
          </a:p>
          <a:p>
            <a:endParaRPr lang="en-US" sz="2400" dirty="0"/>
          </a:p>
          <a:p>
            <a:r>
              <a:rPr lang="en-US" sz="2400" dirty="0" smtClean="0">
                <a:solidFill>
                  <a:srgbClr val="FFC000"/>
                </a:solidFill>
              </a:rPr>
              <a:t>To </a:t>
            </a:r>
            <a:r>
              <a:rPr lang="en-US" sz="2400" dirty="0">
                <a:solidFill>
                  <a:srgbClr val="FFC000"/>
                </a:solidFill>
              </a:rPr>
              <a:t>bottle: </a:t>
            </a:r>
            <a:r>
              <a:rPr lang="en-US" sz="2400" dirty="0"/>
              <a:t>Formed from the noun bottle (to trap or contain something</a:t>
            </a:r>
            <a:r>
              <a:rPr lang="en-US" sz="2400" dirty="0" smtClean="0"/>
              <a:t>).</a:t>
            </a:r>
          </a:p>
          <a:p>
            <a:endParaRPr lang="en-US" sz="2400" dirty="0"/>
          </a:p>
        </p:txBody>
      </p:sp>
    </p:spTree>
    <p:extLst>
      <p:ext uri="{BB962C8B-B14F-4D97-AF65-F5344CB8AC3E}">
        <p14:creationId xmlns:p14="http://schemas.microsoft.com/office/powerpoint/2010/main" val="2897961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5</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
        <p:nvSpPr>
          <p:cNvPr id="2" name="TextBox 1"/>
          <p:cNvSpPr txBox="1"/>
          <p:nvPr/>
        </p:nvSpPr>
        <p:spPr>
          <a:xfrm>
            <a:off x="1219200" y="1752600"/>
            <a:ext cx="9131300" cy="2677656"/>
          </a:xfrm>
          <a:prstGeom prst="rect">
            <a:avLst/>
          </a:prstGeom>
          <a:solidFill>
            <a:srgbClr val="FF0000"/>
          </a:solidFill>
          <a:ln>
            <a:solidFill>
              <a:schemeClr val="accent1"/>
            </a:solidFill>
          </a:ln>
        </p:spPr>
        <p:txBody>
          <a:bodyPr wrap="square" rtlCol="0">
            <a:spAutoFit/>
          </a:bodyPr>
          <a:lstStyle/>
          <a:p>
            <a:pPr algn="ctr"/>
            <a:r>
              <a:rPr lang="en-US" sz="2800" b="1" dirty="0"/>
              <a:t>◄ 3547. </a:t>
            </a:r>
            <a:r>
              <a:rPr lang="en-US" sz="2800" b="1" dirty="0" err="1"/>
              <a:t>kahan</a:t>
            </a:r>
            <a:r>
              <a:rPr lang="en-US" sz="2800" b="1" dirty="0"/>
              <a:t> ►</a:t>
            </a:r>
          </a:p>
          <a:p>
            <a:endParaRPr lang="en-US" sz="2800" b="1" dirty="0" smtClean="0"/>
          </a:p>
          <a:p>
            <a:r>
              <a:rPr lang="en-US" sz="2800" b="1" dirty="0"/>
              <a:t>Strong's Exhaustive Concordance</a:t>
            </a:r>
          </a:p>
          <a:p>
            <a:r>
              <a:rPr lang="en-US" sz="2800" dirty="0" smtClean="0"/>
              <a:t>A </a:t>
            </a:r>
            <a:r>
              <a:rPr lang="en-US" sz="2800" dirty="0"/>
              <a:t>primitive root, apparently meaning to mediate in religious services; but used only as </a:t>
            </a:r>
            <a:r>
              <a:rPr lang="en-US" sz="2800" u="sng" dirty="0"/>
              <a:t>denominative </a:t>
            </a:r>
            <a:r>
              <a:rPr lang="en-US" sz="2800" dirty="0"/>
              <a:t>from </a:t>
            </a:r>
            <a:r>
              <a:rPr lang="en-US" sz="2800" b="1" dirty="0" err="1" smtClean="0"/>
              <a:t>kohen</a:t>
            </a:r>
            <a:endParaRPr lang="en-US" sz="2800" b="1" dirty="0"/>
          </a:p>
        </p:txBody>
      </p:sp>
      <p:sp>
        <p:nvSpPr>
          <p:cNvPr id="6" name="TextBox 5"/>
          <p:cNvSpPr txBox="1"/>
          <p:nvPr/>
        </p:nvSpPr>
        <p:spPr>
          <a:xfrm>
            <a:off x="2286000" y="2324100"/>
            <a:ext cx="7694613" cy="3785652"/>
          </a:xfrm>
          <a:prstGeom prst="rect">
            <a:avLst/>
          </a:prstGeom>
          <a:solidFill>
            <a:schemeClr val="bg1"/>
          </a:solidFill>
        </p:spPr>
        <p:txBody>
          <a:bodyPr wrap="square" rtlCol="0">
            <a:spAutoFit/>
          </a:bodyPr>
          <a:lstStyle/>
          <a:p>
            <a:endParaRPr lang="en-US" sz="2400" dirty="0" smtClean="0">
              <a:solidFill>
                <a:srgbClr val="FFC000"/>
              </a:solidFill>
            </a:endParaRPr>
          </a:p>
          <a:p>
            <a:r>
              <a:rPr lang="en-US" sz="2400" dirty="0" smtClean="0">
                <a:solidFill>
                  <a:srgbClr val="FFC000"/>
                </a:solidFill>
              </a:rPr>
              <a:t>To </a:t>
            </a:r>
            <a:r>
              <a:rPr lang="en-US" sz="2400" dirty="0">
                <a:solidFill>
                  <a:srgbClr val="FFC000"/>
                </a:solidFill>
              </a:rPr>
              <a:t>mushroom: </a:t>
            </a:r>
            <a:r>
              <a:rPr lang="en-US" sz="2400" dirty="0"/>
              <a:t>Formed from the noun mushroom (to grow rapidly like a fungus</a:t>
            </a:r>
            <a:r>
              <a:rPr lang="en-US" sz="2400" dirty="0" smtClean="0"/>
              <a:t>).</a:t>
            </a:r>
          </a:p>
          <a:p>
            <a:endParaRPr lang="en-US" sz="2400" dirty="0"/>
          </a:p>
          <a:p>
            <a:r>
              <a:rPr lang="en-US" sz="2400" dirty="0" smtClean="0">
                <a:solidFill>
                  <a:srgbClr val="FFC000"/>
                </a:solidFill>
              </a:rPr>
              <a:t>To </a:t>
            </a:r>
            <a:r>
              <a:rPr lang="en-US" sz="2400" dirty="0">
                <a:solidFill>
                  <a:srgbClr val="FFC000"/>
                </a:solidFill>
              </a:rPr>
              <a:t>eye: </a:t>
            </a:r>
            <a:r>
              <a:rPr lang="en-US" sz="2400" dirty="0"/>
              <a:t>Formed from the noun eye (to look at someone or something closely</a:t>
            </a:r>
            <a:r>
              <a:rPr lang="en-US" sz="2400" dirty="0" smtClean="0"/>
              <a:t>).</a:t>
            </a:r>
          </a:p>
          <a:p>
            <a:endParaRPr lang="en-US" sz="2400" dirty="0"/>
          </a:p>
          <a:p>
            <a:r>
              <a:rPr lang="en-US" sz="2400" dirty="0" smtClean="0">
                <a:solidFill>
                  <a:srgbClr val="FFC000"/>
                </a:solidFill>
              </a:rPr>
              <a:t>To </a:t>
            </a:r>
            <a:r>
              <a:rPr lang="en-US" sz="2400" dirty="0">
                <a:solidFill>
                  <a:srgbClr val="FFC000"/>
                </a:solidFill>
              </a:rPr>
              <a:t>bottle: </a:t>
            </a:r>
            <a:r>
              <a:rPr lang="en-US" sz="2400" dirty="0"/>
              <a:t>Formed from the noun bottle (to trap or contain something</a:t>
            </a:r>
            <a:r>
              <a:rPr lang="en-US" sz="2400" dirty="0" smtClean="0"/>
              <a:t>).</a:t>
            </a:r>
          </a:p>
          <a:p>
            <a:endParaRPr lang="en-US" sz="2400" dirty="0"/>
          </a:p>
        </p:txBody>
      </p:sp>
      <p:sp>
        <p:nvSpPr>
          <p:cNvPr id="7" name="TextBox 6"/>
          <p:cNvSpPr txBox="1"/>
          <p:nvPr/>
        </p:nvSpPr>
        <p:spPr>
          <a:xfrm>
            <a:off x="2603500" y="2870200"/>
            <a:ext cx="8267700" cy="1815882"/>
          </a:xfrm>
          <a:prstGeom prst="rect">
            <a:avLst/>
          </a:prstGeom>
          <a:solidFill>
            <a:srgbClr val="00B0F0"/>
          </a:solidFill>
        </p:spPr>
        <p:txBody>
          <a:bodyPr wrap="square" rtlCol="0">
            <a:spAutoFit/>
          </a:bodyPr>
          <a:lstStyle/>
          <a:p>
            <a:r>
              <a:rPr lang="en-US" sz="2800" b="1" dirty="0" smtClean="0"/>
              <a:t>Instead </a:t>
            </a:r>
            <a:r>
              <a:rPr lang="en-US" sz="2800" b="1" dirty="0"/>
              <a:t>of the standard pattern where a noun comes from a verb, a denominative takes an existing noun and builds a new word whose meaning incorporates that noun.</a:t>
            </a:r>
          </a:p>
        </p:txBody>
      </p:sp>
    </p:spTree>
    <p:extLst>
      <p:ext uri="{BB962C8B-B14F-4D97-AF65-F5344CB8AC3E}">
        <p14:creationId xmlns:p14="http://schemas.microsoft.com/office/powerpoint/2010/main" val="311050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6</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
        <p:nvSpPr>
          <p:cNvPr id="2" name="TextBox 1"/>
          <p:cNvSpPr txBox="1"/>
          <p:nvPr/>
        </p:nvSpPr>
        <p:spPr>
          <a:xfrm>
            <a:off x="1219200" y="1752600"/>
            <a:ext cx="9131300" cy="2677656"/>
          </a:xfrm>
          <a:prstGeom prst="rect">
            <a:avLst/>
          </a:prstGeom>
          <a:solidFill>
            <a:srgbClr val="FF0000"/>
          </a:solidFill>
          <a:ln>
            <a:solidFill>
              <a:schemeClr val="accent1"/>
            </a:solidFill>
          </a:ln>
        </p:spPr>
        <p:txBody>
          <a:bodyPr wrap="square" rtlCol="0">
            <a:spAutoFit/>
          </a:bodyPr>
          <a:lstStyle/>
          <a:p>
            <a:pPr algn="ctr"/>
            <a:r>
              <a:rPr lang="en-US" sz="2800" b="1" dirty="0"/>
              <a:t>◄ 3547. </a:t>
            </a:r>
            <a:r>
              <a:rPr lang="en-US" sz="2800" b="1" dirty="0" err="1"/>
              <a:t>kahan</a:t>
            </a:r>
            <a:r>
              <a:rPr lang="en-US" sz="2800" b="1" dirty="0"/>
              <a:t> ►</a:t>
            </a:r>
          </a:p>
          <a:p>
            <a:endParaRPr lang="en-US" sz="2800" b="1" dirty="0" smtClean="0"/>
          </a:p>
          <a:p>
            <a:r>
              <a:rPr lang="en-US" sz="2800" b="1" dirty="0"/>
              <a:t>Strong's Exhaustive Concordance</a:t>
            </a:r>
          </a:p>
          <a:p>
            <a:r>
              <a:rPr lang="en-US" sz="2800" dirty="0" smtClean="0"/>
              <a:t>A </a:t>
            </a:r>
            <a:r>
              <a:rPr lang="en-US" sz="2800" dirty="0"/>
              <a:t>primitive root, apparently meaning to mediate in religious services; but used only as </a:t>
            </a:r>
            <a:r>
              <a:rPr lang="en-US" sz="2800" u="sng" dirty="0"/>
              <a:t>denominative </a:t>
            </a:r>
            <a:r>
              <a:rPr lang="en-US" sz="2800" dirty="0"/>
              <a:t>from </a:t>
            </a:r>
            <a:r>
              <a:rPr lang="en-US" sz="2800" b="1" dirty="0" err="1" smtClean="0"/>
              <a:t>kohen</a:t>
            </a:r>
            <a:endParaRPr lang="en-US" sz="2800" b="1" dirty="0"/>
          </a:p>
        </p:txBody>
      </p:sp>
    </p:spTree>
    <p:extLst>
      <p:ext uri="{BB962C8B-B14F-4D97-AF65-F5344CB8AC3E}">
        <p14:creationId xmlns:p14="http://schemas.microsoft.com/office/powerpoint/2010/main" val="796929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7</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For </a:t>
            </a:r>
            <a:r>
              <a:rPr lang="en-US" sz="2400" dirty="0">
                <a:latin typeface="Roboto"/>
              </a:rPr>
              <a:t>every high priest taken from among men is appointed on behalf of men in things pertaining to God, in order to offer both gifts and sacrifices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he </a:t>
            </a:r>
            <a:r>
              <a:rPr lang="en-US" sz="2400" dirty="0">
                <a:latin typeface="Roboto"/>
              </a:rPr>
              <a:t>can deal gently with the ignorant and misguided, since he himself also is beset with weakness;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because of it he is obligated to offer [sacrifices] for sins, as for the people, so also for himself.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r>
              <a:rPr lang="en-US" sz="2400" dirty="0" smtClean="0">
                <a:latin typeface="Roboto"/>
              </a:rPr>
              <a:t>. </a:t>
            </a:r>
            <a:r>
              <a:rPr lang="en-US" sz="2400" dirty="0" smtClean="0">
                <a:solidFill>
                  <a:srgbClr val="00B0F0"/>
                </a:solidFill>
                <a:latin typeface="Roboto"/>
              </a:rPr>
              <a:t>(Exodus 28:1)</a:t>
            </a:r>
            <a:endParaRPr lang="en-US" sz="2400" i="1" dirty="0">
              <a:solidFill>
                <a:srgbClr val="00B0F0"/>
              </a:solidFill>
            </a:endParaRPr>
          </a:p>
        </p:txBody>
      </p:sp>
      <p:sp>
        <p:nvSpPr>
          <p:cNvPr id="2" name="TextBox 1"/>
          <p:cNvSpPr txBox="1"/>
          <p:nvPr/>
        </p:nvSpPr>
        <p:spPr>
          <a:xfrm>
            <a:off x="1219200" y="1752600"/>
            <a:ext cx="9131300" cy="2677656"/>
          </a:xfrm>
          <a:prstGeom prst="rect">
            <a:avLst/>
          </a:prstGeom>
          <a:solidFill>
            <a:srgbClr val="FF0000"/>
          </a:solidFill>
          <a:ln>
            <a:solidFill>
              <a:schemeClr val="accent1"/>
            </a:solidFill>
          </a:ln>
        </p:spPr>
        <p:txBody>
          <a:bodyPr wrap="square" rtlCol="0">
            <a:spAutoFit/>
          </a:bodyPr>
          <a:lstStyle/>
          <a:p>
            <a:pPr algn="ctr"/>
            <a:r>
              <a:rPr lang="en-US" sz="2800" b="1" dirty="0"/>
              <a:t>◄ 3547. </a:t>
            </a:r>
            <a:r>
              <a:rPr lang="en-US" sz="2800" b="1" dirty="0" err="1"/>
              <a:t>kahan</a:t>
            </a:r>
            <a:r>
              <a:rPr lang="en-US" sz="2800" b="1" dirty="0"/>
              <a:t> ►</a:t>
            </a:r>
          </a:p>
          <a:p>
            <a:endParaRPr lang="en-US" sz="2800" b="1" dirty="0" smtClean="0"/>
          </a:p>
          <a:p>
            <a:r>
              <a:rPr lang="en-US" sz="2800" b="1" dirty="0"/>
              <a:t>Strong's Exhaustive Concordance</a:t>
            </a:r>
          </a:p>
          <a:p>
            <a:r>
              <a:rPr lang="en-US" sz="2800" dirty="0" smtClean="0"/>
              <a:t>A </a:t>
            </a:r>
            <a:r>
              <a:rPr lang="en-US" sz="2800" dirty="0"/>
              <a:t>primitive root, apparently meaning to mediate in religious services; but used only as </a:t>
            </a:r>
            <a:r>
              <a:rPr lang="en-US" sz="2800" u="sng" dirty="0"/>
              <a:t>denominative </a:t>
            </a:r>
            <a:r>
              <a:rPr lang="en-US" sz="2800" dirty="0"/>
              <a:t>from </a:t>
            </a:r>
            <a:r>
              <a:rPr lang="en-US" sz="2800" b="1" dirty="0" err="1" smtClean="0"/>
              <a:t>kohen</a:t>
            </a:r>
            <a:endParaRPr lang="en-US" sz="2800" b="1" dirty="0"/>
          </a:p>
        </p:txBody>
      </p:sp>
      <p:sp>
        <p:nvSpPr>
          <p:cNvPr id="6" name="TextBox 5"/>
          <p:cNvSpPr txBox="1"/>
          <p:nvPr/>
        </p:nvSpPr>
        <p:spPr>
          <a:xfrm>
            <a:off x="1727200" y="2387600"/>
            <a:ext cx="8623300" cy="3108543"/>
          </a:xfrm>
          <a:prstGeom prst="rect">
            <a:avLst/>
          </a:prstGeom>
          <a:solidFill>
            <a:schemeClr val="bg1"/>
          </a:solidFill>
        </p:spPr>
        <p:txBody>
          <a:bodyPr wrap="square" rtlCol="0">
            <a:spAutoFit/>
          </a:bodyPr>
          <a:lstStyle/>
          <a:p>
            <a:r>
              <a:rPr lang="en-US" sz="2800" b="1" u="sng" dirty="0"/>
              <a:t>A </a:t>
            </a:r>
            <a:r>
              <a:rPr lang="en-US" sz="2800" b="1" u="sng" dirty="0" err="1"/>
              <a:t>kohen</a:t>
            </a:r>
            <a:r>
              <a:rPr lang="en-US" sz="2800" b="1" u="sng" dirty="0"/>
              <a:t> (plural: </a:t>
            </a:r>
            <a:r>
              <a:rPr lang="en-US" sz="2800" b="1" u="sng" dirty="0" err="1"/>
              <a:t>kohanim</a:t>
            </a:r>
            <a:r>
              <a:rPr lang="en-US" sz="2800" b="1" u="sng" dirty="0"/>
              <a:t>) </a:t>
            </a:r>
            <a:r>
              <a:rPr lang="en-US" sz="2800" dirty="0"/>
              <a:t>is the Hebrew word for a Jewish priest who is a direct male descendant of Aaron, the brother of Moses</a:t>
            </a:r>
            <a:r>
              <a:rPr lang="en-US" sz="2800" dirty="0" smtClean="0"/>
              <a:t>.</a:t>
            </a:r>
          </a:p>
          <a:p>
            <a:endParaRPr lang="en-US" sz="2800" dirty="0" smtClean="0"/>
          </a:p>
          <a:p>
            <a:r>
              <a:rPr lang="en-US" sz="2800" dirty="0"/>
              <a:t>The title is passed down from father to son. You cannot study or train to become a </a:t>
            </a:r>
            <a:r>
              <a:rPr lang="en-US" sz="2800" dirty="0" err="1"/>
              <a:t>kohen</a:t>
            </a:r>
            <a:r>
              <a:rPr lang="en-US" sz="2800" dirty="0"/>
              <a:t>; you must be born into the lineage.</a:t>
            </a:r>
          </a:p>
        </p:txBody>
      </p:sp>
    </p:spTree>
    <p:extLst>
      <p:ext uri="{BB962C8B-B14F-4D97-AF65-F5344CB8AC3E}">
        <p14:creationId xmlns:p14="http://schemas.microsoft.com/office/powerpoint/2010/main" val="2308958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8</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chemeClr val="tx1">
                    <a:lumMod val="65000"/>
                  </a:schemeClr>
                </a:solidFill>
                <a:latin typeface="Roboto"/>
              </a:rPr>
              <a:t>1 For </a:t>
            </a:r>
            <a:r>
              <a:rPr lang="en-US" sz="2400" dirty="0">
                <a:solidFill>
                  <a:schemeClr val="tx1">
                    <a:lumMod val="65000"/>
                  </a:schemeClr>
                </a:solidFill>
                <a:latin typeface="Roboto"/>
              </a:rPr>
              <a:t>every high priest taken from among men is appointed on behalf of men in things pertaining to God, in order to offer both gifts and sacrifices for sins; </a:t>
            </a:r>
            <a:endParaRPr lang="en-US" sz="2400" dirty="0" smtClean="0">
              <a:solidFill>
                <a:schemeClr val="tx1">
                  <a:lumMod val="65000"/>
                </a:schemeClr>
              </a:solidFill>
              <a:latin typeface="Roboto"/>
            </a:endParaRPr>
          </a:p>
          <a:p>
            <a:endParaRPr lang="en-US" sz="2400" dirty="0">
              <a:solidFill>
                <a:schemeClr val="tx1">
                  <a:lumMod val="65000"/>
                </a:schemeClr>
              </a:solidFill>
              <a:latin typeface="Roboto"/>
            </a:endParaRPr>
          </a:p>
          <a:p>
            <a:r>
              <a:rPr lang="en-US" sz="2400" dirty="0" smtClean="0">
                <a:solidFill>
                  <a:schemeClr val="tx1">
                    <a:lumMod val="65000"/>
                  </a:schemeClr>
                </a:solidFill>
                <a:latin typeface="Roboto"/>
              </a:rPr>
              <a:t>2 he </a:t>
            </a:r>
            <a:r>
              <a:rPr lang="en-US" sz="2400" dirty="0">
                <a:solidFill>
                  <a:schemeClr val="tx1">
                    <a:lumMod val="65000"/>
                  </a:schemeClr>
                </a:solidFill>
                <a:latin typeface="Roboto"/>
              </a:rPr>
              <a:t>can deal gently with the ignorant and misguided, since he himself also is beset with weakness; </a:t>
            </a:r>
            <a:endParaRPr lang="en-US" sz="2400" dirty="0" smtClean="0">
              <a:solidFill>
                <a:schemeClr val="tx1">
                  <a:lumMod val="65000"/>
                </a:schemeClr>
              </a:solidFill>
              <a:latin typeface="Roboto"/>
            </a:endParaRPr>
          </a:p>
          <a:p>
            <a:endParaRPr lang="en-US" sz="2400" dirty="0">
              <a:solidFill>
                <a:schemeClr val="tx1">
                  <a:lumMod val="65000"/>
                </a:schemeClr>
              </a:solidFill>
              <a:latin typeface="Roboto"/>
            </a:endParaRPr>
          </a:p>
          <a:p>
            <a:r>
              <a:rPr lang="en-US" sz="2400" dirty="0" smtClean="0">
                <a:solidFill>
                  <a:schemeClr val="tx1">
                    <a:lumMod val="65000"/>
                  </a:schemeClr>
                </a:solidFill>
                <a:latin typeface="Roboto"/>
              </a:rPr>
              <a:t>3 and </a:t>
            </a:r>
            <a:r>
              <a:rPr lang="en-US" sz="2400" dirty="0">
                <a:solidFill>
                  <a:schemeClr val="tx1">
                    <a:lumMod val="65000"/>
                  </a:schemeClr>
                </a:solidFill>
                <a:latin typeface="Roboto"/>
              </a:rPr>
              <a:t>because of it he is obligated to offer [sacrifices] for sins, as for the people, so also for himself. </a:t>
            </a:r>
            <a:endParaRPr lang="en-US" sz="2400" dirty="0" smtClean="0">
              <a:solidFill>
                <a:schemeClr val="tx1">
                  <a:lumMod val="65000"/>
                </a:schemeClr>
              </a:solidFill>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And </a:t>
            </a:r>
            <a:r>
              <a:rPr lang="en-US" sz="2400" dirty="0">
                <a:solidFill>
                  <a:srgbClr val="FFFF00"/>
                </a:solidFill>
                <a:latin typeface="Roboto"/>
              </a:rPr>
              <a:t>no one takes the honor to himself, </a:t>
            </a:r>
            <a:r>
              <a:rPr lang="en-US" sz="2400" dirty="0">
                <a:latin typeface="Roboto"/>
              </a:rPr>
              <a:t>but [receives it] when he is called by God, even as Aaron was.</a:t>
            </a:r>
            <a:endParaRPr lang="en-US" sz="2400" i="1" dirty="0"/>
          </a:p>
        </p:txBody>
      </p:sp>
    </p:spTree>
    <p:extLst>
      <p:ext uri="{BB962C8B-B14F-4D97-AF65-F5344CB8AC3E}">
        <p14:creationId xmlns:p14="http://schemas.microsoft.com/office/powerpoint/2010/main" val="4204899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200" y="622300"/>
            <a:ext cx="9269413" cy="977900"/>
          </a:xfrm>
        </p:spPr>
        <p:txBody>
          <a:bodyPr>
            <a:noAutofit/>
          </a:bodyPr>
          <a:lstStyle/>
          <a:p>
            <a:r>
              <a:rPr lang="en-US" sz="4000" dirty="0" smtClean="0">
                <a:solidFill>
                  <a:srgbClr val="92D050"/>
                </a:solidFill>
              </a:rPr>
              <a:t>haftarah </a:t>
            </a:r>
            <a:endParaRPr lang="en-US" sz="4000" dirty="0">
              <a:solidFill>
                <a:srgbClr val="92D050"/>
              </a:solidFill>
            </a:endParaRPr>
          </a:p>
        </p:txBody>
      </p:sp>
      <p:sp>
        <p:nvSpPr>
          <p:cNvPr id="4" name="TextBox 3"/>
          <p:cNvSpPr txBox="1"/>
          <p:nvPr/>
        </p:nvSpPr>
        <p:spPr>
          <a:xfrm>
            <a:off x="10464800" y="279400"/>
            <a:ext cx="6604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smtClean="0">
                <a:solidFill>
                  <a:prstClr val="black"/>
                </a:solidFill>
                <a:latin typeface="Century Gothic" panose="020B0502020202020204"/>
              </a:rPr>
              <a:t> 9</a:t>
            </a:r>
            <a:endPar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TextBox 4"/>
          <p:cNvSpPr txBox="1"/>
          <p:nvPr/>
        </p:nvSpPr>
        <p:spPr>
          <a:xfrm>
            <a:off x="711200" y="1943100"/>
            <a:ext cx="10502900" cy="31700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Haftarah means "conclusion" or "ending" in Hebrew and refers to a reading from the biblical </a:t>
            </a:r>
            <a:r>
              <a:rPr kumimoji="0" lang="en-US" sz="4000" b="0" i="0" u="none" strike="noStrike" kern="1200" cap="none" spc="0" normalizeH="0" baseline="0" noProof="0" dirty="0">
                <a:ln>
                  <a:noFill/>
                </a:ln>
                <a:solidFill>
                  <a:srgbClr val="00B0F0"/>
                </a:solidFill>
                <a:effectLst/>
                <a:uLnTx/>
                <a:uFillTx/>
                <a:latin typeface="Century Gothic" panose="020B0502020202020204"/>
                <a:ea typeface="+mn-ea"/>
                <a:cs typeface="+mn-cs"/>
              </a:rPr>
              <a:t>Books of the Prophets </a:t>
            </a: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(Nevi'im</a:t>
            </a:r>
            <a:r>
              <a:rPr kumimoji="0" lang="en-US" sz="40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 This is read every Sabbat and Holy Days. </a:t>
            </a:r>
            <a:endParaRPr kumimoji="0" lang="en-US" sz="4000" b="0" i="0" u="none" strike="noStrike" kern="1200" cap="none" spc="0" normalizeH="0" baseline="0" noProof="0" dirty="0">
              <a:ln>
                <a:noFill/>
              </a:ln>
              <a:solidFill>
                <a:srgbClr val="00B0F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8578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200" y="584200"/>
            <a:ext cx="9269413" cy="1016000"/>
          </a:xfrm>
        </p:spPr>
        <p:txBody>
          <a:bodyPr>
            <a:noAutofit/>
          </a:bodyPr>
          <a:lstStyle/>
          <a:p>
            <a:r>
              <a:rPr lang="en-US" sz="4000" dirty="0" smtClean="0">
                <a:solidFill>
                  <a:srgbClr val="92D050"/>
                </a:solidFill>
              </a:rPr>
              <a:t>Historical background </a:t>
            </a:r>
            <a:endParaRPr lang="en-US" sz="4000" dirty="0">
              <a:solidFill>
                <a:srgbClr val="92D050"/>
              </a:solidFill>
            </a:endParaRPr>
          </a:p>
        </p:txBody>
      </p:sp>
      <p:sp>
        <p:nvSpPr>
          <p:cNvPr id="4" name="TextBox 3"/>
          <p:cNvSpPr txBox="1"/>
          <p:nvPr/>
        </p:nvSpPr>
        <p:spPr>
          <a:xfrm>
            <a:off x="10464800" y="279400"/>
            <a:ext cx="6604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dirty="0" smtClean="0">
                <a:solidFill>
                  <a:prstClr val="black"/>
                </a:solidFill>
                <a:latin typeface="Century Gothic" panose="020B0502020202020204"/>
              </a:rPr>
              <a:t>10</a:t>
            </a:r>
            <a:endPar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TextBox 4"/>
          <p:cNvSpPr txBox="1"/>
          <p:nvPr/>
        </p:nvSpPr>
        <p:spPr>
          <a:xfrm>
            <a:off x="711200" y="1600200"/>
            <a:ext cx="10502900" cy="44012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The most common explanation </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for the beginning of the Haftarah is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that in 168 </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BC,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when the Jews were under the rule of the Seleucid </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(Greeks) King</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Antiochus </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IV Epiphanes</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 </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they were forbidden to read from the Torah. The decree, however, was limited to the Five Books of Moses, so the sages instituted that a section of the Prophets be read instead, usually an idea that was related to the Torah reading that should have been read that week</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This custom stuck even after it became safe to read from the Torah again</a:t>
            </a:r>
            <a:r>
              <a:rPr kumimoji="0" lang="en-US" sz="2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a:t>
            </a:r>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5232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200" y="279400"/>
            <a:ext cx="9269413" cy="1320800"/>
          </a:xfrm>
        </p:spPr>
        <p:txBody>
          <a:bodyPr>
            <a:noAutofit/>
          </a:bodyPr>
          <a:lstStyle/>
          <a:p>
            <a:r>
              <a:rPr lang="en-US" sz="4000" dirty="0" smtClean="0">
                <a:solidFill>
                  <a:srgbClr val="92D050"/>
                </a:solidFill>
              </a:rPr>
              <a:t>Isaiah 53</a:t>
            </a:r>
            <a:endParaRPr lang="en-US" sz="4000" dirty="0">
              <a:solidFill>
                <a:srgbClr val="92D050"/>
              </a:solidFill>
            </a:endParaRPr>
          </a:p>
        </p:txBody>
      </p:sp>
      <p:sp>
        <p:nvSpPr>
          <p:cNvPr id="4" name="TextBox 3"/>
          <p:cNvSpPr txBox="1"/>
          <p:nvPr/>
        </p:nvSpPr>
        <p:spPr>
          <a:xfrm>
            <a:off x="10337800" y="279400"/>
            <a:ext cx="10795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11 </a:t>
            </a:r>
            <a:endPar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TextBox 4"/>
          <p:cNvSpPr txBox="1"/>
          <p:nvPr/>
        </p:nvSpPr>
        <p:spPr>
          <a:xfrm>
            <a:off x="711200" y="1206500"/>
            <a:ext cx="10502900" cy="54476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1 Who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has believed our message? And to whom has the arm of the LORD been revealed?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2 For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He grew up before Him like a tender shoot, And like a root out of parched ground; He has no [stately] form or majesty That we should look upon Him, Nor appearance that we should be attracted to Him.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3 He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was despised and forsaken of men, A man of sorrows and acquainted with grief; And like one from whom men hide their face He was despised, and we did not esteem Him.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4 Surely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our griefs He Himself bore, And our sorrows He carried; Yet we ourselves esteemed Him stricken, Smitten of God, and afflicted.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5 But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He was pierced through for our transgressions, He was crushed for our iniquities; The chastening for our well-being [fell] upon Him, And by His scourging we are healed.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6 All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of us like sheep have gone astray, Each of us has turned to his own way; But the LORD has caused the iniquity of us all To fall on Him.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7 He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was oppressed and He was afflicted, Yet He did not open His mouth; Like a lamb that is led to slaughter, And like a sheep that is silent before its shearers, So He did not open His mouth.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248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200" y="279400"/>
            <a:ext cx="9269413" cy="1320800"/>
          </a:xfrm>
        </p:spPr>
        <p:txBody>
          <a:bodyPr>
            <a:noAutofit/>
          </a:bodyPr>
          <a:lstStyle/>
          <a:p>
            <a:r>
              <a:rPr lang="en-US" sz="4000" dirty="0" smtClean="0">
                <a:solidFill>
                  <a:srgbClr val="92D050"/>
                </a:solidFill>
              </a:rPr>
              <a:t>Isaiah 53</a:t>
            </a:r>
            <a:endParaRPr lang="en-US" sz="4000" dirty="0">
              <a:solidFill>
                <a:srgbClr val="92D050"/>
              </a:solidFill>
            </a:endParaRPr>
          </a:p>
        </p:txBody>
      </p:sp>
      <p:sp>
        <p:nvSpPr>
          <p:cNvPr id="4" name="TextBox 3"/>
          <p:cNvSpPr txBox="1"/>
          <p:nvPr/>
        </p:nvSpPr>
        <p:spPr>
          <a:xfrm>
            <a:off x="10337800" y="279400"/>
            <a:ext cx="11557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 12</a:t>
            </a:r>
            <a:endPar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TextBox 4"/>
          <p:cNvSpPr txBox="1"/>
          <p:nvPr/>
        </p:nvSpPr>
        <p:spPr>
          <a:xfrm>
            <a:off x="711200" y="1206500"/>
            <a:ext cx="10502900" cy="424731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8 By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oppression and judgment He was taken away; And as for His generation, who considered That He was cut off out of the land of the living For the transgression of my people, to whom the stroke [was due]?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9 His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grave was assigned with wicked men, Yet He was with a rich man in His death, Because He had done no violence, Nor was there any deceit in His mouth.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10 But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the LORD was pleased To crush Him, putting [Him] to grief; If He would render Himself [as] a guilt offering, He will see [His] offspring, He will prolong [His] days, And the good pleasure of the LORD will prosper in His hand.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11 As </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a result of the anguish of His soul, He will see [it and] be satisfied; By His knowledge the Righteous One, My Servant, will justify the many, As He will bear their iniquities.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12 Therefore</a:t>
            </a:r>
            <a:r>
              <a:rPr kumimoji="0" lang="en-US" sz="1600" b="1" i="0" u="none" strike="noStrike" kern="1200" cap="none" spc="0" normalizeH="0" baseline="0" noProof="0" dirty="0">
                <a:ln>
                  <a:noFill/>
                </a:ln>
                <a:solidFill>
                  <a:prstClr val="white"/>
                </a:solidFill>
                <a:effectLst/>
                <a:uLnTx/>
                <a:uFillTx/>
                <a:latin typeface="Century Gothic" panose="020B0502020202020204"/>
                <a:ea typeface="+mn-ea"/>
                <a:cs typeface="+mn-cs"/>
              </a:rPr>
              <a:t>, I will allot Him a portion with the great, And He will divide the booty with the strong; Because He poured out Himself to death, And was numbered with the transgressors; Yet He Himself bore the sin of many, And interceded for the transgressors.</a:t>
            </a:r>
          </a:p>
        </p:txBody>
      </p:sp>
    </p:spTree>
    <p:extLst>
      <p:ext uri="{BB962C8B-B14F-4D97-AF65-F5344CB8AC3E}">
        <p14:creationId xmlns:p14="http://schemas.microsoft.com/office/powerpoint/2010/main" val="46708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200" y="584200"/>
            <a:ext cx="9269413" cy="1016000"/>
          </a:xfrm>
        </p:spPr>
        <p:txBody>
          <a:bodyPr>
            <a:noAutofit/>
          </a:bodyPr>
          <a:lstStyle/>
          <a:p>
            <a:r>
              <a:rPr lang="en-US" sz="4000" dirty="0" smtClean="0">
                <a:solidFill>
                  <a:srgbClr val="92D050"/>
                </a:solidFill>
              </a:rPr>
              <a:t>Historical background </a:t>
            </a:r>
            <a:endParaRPr lang="en-US" sz="4000" dirty="0">
              <a:solidFill>
                <a:srgbClr val="92D050"/>
              </a:solidFill>
            </a:endParaRPr>
          </a:p>
        </p:txBody>
      </p:sp>
      <p:sp>
        <p:nvSpPr>
          <p:cNvPr id="4" name="TextBox 3"/>
          <p:cNvSpPr txBox="1"/>
          <p:nvPr/>
        </p:nvSpPr>
        <p:spPr>
          <a:xfrm>
            <a:off x="10464800" y="279400"/>
            <a:ext cx="6604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13</a:t>
            </a:r>
            <a:endParaRPr kumimoji="0" lang="en-US" sz="32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TextBox 5"/>
          <p:cNvSpPr txBox="1"/>
          <p:nvPr/>
        </p:nvSpPr>
        <p:spPr>
          <a:xfrm>
            <a:off x="711200" y="1511300"/>
            <a:ext cx="10160000" cy="52014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entury Gothic" panose="020B0502020202020204"/>
                <a:ea typeface="+mn-ea"/>
                <a:cs typeface="+mn-cs"/>
              </a:rPr>
              <a:t>Dr </a:t>
            </a:r>
            <a:r>
              <a:rPr kumimoji="0" lang="en-US" sz="2400" b="0" i="0" u="none" strike="noStrike" kern="1200" cap="none" spc="0" normalizeH="0" baseline="0" noProof="0" dirty="0" err="1">
                <a:ln>
                  <a:noFill/>
                </a:ln>
                <a:solidFill>
                  <a:srgbClr val="FFFF00"/>
                </a:solidFill>
                <a:effectLst/>
                <a:uLnTx/>
                <a:uFillTx/>
                <a:latin typeface="Century Gothic" panose="020B0502020202020204"/>
                <a:ea typeface="+mn-ea"/>
                <a:cs typeface="+mn-cs"/>
              </a:rPr>
              <a:t>Eitan</a:t>
            </a:r>
            <a:r>
              <a:rPr kumimoji="0" lang="en-US" sz="2400" b="0" i="0" u="none" strike="noStrike" kern="1200" cap="none" spc="0" normalizeH="0" baseline="0" noProof="0" dirty="0">
                <a:ln>
                  <a:noFill/>
                </a:ln>
                <a:solidFill>
                  <a:srgbClr val="FFFF00"/>
                </a:solidFill>
                <a:effectLst/>
                <a:uLnTx/>
                <a:uFillTx/>
                <a:latin typeface="Century Gothic" panose="020B0502020202020204"/>
                <a:ea typeface="+mn-ea"/>
                <a:cs typeface="+mn-cs"/>
              </a:rPr>
              <a:t> Bar from the ministry of One For Israel writes in an article about a Jewish historian from the 17th century: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rPr>
              <a:t>His name was Raphael Levi, and he admitted that at that time, the rabbis were encountering quite a conundrum with regard to Isaiah 53. </a:t>
            </a:r>
            <a:endParaRPr kumimoji="0" lang="en-US" sz="2000" b="0" i="0" u="none" strike="noStrike" kern="1200" cap="none" spc="0" normalizeH="0" baseline="0" noProof="0" dirty="0" smtClean="0">
              <a:ln>
                <a:noFill/>
              </a:ln>
              <a:solidFill>
                <a:prstClr val="white"/>
              </a:solidFill>
              <a:effectLst/>
              <a:uLnTx/>
              <a:uFillTx/>
              <a:latin typeface="Century Gothic" panose="020B0502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smtClean="0">
              <a:ln>
                <a:noFill/>
              </a:ln>
              <a:solidFill>
                <a:prstClr val="white"/>
              </a:solidFill>
              <a:effectLst/>
              <a:uLnTx/>
              <a:uFillTx/>
              <a:latin typeface="Century Gothic" panose="020B0502020202020204"/>
            </a:endParaRPr>
          </a:p>
          <a:p>
            <a:pPr lvl="0"/>
            <a:r>
              <a:rPr lang="en-US" sz="2000" dirty="0">
                <a:solidFill>
                  <a:prstClr val="white"/>
                </a:solidFill>
              </a:rPr>
              <a:t>However, every time the congregations got to the section in Isaiah that described the suffering servant in chapter 53, actually the description begins in chapter 52, “arguments and great confusion” would break out amongst the congregants. What or who was Isaiah talking about…it sounds very, very, very much like the description of the Christians describing Jesus.</a:t>
            </a:r>
          </a:p>
          <a:p>
            <a:pPr lvl="0"/>
            <a:endParaRPr lang="en-US" sz="2000" dirty="0">
              <a:solidFill>
                <a:prstClr val="white"/>
              </a:solidFill>
            </a:endParaRPr>
          </a:p>
          <a:p>
            <a:pPr lvl="0"/>
            <a:r>
              <a:rPr lang="en-US" sz="2000" dirty="0">
                <a:solidFill>
                  <a:prstClr val="white"/>
                </a:solidFill>
              </a:rPr>
              <a:t>So, the rabbis felt the best way to deal with this issue was to simply remove the offending passage from the synagogue readings altogether. Starting in the middle of Isaiah 52 and all of Isaiah 53, those portions were completely removed. </a:t>
            </a:r>
            <a:r>
              <a:rPr lang="en-US" sz="2000" i="1" dirty="0">
                <a:solidFill>
                  <a:srgbClr val="FFC000"/>
                </a:solidFill>
              </a:rPr>
              <a:t>No more problem!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765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Street interviews in Israel</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p>
        </p:txBody>
      </p:sp>
      <p:pic>
        <p:nvPicPr>
          <p:cNvPr id="6" name="Street Interview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0057" y="986631"/>
            <a:ext cx="9715500" cy="5464969"/>
          </a:xfrm>
          <a:prstGeom prst="rect">
            <a:avLst/>
          </a:prstGeom>
        </p:spPr>
      </p:pic>
    </p:spTree>
    <p:extLst>
      <p:ext uri="{BB962C8B-B14F-4D97-AF65-F5344CB8AC3E}">
        <p14:creationId xmlns:p14="http://schemas.microsoft.com/office/powerpoint/2010/main" val="18645574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5:5</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p>
        </p:txBody>
      </p:sp>
      <p:sp>
        <p:nvSpPr>
          <p:cNvPr id="5" name="TextBox 4"/>
          <p:cNvSpPr txBox="1"/>
          <p:nvPr/>
        </p:nvSpPr>
        <p:spPr>
          <a:xfrm>
            <a:off x="698500" y="1016000"/>
            <a:ext cx="10236200" cy="1569660"/>
          </a:xfrm>
          <a:prstGeom prst="rect">
            <a:avLst/>
          </a:prstGeom>
          <a:noFill/>
        </p:spPr>
        <p:txBody>
          <a:bodyPr wrap="square" rtlCol="0">
            <a:spAutoFit/>
          </a:bodyPr>
          <a:lstStyle/>
          <a:p>
            <a:r>
              <a:rPr lang="en-US" sz="2400" dirty="0" smtClean="0">
                <a:solidFill>
                  <a:srgbClr val="00B0F0"/>
                </a:solidFill>
                <a:latin typeface="system-ui"/>
              </a:rPr>
              <a:t>5 </a:t>
            </a:r>
            <a:r>
              <a:rPr lang="en-US" sz="2400" dirty="0" smtClean="0">
                <a:latin typeface="system-ui"/>
              </a:rPr>
              <a:t>So </a:t>
            </a:r>
            <a:r>
              <a:rPr lang="en-US" sz="2400" dirty="0">
                <a:latin typeface="system-ui"/>
              </a:rPr>
              <a:t>also Christ did not glorify Himself so as to become a high priest, but He who said to Him, "YOU ARE MY SON, TODAY I HAVE BEGOTTEN YOU"; </a:t>
            </a:r>
            <a:r>
              <a:rPr lang="en-US" sz="2400" dirty="0" smtClean="0">
                <a:solidFill>
                  <a:srgbClr val="FFFF00"/>
                </a:solidFill>
                <a:latin typeface="system-ui"/>
              </a:rPr>
              <a:t>(Psalm 2:7-8) </a:t>
            </a:r>
            <a:endParaRPr lang="en-US" sz="2400" dirty="0">
              <a:solidFill>
                <a:srgbClr val="FFFF00"/>
              </a:solidFill>
              <a:latin typeface="system-ui"/>
            </a:endParaRPr>
          </a:p>
          <a:p>
            <a:endParaRPr lang="en-US" sz="2400" dirty="0">
              <a:latin typeface="system-ui"/>
            </a:endParaRPr>
          </a:p>
        </p:txBody>
      </p:sp>
    </p:spTree>
    <p:extLst>
      <p:ext uri="{BB962C8B-B14F-4D97-AF65-F5344CB8AC3E}">
        <p14:creationId xmlns:p14="http://schemas.microsoft.com/office/powerpoint/2010/main" val="3197832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5:5</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p>
        </p:txBody>
      </p:sp>
      <p:sp>
        <p:nvSpPr>
          <p:cNvPr id="5" name="TextBox 4"/>
          <p:cNvSpPr txBox="1"/>
          <p:nvPr/>
        </p:nvSpPr>
        <p:spPr>
          <a:xfrm>
            <a:off x="698500" y="1016000"/>
            <a:ext cx="10236200" cy="5262979"/>
          </a:xfrm>
          <a:prstGeom prst="rect">
            <a:avLst/>
          </a:prstGeom>
          <a:noFill/>
        </p:spPr>
        <p:txBody>
          <a:bodyPr wrap="square" rtlCol="0">
            <a:spAutoFit/>
          </a:bodyPr>
          <a:lstStyle/>
          <a:p>
            <a:r>
              <a:rPr lang="en-US" sz="2400" dirty="0" smtClean="0">
                <a:solidFill>
                  <a:srgbClr val="00B0F0"/>
                </a:solidFill>
                <a:latin typeface="system-ui"/>
              </a:rPr>
              <a:t>5 </a:t>
            </a:r>
            <a:r>
              <a:rPr lang="en-US" sz="2400" dirty="0" smtClean="0">
                <a:latin typeface="system-ui"/>
              </a:rPr>
              <a:t>So </a:t>
            </a:r>
            <a:r>
              <a:rPr lang="en-US" sz="2400" dirty="0">
                <a:latin typeface="system-ui"/>
              </a:rPr>
              <a:t>also Christ did not glorify Himself so as to become a high priest, but He who said to Him, "YOU ARE MY SON, TODAY I HAVE BEGOTTEN YOU"; </a:t>
            </a:r>
            <a:r>
              <a:rPr lang="en-US" sz="2400" dirty="0" smtClean="0">
                <a:solidFill>
                  <a:srgbClr val="FFFF00"/>
                </a:solidFill>
                <a:latin typeface="system-ui"/>
              </a:rPr>
              <a:t>(Psalm 2:7-8) </a:t>
            </a:r>
          </a:p>
          <a:p>
            <a:endParaRPr lang="en-US" sz="2400" dirty="0" smtClean="0">
              <a:solidFill>
                <a:srgbClr val="FFFF00"/>
              </a:solidFill>
              <a:latin typeface="system-ui"/>
            </a:endParaRPr>
          </a:p>
          <a:p>
            <a:r>
              <a:rPr lang="en-US" sz="2400" dirty="0" smtClean="0">
                <a:solidFill>
                  <a:srgbClr val="FFFF00"/>
                </a:solidFill>
                <a:latin typeface="system-ui"/>
              </a:rPr>
              <a:t>7</a:t>
            </a:r>
            <a:r>
              <a:rPr lang="en-US" sz="2400" dirty="0" smtClean="0">
                <a:latin typeface="system-ui"/>
              </a:rPr>
              <a:t> “I </a:t>
            </a:r>
            <a:r>
              <a:rPr lang="en-US" sz="2400" dirty="0">
                <a:latin typeface="system-ui"/>
              </a:rPr>
              <a:t>will surely tell of the </a:t>
            </a:r>
            <a:r>
              <a:rPr lang="en-US" sz="2400" dirty="0" smtClean="0">
                <a:latin typeface="system-ui"/>
              </a:rPr>
              <a:t>decree </a:t>
            </a:r>
            <a:r>
              <a:rPr lang="en-US" sz="2400" dirty="0">
                <a:latin typeface="system-ui"/>
              </a:rPr>
              <a:t>of the </a:t>
            </a:r>
            <a:r>
              <a:rPr lang="en-US" sz="2400" cap="small" dirty="0">
                <a:latin typeface="system-ui"/>
              </a:rPr>
              <a:t>Lord</a:t>
            </a:r>
            <a:r>
              <a:rPr lang="en-US" sz="2400" dirty="0">
                <a:latin typeface="system-ui"/>
              </a:rPr>
              <a:t>:</a:t>
            </a:r>
            <a:r>
              <a:rPr lang="en-US" sz="2400" dirty="0"/>
              <a:t/>
            </a:r>
            <a:br>
              <a:rPr lang="en-US" sz="2400" dirty="0"/>
            </a:br>
            <a:r>
              <a:rPr lang="en-US" sz="2400" dirty="0">
                <a:latin typeface="system-ui"/>
              </a:rPr>
              <a:t>He said to Me, ‘You are My Son,</a:t>
            </a:r>
            <a:r>
              <a:rPr lang="en-US" sz="2400" dirty="0"/>
              <a:t/>
            </a:r>
            <a:br>
              <a:rPr lang="en-US" sz="2400" dirty="0"/>
            </a:br>
            <a:r>
              <a:rPr lang="en-US" sz="2400" dirty="0">
                <a:latin typeface="system-ui"/>
              </a:rPr>
              <a:t>Today I have begotten You.</a:t>
            </a:r>
            <a:r>
              <a:rPr lang="en-US" sz="2400" dirty="0"/>
              <a:t/>
            </a:r>
            <a:br>
              <a:rPr lang="en-US" sz="2400" dirty="0"/>
            </a:br>
            <a:r>
              <a:rPr lang="en-US" sz="2400" dirty="0" smtClean="0">
                <a:solidFill>
                  <a:srgbClr val="FFFF00"/>
                </a:solidFill>
              </a:rPr>
              <a:t>8</a:t>
            </a:r>
            <a:r>
              <a:rPr lang="en-US" sz="2400" dirty="0" smtClean="0"/>
              <a:t> </a:t>
            </a:r>
            <a:r>
              <a:rPr lang="en-US" sz="2400" dirty="0" smtClean="0">
                <a:latin typeface="system-ui"/>
              </a:rPr>
              <a:t>‘Ask </a:t>
            </a:r>
            <a:r>
              <a:rPr lang="en-US" sz="2400" dirty="0">
                <a:latin typeface="system-ui"/>
              </a:rPr>
              <a:t>of Me, and I will surely give the </a:t>
            </a:r>
            <a:r>
              <a:rPr lang="en-US" sz="2400" dirty="0" smtClean="0">
                <a:latin typeface="system-ui"/>
              </a:rPr>
              <a:t>nations </a:t>
            </a:r>
            <a:r>
              <a:rPr lang="en-US" sz="2400" dirty="0">
                <a:latin typeface="system-ui"/>
              </a:rPr>
              <a:t>as Your inheritance,</a:t>
            </a:r>
            <a:r>
              <a:rPr lang="en-US" sz="2400" dirty="0"/>
              <a:t/>
            </a:r>
            <a:br>
              <a:rPr lang="en-US" sz="2400" dirty="0"/>
            </a:br>
            <a:r>
              <a:rPr lang="en-US" sz="2400" dirty="0">
                <a:latin typeface="system-ui"/>
              </a:rPr>
              <a:t>And the </a:t>
            </a:r>
            <a:r>
              <a:rPr lang="en-US" sz="2400" i="1" dirty="0">
                <a:latin typeface="system-ui"/>
              </a:rPr>
              <a:t>very</a:t>
            </a:r>
            <a:r>
              <a:rPr lang="en-US" sz="2400" dirty="0">
                <a:latin typeface="system-ui"/>
              </a:rPr>
              <a:t> ends of the earth as Your possession.</a:t>
            </a:r>
          </a:p>
          <a:p>
            <a:endParaRPr lang="en-US" sz="2400" dirty="0" smtClean="0">
              <a:latin typeface="system-ui"/>
            </a:endParaRPr>
          </a:p>
          <a:p>
            <a:r>
              <a:rPr lang="en-US" sz="2400" dirty="0" smtClean="0">
                <a:solidFill>
                  <a:srgbClr val="FFC000"/>
                </a:solidFill>
                <a:latin typeface="system-ui"/>
              </a:rPr>
              <a:t>This is </a:t>
            </a:r>
            <a:r>
              <a:rPr lang="en-US" sz="2400" dirty="0">
                <a:solidFill>
                  <a:srgbClr val="FFC000"/>
                </a:solidFill>
                <a:latin typeface="system-ui"/>
              </a:rPr>
              <a:t>a direct quote from Psalm 2:7. Psalm 2 is about God's choice of David as King over Israel. In this Psalm God first declares himself sovereign over the earth, while rebuking the other nations who are attempting to exert their own rule over Israel.</a:t>
            </a:r>
          </a:p>
        </p:txBody>
      </p:sp>
    </p:spTree>
    <p:extLst>
      <p:ext uri="{BB962C8B-B14F-4D97-AF65-F5344CB8AC3E}">
        <p14:creationId xmlns:p14="http://schemas.microsoft.com/office/powerpoint/2010/main" val="106847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5:5</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p>
        </p:txBody>
      </p:sp>
      <p:sp>
        <p:nvSpPr>
          <p:cNvPr id="5" name="TextBox 4"/>
          <p:cNvSpPr txBox="1"/>
          <p:nvPr/>
        </p:nvSpPr>
        <p:spPr>
          <a:xfrm>
            <a:off x="698500" y="1016000"/>
            <a:ext cx="10236200" cy="4893647"/>
          </a:xfrm>
          <a:prstGeom prst="rect">
            <a:avLst/>
          </a:prstGeom>
          <a:noFill/>
        </p:spPr>
        <p:txBody>
          <a:bodyPr wrap="square" rtlCol="0">
            <a:spAutoFit/>
          </a:bodyPr>
          <a:lstStyle/>
          <a:p>
            <a:r>
              <a:rPr lang="en-US" sz="2400" dirty="0" smtClean="0">
                <a:solidFill>
                  <a:srgbClr val="00B0F0"/>
                </a:solidFill>
                <a:latin typeface="system-ui"/>
              </a:rPr>
              <a:t>5 </a:t>
            </a:r>
            <a:r>
              <a:rPr lang="en-US" sz="2400" dirty="0" smtClean="0">
                <a:latin typeface="system-ui"/>
              </a:rPr>
              <a:t>So </a:t>
            </a:r>
            <a:r>
              <a:rPr lang="en-US" sz="2400" dirty="0">
                <a:latin typeface="system-ui"/>
              </a:rPr>
              <a:t>also Christ did not glorify Himself so as to become a high priest, but He who said to Him, "YOU ARE MY SON, TODAY I HAVE </a:t>
            </a:r>
            <a:r>
              <a:rPr lang="en-US" sz="2400" dirty="0">
                <a:solidFill>
                  <a:srgbClr val="FFFF00"/>
                </a:solidFill>
                <a:latin typeface="system-ui"/>
              </a:rPr>
              <a:t>BEGOTTEN </a:t>
            </a:r>
            <a:r>
              <a:rPr lang="en-US" sz="2400" dirty="0">
                <a:latin typeface="system-ui"/>
              </a:rPr>
              <a:t>YOU"; </a:t>
            </a:r>
            <a:r>
              <a:rPr lang="en-US" sz="2400" dirty="0" smtClean="0">
                <a:solidFill>
                  <a:srgbClr val="FFFF00"/>
                </a:solidFill>
                <a:latin typeface="system-ui"/>
              </a:rPr>
              <a:t>(gennao) </a:t>
            </a:r>
          </a:p>
          <a:p>
            <a:endParaRPr lang="en-US" sz="2400" dirty="0" smtClean="0">
              <a:solidFill>
                <a:srgbClr val="FFFF00"/>
              </a:solidFill>
              <a:latin typeface="system-ui"/>
            </a:endParaRPr>
          </a:p>
          <a:p>
            <a:r>
              <a:rPr lang="en-US" sz="2400" i="1" dirty="0">
                <a:latin typeface="sofia-pro"/>
              </a:rPr>
              <a:t>“Do not be amazed that I said to you, ‘You must be </a:t>
            </a:r>
            <a:r>
              <a:rPr lang="en-US" sz="2400" i="1" dirty="0">
                <a:solidFill>
                  <a:srgbClr val="FFFF00"/>
                </a:solidFill>
                <a:latin typeface="sofia-pro"/>
              </a:rPr>
              <a:t>born </a:t>
            </a:r>
            <a:r>
              <a:rPr lang="en-US" sz="2400" i="1" dirty="0" smtClean="0">
                <a:solidFill>
                  <a:srgbClr val="FFFF00"/>
                </a:solidFill>
                <a:latin typeface="sofia-pro"/>
              </a:rPr>
              <a:t>(gennao</a:t>
            </a:r>
            <a:r>
              <a:rPr lang="en-US" sz="2400" i="1" dirty="0">
                <a:solidFill>
                  <a:srgbClr val="FFFF00"/>
                </a:solidFill>
                <a:latin typeface="sofia-pro"/>
              </a:rPr>
              <a:t>) </a:t>
            </a:r>
            <a:r>
              <a:rPr lang="en-US" sz="2400" i="1" dirty="0">
                <a:latin typeface="sofia-pro"/>
              </a:rPr>
              <a:t>again.” </a:t>
            </a:r>
            <a:r>
              <a:rPr lang="en-US" sz="2400" i="1" dirty="0">
                <a:solidFill>
                  <a:srgbClr val="00B0F0"/>
                </a:solidFill>
                <a:latin typeface="sofia-pro"/>
              </a:rPr>
              <a:t>(John 3:7</a:t>
            </a:r>
            <a:r>
              <a:rPr lang="en-US" sz="2400" i="1" dirty="0" smtClean="0">
                <a:solidFill>
                  <a:srgbClr val="00B0F0"/>
                </a:solidFill>
                <a:latin typeface="sofia-pro"/>
              </a:rPr>
              <a:t>)</a:t>
            </a:r>
          </a:p>
          <a:p>
            <a:endParaRPr lang="en-US" sz="2400" dirty="0">
              <a:solidFill>
                <a:srgbClr val="00B0F0"/>
              </a:solidFill>
              <a:latin typeface="sofia-pro"/>
            </a:endParaRPr>
          </a:p>
          <a:p>
            <a:r>
              <a:rPr lang="en-US" sz="2400" i="1" dirty="0">
                <a:latin typeface="sofia-pro"/>
              </a:rPr>
              <a:t>“I am writing this not to shame you but to warn you as my dear children…for in Christ Jesus I became your </a:t>
            </a:r>
            <a:r>
              <a:rPr lang="en-US" sz="2400" i="1" dirty="0">
                <a:solidFill>
                  <a:srgbClr val="FFFF00"/>
                </a:solidFill>
                <a:latin typeface="sofia-pro"/>
              </a:rPr>
              <a:t>father </a:t>
            </a:r>
            <a:r>
              <a:rPr lang="en-US" sz="2400" i="1" dirty="0" smtClean="0">
                <a:solidFill>
                  <a:srgbClr val="FFFF00"/>
                </a:solidFill>
                <a:latin typeface="sofia-pro"/>
              </a:rPr>
              <a:t>(gennao </a:t>
            </a:r>
            <a:r>
              <a:rPr lang="en-US" sz="2400" i="1" dirty="0">
                <a:solidFill>
                  <a:srgbClr val="FFFF00"/>
                </a:solidFill>
                <a:latin typeface="sofia-pro"/>
              </a:rPr>
              <a:t>– ‘begat you’) </a:t>
            </a:r>
            <a:r>
              <a:rPr lang="en-US" sz="2400" i="1" dirty="0">
                <a:latin typeface="sofia-pro"/>
              </a:rPr>
              <a:t>through the gospel.” </a:t>
            </a:r>
            <a:r>
              <a:rPr lang="en-US" sz="2400" i="1" dirty="0">
                <a:solidFill>
                  <a:srgbClr val="00B0F0"/>
                </a:solidFill>
                <a:latin typeface="sofia-pro"/>
              </a:rPr>
              <a:t>(1 Corinthians 4:14-15</a:t>
            </a:r>
            <a:r>
              <a:rPr lang="en-US" sz="2400" i="1" dirty="0" smtClean="0">
                <a:solidFill>
                  <a:srgbClr val="00B0F0"/>
                </a:solidFill>
                <a:latin typeface="sofia-pro"/>
              </a:rPr>
              <a:t>)</a:t>
            </a:r>
          </a:p>
          <a:p>
            <a:endParaRPr lang="en-US" sz="2400" dirty="0">
              <a:latin typeface="sofia-pro"/>
            </a:endParaRPr>
          </a:p>
          <a:p>
            <a:r>
              <a:rPr lang="en-US" sz="2400" i="1" dirty="0">
                <a:latin typeface="sofia-pro"/>
              </a:rPr>
              <a:t>“I appeal to you for my child Onesimus, whom I </a:t>
            </a:r>
            <a:r>
              <a:rPr lang="en-US" sz="2400" i="1" dirty="0" smtClean="0">
                <a:latin typeface="sofia-pro"/>
              </a:rPr>
              <a:t>have </a:t>
            </a:r>
            <a:r>
              <a:rPr lang="en-US" sz="2400" i="1" dirty="0">
                <a:solidFill>
                  <a:srgbClr val="FFFF00"/>
                </a:solidFill>
                <a:latin typeface="sofia-pro"/>
              </a:rPr>
              <a:t>begotten </a:t>
            </a:r>
            <a:r>
              <a:rPr lang="en-US" sz="2400" i="1" dirty="0" smtClean="0">
                <a:solidFill>
                  <a:srgbClr val="FFFF00"/>
                </a:solidFill>
                <a:latin typeface="sofia-pro"/>
              </a:rPr>
              <a:t>(gennao</a:t>
            </a:r>
            <a:r>
              <a:rPr lang="en-US" sz="2400" i="1" dirty="0">
                <a:solidFill>
                  <a:srgbClr val="FFFF00"/>
                </a:solidFill>
                <a:latin typeface="sofia-pro"/>
              </a:rPr>
              <a:t>) </a:t>
            </a:r>
            <a:r>
              <a:rPr lang="en-US" sz="2400" i="1" dirty="0">
                <a:latin typeface="sofia-pro"/>
              </a:rPr>
              <a:t>in my imprisonment,”</a:t>
            </a:r>
            <a:r>
              <a:rPr lang="en-US" sz="2400" i="1" dirty="0">
                <a:solidFill>
                  <a:srgbClr val="00B0F0"/>
                </a:solidFill>
                <a:latin typeface="sofia-pro"/>
              </a:rPr>
              <a:t> (Philemon 1:10)</a:t>
            </a:r>
            <a:endParaRPr lang="en-US" sz="2400" b="0" i="0" dirty="0">
              <a:solidFill>
                <a:srgbClr val="00B0F0"/>
              </a:solidFill>
              <a:effectLst/>
              <a:latin typeface="sofia-pro"/>
            </a:endParaRPr>
          </a:p>
        </p:txBody>
      </p:sp>
    </p:spTree>
    <p:extLst>
      <p:ext uri="{BB962C8B-B14F-4D97-AF65-F5344CB8AC3E}">
        <p14:creationId xmlns:p14="http://schemas.microsoft.com/office/powerpoint/2010/main" val="104769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5:5</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p>
        </p:txBody>
      </p:sp>
      <p:sp>
        <p:nvSpPr>
          <p:cNvPr id="5" name="TextBox 4"/>
          <p:cNvSpPr txBox="1"/>
          <p:nvPr/>
        </p:nvSpPr>
        <p:spPr>
          <a:xfrm>
            <a:off x="698500" y="1016000"/>
            <a:ext cx="10236200" cy="2308324"/>
          </a:xfrm>
          <a:prstGeom prst="rect">
            <a:avLst/>
          </a:prstGeom>
          <a:noFill/>
        </p:spPr>
        <p:txBody>
          <a:bodyPr wrap="square" rtlCol="0">
            <a:spAutoFit/>
          </a:bodyPr>
          <a:lstStyle/>
          <a:p>
            <a:r>
              <a:rPr lang="en-US" sz="2400" dirty="0" smtClean="0">
                <a:solidFill>
                  <a:schemeClr val="tx1">
                    <a:lumMod val="50000"/>
                  </a:schemeClr>
                </a:solidFill>
                <a:latin typeface="system-ui"/>
              </a:rPr>
              <a:t>5 So </a:t>
            </a:r>
            <a:r>
              <a:rPr lang="en-US" sz="2400" dirty="0">
                <a:solidFill>
                  <a:schemeClr val="tx1">
                    <a:lumMod val="50000"/>
                  </a:schemeClr>
                </a:solidFill>
                <a:latin typeface="system-ui"/>
              </a:rPr>
              <a:t>also Christ did not glorify Himself so as to become a high priest, but He who said to Him, "YOU ARE MY SON, TODAY I HAVE BEGOTTEN YOU"; </a:t>
            </a:r>
            <a:r>
              <a:rPr lang="en-US" sz="2400" dirty="0" smtClean="0">
                <a:solidFill>
                  <a:schemeClr val="tx1">
                    <a:lumMod val="50000"/>
                  </a:schemeClr>
                </a:solidFill>
                <a:latin typeface="system-ui"/>
              </a:rPr>
              <a:t>(Psalm 2:7) </a:t>
            </a:r>
            <a:endParaRPr lang="en-US" sz="2400" dirty="0">
              <a:solidFill>
                <a:schemeClr val="tx1">
                  <a:lumMod val="50000"/>
                </a:schemeClr>
              </a:solidFill>
              <a:latin typeface="system-ui"/>
            </a:endParaRPr>
          </a:p>
          <a:p>
            <a:endParaRPr lang="en-US" sz="2400" dirty="0">
              <a:latin typeface="system-ui"/>
            </a:endParaRPr>
          </a:p>
          <a:p>
            <a:r>
              <a:rPr lang="en-US" sz="2400" dirty="0" smtClean="0">
                <a:solidFill>
                  <a:srgbClr val="00B0F0"/>
                </a:solidFill>
                <a:latin typeface="system-ui"/>
              </a:rPr>
              <a:t>6</a:t>
            </a:r>
            <a:r>
              <a:rPr lang="en-US" sz="2400" dirty="0" smtClean="0">
                <a:latin typeface="system-ui"/>
              </a:rPr>
              <a:t> just </a:t>
            </a:r>
            <a:r>
              <a:rPr lang="en-US" sz="2400" dirty="0">
                <a:latin typeface="system-ui"/>
              </a:rPr>
              <a:t>as He says also in another [passage], "YOU ARE A PRIEST FOREVER ACCORDING TO THE ORDER OF </a:t>
            </a:r>
            <a:r>
              <a:rPr lang="en-US" sz="2400" i="1" dirty="0">
                <a:solidFill>
                  <a:srgbClr val="FFFF00"/>
                </a:solidFill>
                <a:latin typeface="system-ui"/>
              </a:rPr>
              <a:t>MELCHIZEDEK</a:t>
            </a:r>
            <a:r>
              <a:rPr lang="en-US" sz="2400" dirty="0">
                <a:latin typeface="system-ui"/>
              </a:rPr>
              <a:t>."</a:t>
            </a:r>
            <a:endParaRPr lang="en-US" sz="2400" dirty="0"/>
          </a:p>
        </p:txBody>
      </p:sp>
    </p:spTree>
    <p:extLst>
      <p:ext uri="{BB962C8B-B14F-4D97-AF65-F5344CB8AC3E}">
        <p14:creationId xmlns:p14="http://schemas.microsoft.com/office/powerpoint/2010/main" val="4215842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Genesis 14:18-20</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p>
        </p:txBody>
      </p:sp>
      <p:sp>
        <p:nvSpPr>
          <p:cNvPr id="5" name="TextBox 4"/>
          <p:cNvSpPr txBox="1"/>
          <p:nvPr/>
        </p:nvSpPr>
        <p:spPr>
          <a:xfrm>
            <a:off x="698500" y="1016000"/>
            <a:ext cx="10236200" cy="3046988"/>
          </a:xfrm>
          <a:prstGeom prst="rect">
            <a:avLst/>
          </a:prstGeom>
          <a:noFill/>
        </p:spPr>
        <p:txBody>
          <a:bodyPr wrap="square" rtlCol="0">
            <a:spAutoFit/>
          </a:bodyPr>
          <a:lstStyle/>
          <a:p>
            <a:r>
              <a:rPr lang="en-US" sz="2400" dirty="0" smtClean="0">
                <a:solidFill>
                  <a:srgbClr val="00B0F0"/>
                </a:solidFill>
                <a:latin typeface="system-ui"/>
              </a:rPr>
              <a:t>18</a:t>
            </a:r>
            <a:r>
              <a:rPr lang="en-US" sz="2400" dirty="0" smtClean="0">
                <a:latin typeface="system-ui"/>
              </a:rPr>
              <a:t> And </a:t>
            </a:r>
            <a:r>
              <a:rPr lang="en-US" sz="2400" dirty="0">
                <a:latin typeface="system-ui"/>
              </a:rPr>
              <a:t>Melchizedek king of Salem brought out bread and wine; now he was a priest of God Most High.</a:t>
            </a:r>
          </a:p>
          <a:p>
            <a:endParaRPr lang="en-US" sz="2400" dirty="0">
              <a:latin typeface="system-ui"/>
            </a:endParaRPr>
          </a:p>
          <a:p>
            <a:r>
              <a:rPr lang="en-US" sz="2400" dirty="0" smtClean="0">
                <a:solidFill>
                  <a:srgbClr val="00B0F0"/>
                </a:solidFill>
                <a:latin typeface="system-ui"/>
              </a:rPr>
              <a:t>19</a:t>
            </a:r>
            <a:r>
              <a:rPr lang="en-US" sz="2400" dirty="0" smtClean="0">
                <a:latin typeface="system-ui"/>
              </a:rPr>
              <a:t> He </a:t>
            </a:r>
            <a:r>
              <a:rPr lang="en-US" sz="2400" dirty="0">
                <a:latin typeface="system-ui"/>
              </a:rPr>
              <a:t>blessed him and said, "Blessed be Abram of God Most High, Possessor of heaven and earth;</a:t>
            </a:r>
          </a:p>
          <a:p>
            <a:endParaRPr lang="en-US" sz="2400" dirty="0">
              <a:latin typeface="system-ui"/>
            </a:endParaRPr>
          </a:p>
          <a:p>
            <a:r>
              <a:rPr lang="en-US" sz="2400" dirty="0" smtClean="0">
                <a:solidFill>
                  <a:srgbClr val="00B0F0"/>
                </a:solidFill>
                <a:latin typeface="system-ui"/>
              </a:rPr>
              <a:t>20</a:t>
            </a:r>
            <a:r>
              <a:rPr lang="en-US" sz="2400" dirty="0" smtClean="0">
                <a:latin typeface="system-ui"/>
              </a:rPr>
              <a:t> And </a:t>
            </a:r>
            <a:r>
              <a:rPr lang="en-US" sz="2400" dirty="0">
                <a:latin typeface="system-ui"/>
              </a:rPr>
              <a:t>blessed be God Most High, Who has delivered your enemies into your hand." He gave him a tenth of all.</a:t>
            </a:r>
            <a:endParaRPr lang="en-US" sz="2400" dirty="0"/>
          </a:p>
        </p:txBody>
      </p:sp>
    </p:spTree>
    <p:extLst>
      <p:ext uri="{BB962C8B-B14F-4D97-AF65-F5344CB8AC3E}">
        <p14:creationId xmlns:p14="http://schemas.microsoft.com/office/powerpoint/2010/main" val="4009716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Genesis 14:18-20</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p>
        </p:txBody>
      </p:sp>
      <p:sp>
        <p:nvSpPr>
          <p:cNvPr id="5" name="TextBox 4"/>
          <p:cNvSpPr txBox="1"/>
          <p:nvPr/>
        </p:nvSpPr>
        <p:spPr>
          <a:xfrm>
            <a:off x="698500" y="1016000"/>
            <a:ext cx="10236200" cy="3046988"/>
          </a:xfrm>
          <a:prstGeom prst="rect">
            <a:avLst/>
          </a:prstGeom>
          <a:noFill/>
        </p:spPr>
        <p:txBody>
          <a:bodyPr wrap="square" rtlCol="0">
            <a:spAutoFit/>
          </a:bodyPr>
          <a:lstStyle/>
          <a:p>
            <a:r>
              <a:rPr lang="en-US" sz="2400" dirty="0" smtClean="0">
                <a:solidFill>
                  <a:srgbClr val="00B0F0"/>
                </a:solidFill>
                <a:latin typeface="system-ui"/>
              </a:rPr>
              <a:t>18</a:t>
            </a:r>
            <a:r>
              <a:rPr lang="en-US" sz="2400" dirty="0" smtClean="0">
                <a:latin typeface="system-ui"/>
              </a:rPr>
              <a:t> And </a:t>
            </a:r>
            <a:r>
              <a:rPr lang="en-US" sz="2400" dirty="0">
                <a:latin typeface="system-ui"/>
              </a:rPr>
              <a:t>Melchizedek king of Salem brought out bread and wine; now he was a priest of God Most High.</a:t>
            </a:r>
          </a:p>
          <a:p>
            <a:endParaRPr lang="en-US" sz="2400" dirty="0">
              <a:latin typeface="system-ui"/>
            </a:endParaRPr>
          </a:p>
          <a:p>
            <a:r>
              <a:rPr lang="en-US" sz="2400" dirty="0" smtClean="0">
                <a:solidFill>
                  <a:srgbClr val="00B0F0"/>
                </a:solidFill>
                <a:latin typeface="system-ui"/>
              </a:rPr>
              <a:t>19</a:t>
            </a:r>
            <a:r>
              <a:rPr lang="en-US" sz="2400" dirty="0" smtClean="0">
                <a:latin typeface="system-ui"/>
              </a:rPr>
              <a:t> He </a:t>
            </a:r>
            <a:r>
              <a:rPr lang="en-US" sz="2400" dirty="0">
                <a:latin typeface="system-ui"/>
              </a:rPr>
              <a:t>blessed him and said, "Blessed be Abram of God Most High, Possessor of heaven and earth;</a:t>
            </a:r>
          </a:p>
          <a:p>
            <a:endParaRPr lang="en-US" sz="2400" dirty="0">
              <a:latin typeface="system-ui"/>
            </a:endParaRPr>
          </a:p>
          <a:p>
            <a:r>
              <a:rPr lang="en-US" sz="2400" dirty="0" smtClean="0">
                <a:solidFill>
                  <a:srgbClr val="00B0F0"/>
                </a:solidFill>
                <a:latin typeface="system-ui"/>
              </a:rPr>
              <a:t>20</a:t>
            </a:r>
            <a:r>
              <a:rPr lang="en-US" sz="2400" dirty="0" smtClean="0">
                <a:latin typeface="system-ui"/>
              </a:rPr>
              <a:t> And </a:t>
            </a:r>
            <a:r>
              <a:rPr lang="en-US" sz="2400" dirty="0">
                <a:latin typeface="system-ui"/>
              </a:rPr>
              <a:t>blessed be God Most High, Who has delivered your enemies into your hand." He gave him a tenth of all.</a:t>
            </a:r>
            <a:endParaRPr lang="en-US" sz="2400" dirty="0"/>
          </a:p>
        </p:txBody>
      </p:sp>
      <p:sp>
        <p:nvSpPr>
          <p:cNvPr id="2" name="TextBox 1"/>
          <p:cNvSpPr txBox="1"/>
          <p:nvPr/>
        </p:nvSpPr>
        <p:spPr>
          <a:xfrm>
            <a:off x="1739900" y="2540000"/>
            <a:ext cx="8826500" cy="3416320"/>
          </a:xfrm>
          <a:prstGeom prst="rect">
            <a:avLst/>
          </a:prstGeom>
          <a:solidFill>
            <a:srgbClr val="FF0000"/>
          </a:solidFill>
        </p:spPr>
        <p:txBody>
          <a:bodyPr wrap="square" rtlCol="0">
            <a:spAutoFit/>
          </a:bodyPr>
          <a:lstStyle/>
          <a:p>
            <a:pPr algn="ctr"/>
            <a:r>
              <a:rPr lang="en-US" sz="3600" b="1" dirty="0" smtClean="0"/>
              <a:t>Chabad.com</a:t>
            </a:r>
          </a:p>
          <a:p>
            <a:r>
              <a:rPr lang="en-US" sz="3600" dirty="0" smtClean="0"/>
              <a:t>Chabad </a:t>
            </a:r>
            <a:r>
              <a:rPr lang="en-US" sz="3600" dirty="0"/>
              <a:t>is a Hebrew acronym for three intellectual faculties: </a:t>
            </a:r>
            <a:r>
              <a:rPr lang="en-US" sz="3600" dirty="0" err="1"/>
              <a:t>Chochmah</a:t>
            </a:r>
            <a:r>
              <a:rPr lang="en-US" sz="3600" dirty="0"/>
              <a:t> (wisdom), </a:t>
            </a:r>
            <a:r>
              <a:rPr lang="en-US" sz="3600" dirty="0" err="1"/>
              <a:t>Binah</a:t>
            </a:r>
            <a:r>
              <a:rPr lang="en-US" sz="3600" dirty="0"/>
              <a:t> (understanding), and </a:t>
            </a:r>
            <a:r>
              <a:rPr lang="en-US" sz="3600" dirty="0" err="1"/>
              <a:t>Da'at</a:t>
            </a:r>
            <a:r>
              <a:rPr lang="en-US" sz="3600" dirty="0"/>
              <a:t> (knowledge</a:t>
            </a:r>
            <a:r>
              <a:rPr lang="en-US" sz="3600" dirty="0" smtClean="0"/>
              <a:t>)</a:t>
            </a:r>
          </a:p>
          <a:p>
            <a:endParaRPr lang="en-US" sz="3600" dirty="0"/>
          </a:p>
        </p:txBody>
      </p:sp>
    </p:spTree>
    <p:extLst>
      <p:ext uri="{BB962C8B-B14F-4D97-AF65-F5344CB8AC3E}">
        <p14:creationId xmlns:p14="http://schemas.microsoft.com/office/powerpoint/2010/main" val="2761949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Midrash complied between 400-1200 Ad</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p>
        </p:txBody>
      </p:sp>
      <p:sp>
        <p:nvSpPr>
          <p:cNvPr id="5" name="TextBox 4"/>
          <p:cNvSpPr txBox="1"/>
          <p:nvPr/>
        </p:nvSpPr>
        <p:spPr>
          <a:xfrm>
            <a:off x="698500" y="1016000"/>
            <a:ext cx="10236200" cy="5478423"/>
          </a:xfrm>
          <a:prstGeom prst="rect">
            <a:avLst/>
          </a:prstGeom>
          <a:noFill/>
        </p:spPr>
        <p:txBody>
          <a:bodyPr wrap="square" rtlCol="0">
            <a:spAutoFit/>
          </a:bodyPr>
          <a:lstStyle/>
          <a:p>
            <a:r>
              <a:rPr lang="en-US" sz="2200" dirty="0"/>
              <a:t>The Midrash explains that Shem/Melchizedek served as a Kohen (Priest</a:t>
            </a:r>
            <a:r>
              <a:rPr lang="en-US" sz="2200" dirty="0" smtClean="0"/>
              <a:t>).</a:t>
            </a:r>
            <a:r>
              <a:rPr lang="en-US" sz="2200" dirty="0"/>
              <a:t> </a:t>
            </a:r>
            <a:endParaRPr lang="en-US" sz="2200" dirty="0" smtClean="0"/>
          </a:p>
          <a:p>
            <a:endParaRPr lang="en-US" sz="2200" dirty="0"/>
          </a:p>
          <a:p>
            <a:r>
              <a:rPr lang="en-US" sz="2200" dirty="0" smtClean="0"/>
              <a:t>Although </a:t>
            </a:r>
            <a:r>
              <a:rPr lang="en-US" sz="2200" dirty="0"/>
              <a:t>before the Torah was given, the firstborn of each family would perform priestly service, and, according to Rashi, Japath was Noah’s firstborn</a:t>
            </a:r>
            <a:r>
              <a:rPr lang="en-US" sz="2200" dirty="0" smtClean="0"/>
              <a:t>,</a:t>
            </a:r>
            <a:r>
              <a:rPr lang="en-US" sz="2200" dirty="0"/>
              <a:t> still Noah specifically chose Shem for this sacred role, even giving him the clothing made by G‑d for Adam, which represented the clothing of the High Priest. </a:t>
            </a:r>
            <a:endParaRPr lang="en-US" sz="2200" dirty="0" smtClean="0"/>
          </a:p>
          <a:p>
            <a:endParaRPr lang="en-US" sz="2200" dirty="0"/>
          </a:p>
          <a:p>
            <a:r>
              <a:rPr lang="en-US" sz="2200" dirty="0" smtClean="0"/>
              <a:t>It </a:t>
            </a:r>
            <a:r>
              <a:rPr lang="en-US" sz="2200" dirty="0"/>
              <a:t>was in this spirit that Avraham gave Melchizedek tithes—a tenth of the spoils of war—to express gratitude and honor to Melchizedek as a Priest of G‑d</a:t>
            </a:r>
            <a:r>
              <a:rPr lang="en-US" sz="2200" dirty="0" smtClean="0"/>
              <a:t>.</a:t>
            </a:r>
          </a:p>
          <a:p>
            <a:endParaRPr lang="en-US" sz="2200" dirty="0"/>
          </a:p>
          <a:p>
            <a:r>
              <a:rPr lang="en-US" sz="2200" dirty="0"/>
              <a:t>Although Melchizedek was the serving Priest at the time, the </a:t>
            </a:r>
            <a:r>
              <a:rPr lang="en-US" sz="2200" dirty="0" smtClean="0"/>
              <a:t>Talmud </a:t>
            </a:r>
            <a:r>
              <a:rPr lang="en-US" sz="2200" dirty="0"/>
              <a:t> reads a nuance in the Torah’s words to explain why the Priesthood was transferred to Abraham. </a:t>
            </a:r>
            <a:endParaRPr lang="en-US" sz="2200" dirty="0" smtClean="0"/>
          </a:p>
          <a:p>
            <a:endParaRPr lang="en-US" sz="2000" dirty="0"/>
          </a:p>
        </p:txBody>
      </p:sp>
    </p:spTree>
    <p:extLst>
      <p:ext uri="{BB962C8B-B14F-4D97-AF65-F5344CB8AC3E}">
        <p14:creationId xmlns:p14="http://schemas.microsoft.com/office/powerpoint/2010/main" val="2404384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Midrash complied between 400-1200 Ad</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p>
        </p:txBody>
      </p:sp>
      <p:sp>
        <p:nvSpPr>
          <p:cNvPr id="5" name="TextBox 4"/>
          <p:cNvSpPr txBox="1"/>
          <p:nvPr/>
        </p:nvSpPr>
        <p:spPr>
          <a:xfrm>
            <a:off x="698500" y="1016000"/>
            <a:ext cx="10236200" cy="2862322"/>
          </a:xfrm>
          <a:prstGeom prst="rect">
            <a:avLst/>
          </a:prstGeom>
          <a:noFill/>
        </p:spPr>
        <p:txBody>
          <a:bodyPr wrap="square" rtlCol="0">
            <a:spAutoFit/>
          </a:bodyPr>
          <a:lstStyle/>
          <a:p>
            <a:r>
              <a:rPr lang="en-US" sz="2000" dirty="0" smtClean="0"/>
              <a:t>Melchizedek </a:t>
            </a:r>
            <a:r>
              <a:rPr lang="en-US" sz="2000" dirty="0"/>
              <a:t>blessed Abraham before he blessed G‑d, saying “Blessed be Abram” prior to “Blessed be the Most High G‑d.” </a:t>
            </a:r>
            <a:endParaRPr lang="en-US" sz="2000" dirty="0" smtClean="0"/>
          </a:p>
          <a:p>
            <a:endParaRPr lang="en-US" sz="2000" dirty="0"/>
          </a:p>
          <a:p>
            <a:r>
              <a:rPr lang="en-US" sz="2000" dirty="0" smtClean="0"/>
              <a:t>Although </a:t>
            </a:r>
            <a:r>
              <a:rPr lang="en-US" sz="2000" dirty="0"/>
              <a:t>he meant well, this breach of protocol (placing the servant before the Master) was considered a failing. </a:t>
            </a:r>
            <a:endParaRPr lang="en-US" sz="2000" dirty="0" smtClean="0"/>
          </a:p>
          <a:p>
            <a:endParaRPr lang="en-US" sz="2000" dirty="0"/>
          </a:p>
          <a:p>
            <a:r>
              <a:rPr lang="en-US" sz="2000" dirty="0" smtClean="0"/>
              <a:t>As </a:t>
            </a:r>
            <a:r>
              <a:rPr lang="en-US" sz="2000" dirty="0"/>
              <a:t>a result, G‑d transferred the Priesthood from Melchizedek’s descendants to Abraham’s. As the Talmud puts it, “He [Melchizedek] was a Priest, but his descendants were not.”</a:t>
            </a:r>
          </a:p>
        </p:txBody>
      </p:sp>
    </p:spTree>
    <p:extLst>
      <p:ext uri="{BB962C8B-B14F-4D97-AF65-F5344CB8AC3E}">
        <p14:creationId xmlns:p14="http://schemas.microsoft.com/office/powerpoint/2010/main" val="4005580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Genesis 14:18-20</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p>
        </p:txBody>
      </p:sp>
      <p:sp>
        <p:nvSpPr>
          <p:cNvPr id="5" name="TextBox 4"/>
          <p:cNvSpPr txBox="1"/>
          <p:nvPr/>
        </p:nvSpPr>
        <p:spPr>
          <a:xfrm>
            <a:off x="698500" y="1016000"/>
            <a:ext cx="10236200" cy="3046988"/>
          </a:xfrm>
          <a:prstGeom prst="rect">
            <a:avLst/>
          </a:prstGeom>
          <a:noFill/>
        </p:spPr>
        <p:txBody>
          <a:bodyPr wrap="square" rtlCol="0">
            <a:spAutoFit/>
          </a:bodyPr>
          <a:lstStyle/>
          <a:p>
            <a:r>
              <a:rPr lang="en-US" sz="2400" dirty="0" smtClean="0">
                <a:solidFill>
                  <a:srgbClr val="00B0F0"/>
                </a:solidFill>
                <a:latin typeface="system-ui"/>
              </a:rPr>
              <a:t>18</a:t>
            </a:r>
            <a:r>
              <a:rPr lang="en-US" sz="2400" dirty="0" smtClean="0">
                <a:latin typeface="system-ui"/>
              </a:rPr>
              <a:t> And </a:t>
            </a:r>
            <a:r>
              <a:rPr lang="en-US" sz="2400" dirty="0">
                <a:latin typeface="system-ui"/>
              </a:rPr>
              <a:t>Melchizedek </a:t>
            </a:r>
            <a:r>
              <a:rPr lang="en-US" sz="2400" dirty="0">
                <a:solidFill>
                  <a:srgbClr val="FFFF00"/>
                </a:solidFill>
                <a:latin typeface="system-ui"/>
              </a:rPr>
              <a:t>king of Salem </a:t>
            </a:r>
            <a:r>
              <a:rPr lang="en-US" sz="2400" dirty="0">
                <a:latin typeface="system-ui"/>
              </a:rPr>
              <a:t>brought out </a:t>
            </a:r>
            <a:r>
              <a:rPr lang="en-US" sz="2400" dirty="0">
                <a:solidFill>
                  <a:srgbClr val="FFFF00"/>
                </a:solidFill>
                <a:latin typeface="system-ui"/>
              </a:rPr>
              <a:t>bread and wine</a:t>
            </a:r>
            <a:r>
              <a:rPr lang="en-US" sz="2400" dirty="0">
                <a:latin typeface="system-ui"/>
              </a:rPr>
              <a:t>; now he was a priest of God Most High.</a:t>
            </a:r>
          </a:p>
          <a:p>
            <a:endParaRPr lang="en-US" sz="2400" dirty="0">
              <a:latin typeface="system-ui"/>
            </a:endParaRPr>
          </a:p>
          <a:p>
            <a:r>
              <a:rPr lang="en-US" sz="2400" dirty="0" smtClean="0">
                <a:solidFill>
                  <a:srgbClr val="00B0F0"/>
                </a:solidFill>
                <a:latin typeface="system-ui"/>
              </a:rPr>
              <a:t>19</a:t>
            </a:r>
            <a:r>
              <a:rPr lang="en-US" sz="2400" dirty="0" smtClean="0">
                <a:latin typeface="system-ui"/>
              </a:rPr>
              <a:t> He </a:t>
            </a:r>
            <a:r>
              <a:rPr lang="en-US" sz="2400" dirty="0">
                <a:latin typeface="system-ui"/>
              </a:rPr>
              <a:t>blessed him and said, "Blessed be Abram of God Most High, Possessor of heaven and earth;</a:t>
            </a:r>
          </a:p>
          <a:p>
            <a:endParaRPr lang="en-US" sz="2400" dirty="0">
              <a:latin typeface="system-ui"/>
            </a:endParaRPr>
          </a:p>
          <a:p>
            <a:r>
              <a:rPr lang="en-US" sz="2400" dirty="0" smtClean="0">
                <a:solidFill>
                  <a:srgbClr val="00B0F0"/>
                </a:solidFill>
                <a:latin typeface="system-ui"/>
              </a:rPr>
              <a:t>20</a:t>
            </a:r>
            <a:r>
              <a:rPr lang="en-US" sz="2400" dirty="0" smtClean="0">
                <a:latin typeface="system-ui"/>
              </a:rPr>
              <a:t> And </a:t>
            </a:r>
            <a:r>
              <a:rPr lang="en-US" sz="2400" dirty="0">
                <a:latin typeface="system-ui"/>
              </a:rPr>
              <a:t>blessed be God Most High, Who has delivered your enemies into your hand." He gave him a tenth of all.</a:t>
            </a:r>
            <a:endParaRPr lang="en-US" sz="2400" dirty="0"/>
          </a:p>
        </p:txBody>
      </p:sp>
      <p:sp>
        <p:nvSpPr>
          <p:cNvPr id="2" name="TextBox 1"/>
          <p:cNvSpPr txBox="1"/>
          <p:nvPr/>
        </p:nvSpPr>
        <p:spPr>
          <a:xfrm>
            <a:off x="1168400" y="864175"/>
            <a:ext cx="8812213" cy="5466517"/>
          </a:xfrm>
          <a:prstGeom prst="rect">
            <a:avLst/>
          </a:prstGeom>
          <a:solidFill>
            <a:srgbClr val="FF0000"/>
          </a:solidFill>
        </p:spPr>
        <p:txBody>
          <a:bodyPr wrap="square" rtlCol="0">
            <a:spAutoFit/>
          </a:bodyPr>
          <a:lstStyle/>
          <a:p>
            <a:r>
              <a:rPr lang="en-US" sz="2800" dirty="0"/>
              <a:t>In Hebrew, the name Melchizedek (</a:t>
            </a:r>
            <a:r>
              <a:rPr lang="he-IL" sz="2800" dirty="0"/>
              <a:t>מַלְכִּי־צֶדֶק) </a:t>
            </a:r>
            <a:r>
              <a:rPr lang="en-US" sz="2800" dirty="0"/>
              <a:t>means "king of righteousness" or "my king is righteous</a:t>
            </a:r>
            <a:r>
              <a:rPr lang="en-US" sz="2800" dirty="0" smtClean="0"/>
              <a:t>.</a:t>
            </a:r>
          </a:p>
          <a:p>
            <a:endParaRPr lang="en-US" sz="2800" dirty="0"/>
          </a:p>
          <a:p>
            <a:r>
              <a:rPr lang="en-US" sz="2800" dirty="0" smtClean="0"/>
              <a:t>"</a:t>
            </a:r>
            <a:r>
              <a:rPr lang="en-US" sz="2800" b="1" dirty="0"/>
              <a:t>Breakdown of the </a:t>
            </a:r>
            <a:r>
              <a:rPr lang="en-US" sz="2800" b="1" dirty="0" smtClean="0"/>
              <a:t>Name </a:t>
            </a:r>
            <a:r>
              <a:rPr lang="en-US" sz="2800" dirty="0" err="1" smtClean="0">
                <a:solidFill>
                  <a:srgbClr val="FFFF00"/>
                </a:solidFill>
              </a:rPr>
              <a:t>Melekh</a:t>
            </a:r>
            <a:r>
              <a:rPr lang="en-US" sz="2800" dirty="0"/>
              <a:t>:</a:t>
            </a:r>
            <a:r>
              <a:rPr lang="he-IL" sz="2800" dirty="0" smtClean="0"/>
              <a:t> </a:t>
            </a:r>
            <a:r>
              <a:rPr lang="en-US" sz="2800" dirty="0"/>
              <a:t>Means "king" or "my king</a:t>
            </a:r>
            <a:r>
              <a:rPr lang="en-US" sz="2800" dirty="0" smtClean="0"/>
              <a:t>".</a:t>
            </a:r>
          </a:p>
          <a:p>
            <a:endParaRPr lang="en-US" sz="2800" dirty="0"/>
          </a:p>
          <a:p>
            <a:r>
              <a:rPr lang="en-US" sz="2800" dirty="0" smtClean="0">
                <a:solidFill>
                  <a:srgbClr val="FFFF00"/>
                </a:solidFill>
              </a:rPr>
              <a:t>Tzedek</a:t>
            </a:r>
            <a:r>
              <a:rPr lang="en-US" sz="2800" dirty="0" smtClean="0"/>
              <a:t> </a:t>
            </a:r>
            <a:r>
              <a:rPr lang="en-US" sz="2800" dirty="0"/>
              <a:t>(</a:t>
            </a:r>
            <a:r>
              <a:rPr lang="he-IL" sz="2800" dirty="0"/>
              <a:t>צֶדֶק): </a:t>
            </a:r>
            <a:r>
              <a:rPr lang="en-US" sz="2800" dirty="0"/>
              <a:t>Means "righteousness," "justice," or "fairness</a:t>
            </a:r>
            <a:r>
              <a:rPr lang="en-US" sz="2800" dirty="0" smtClean="0"/>
              <a:t>".</a:t>
            </a:r>
          </a:p>
          <a:p>
            <a:endParaRPr lang="en-US" sz="2800" dirty="0"/>
          </a:p>
          <a:p>
            <a:r>
              <a:rPr lang="en-US" sz="2800" dirty="0" smtClean="0"/>
              <a:t>In </a:t>
            </a:r>
            <a:r>
              <a:rPr lang="en-US" sz="2800" dirty="0"/>
              <a:t>Hebrew, </a:t>
            </a:r>
            <a:r>
              <a:rPr lang="en-US" sz="2800" dirty="0">
                <a:solidFill>
                  <a:srgbClr val="FFFF00"/>
                </a:solidFill>
              </a:rPr>
              <a:t>Salem</a:t>
            </a:r>
            <a:r>
              <a:rPr lang="en-US" sz="2800" dirty="0"/>
              <a:t> (</a:t>
            </a:r>
            <a:r>
              <a:rPr lang="he-IL" sz="2800" dirty="0"/>
              <a:t>שָׁלֵם, </a:t>
            </a:r>
            <a:r>
              <a:rPr lang="en-US" sz="2800" dirty="0" err="1" smtClean="0"/>
              <a:t>Shalem</a:t>
            </a:r>
            <a:r>
              <a:rPr lang="en-US" sz="2800" dirty="0" smtClean="0"/>
              <a:t>) means </a:t>
            </a:r>
            <a:r>
              <a:rPr lang="en-US" sz="2800" dirty="0" err="1"/>
              <a:t>means</a:t>
            </a:r>
            <a:r>
              <a:rPr lang="en-US" sz="2800" dirty="0"/>
              <a:t> </a:t>
            </a:r>
            <a:r>
              <a:rPr lang="en-US" sz="2800" dirty="0" smtClean="0"/>
              <a:t>“perfect", </a:t>
            </a:r>
            <a:r>
              <a:rPr lang="en-US" sz="2800" dirty="0"/>
              <a:t>"whole", </a:t>
            </a:r>
            <a:r>
              <a:rPr lang="en-US" sz="2800" dirty="0" smtClean="0"/>
              <a:t>“safe” or </a:t>
            </a:r>
            <a:r>
              <a:rPr lang="en-US" sz="2800" dirty="0"/>
              <a:t>"</a:t>
            </a:r>
            <a:r>
              <a:rPr lang="en-US" sz="2800" dirty="0" smtClean="0"/>
              <a:t>complete“.</a:t>
            </a:r>
            <a:endParaRPr lang="en-US" sz="2800" dirty="0"/>
          </a:p>
        </p:txBody>
      </p:sp>
    </p:spTree>
    <p:extLst>
      <p:ext uri="{BB962C8B-B14F-4D97-AF65-F5344CB8AC3E}">
        <p14:creationId xmlns:p14="http://schemas.microsoft.com/office/powerpoint/2010/main" val="130930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Genesis 14:18-20</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p>
        </p:txBody>
      </p:sp>
      <p:sp>
        <p:nvSpPr>
          <p:cNvPr id="5" name="TextBox 4"/>
          <p:cNvSpPr txBox="1"/>
          <p:nvPr/>
        </p:nvSpPr>
        <p:spPr>
          <a:xfrm>
            <a:off x="698500" y="1016000"/>
            <a:ext cx="10236200" cy="3046988"/>
          </a:xfrm>
          <a:prstGeom prst="rect">
            <a:avLst/>
          </a:prstGeom>
          <a:noFill/>
        </p:spPr>
        <p:txBody>
          <a:bodyPr wrap="square" rtlCol="0">
            <a:spAutoFit/>
          </a:bodyPr>
          <a:lstStyle/>
          <a:p>
            <a:r>
              <a:rPr lang="en-US" sz="2400" dirty="0" smtClean="0">
                <a:solidFill>
                  <a:srgbClr val="00B0F0"/>
                </a:solidFill>
                <a:latin typeface="system-ui"/>
              </a:rPr>
              <a:t>18</a:t>
            </a:r>
            <a:r>
              <a:rPr lang="en-US" sz="2400" dirty="0" smtClean="0">
                <a:latin typeface="system-ui"/>
              </a:rPr>
              <a:t> And </a:t>
            </a:r>
            <a:r>
              <a:rPr lang="en-US" sz="2400" dirty="0">
                <a:latin typeface="system-ui"/>
              </a:rPr>
              <a:t>Melchizedek </a:t>
            </a:r>
            <a:r>
              <a:rPr lang="en-US" sz="2400" dirty="0">
                <a:solidFill>
                  <a:srgbClr val="FFFF00"/>
                </a:solidFill>
                <a:latin typeface="system-ui"/>
              </a:rPr>
              <a:t>king of Salem </a:t>
            </a:r>
            <a:r>
              <a:rPr lang="en-US" sz="2400" dirty="0">
                <a:latin typeface="system-ui"/>
              </a:rPr>
              <a:t>brought out </a:t>
            </a:r>
            <a:r>
              <a:rPr lang="en-US" sz="2400" dirty="0">
                <a:solidFill>
                  <a:srgbClr val="FFFF00"/>
                </a:solidFill>
                <a:latin typeface="system-ui"/>
              </a:rPr>
              <a:t>bread and wine</a:t>
            </a:r>
            <a:r>
              <a:rPr lang="en-US" sz="2400" dirty="0">
                <a:latin typeface="system-ui"/>
              </a:rPr>
              <a:t>; now he was a priest of God Most High.</a:t>
            </a:r>
          </a:p>
          <a:p>
            <a:endParaRPr lang="en-US" sz="2400" dirty="0">
              <a:latin typeface="system-ui"/>
            </a:endParaRPr>
          </a:p>
          <a:p>
            <a:r>
              <a:rPr lang="en-US" sz="2400" dirty="0" smtClean="0">
                <a:solidFill>
                  <a:srgbClr val="00B0F0"/>
                </a:solidFill>
                <a:latin typeface="system-ui"/>
              </a:rPr>
              <a:t>19</a:t>
            </a:r>
            <a:r>
              <a:rPr lang="en-US" sz="2400" dirty="0" smtClean="0">
                <a:latin typeface="system-ui"/>
              </a:rPr>
              <a:t> He </a:t>
            </a:r>
            <a:r>
              <a:rPr lang="en-US" sz="2400" dirty="0">
                <a:latin typeface="system-ui"/>
              </a:rPr>
              <a:t>blessed him and said, "Blessed be Abram of God Most High, Possessor of heaven and earth;</a:t>
            </a:r>
          </a:p>
          <a:p>
            <a:endParaRPr lang="en-US" sz="2400" dirty="0">
              <a:latin typeface="system-ui"/>
            </a:endParaRPr>
          </a:p>
          <a:p>
            <a:r>
              <a:rPr lang="en-US" sz="2400" dirty="0" smtClean="0">
                <a:solidFill>
                  <a:srgbClr val="00B0F0"/>
                </a:solidFill>
                <a:latin typeface="system-ui"/>
              </a:rPr>
              <a:t>20</a:t>
            </a:r>
            <a:r>
              <a:rPr lang="en-US" sz="2400" dirty="0" smtClean="0">
                <a:latin typeface="system-ui"/>
              </a:rPr>
              <a:t> And </a:t>
            </a:r>
            <a:r>
              <a:rPr lang="en-US" sz="2400" dirty="0">
                <a:latin typeface="system-ui"/>
              </a:rPr>
              <a:t>blessed be God Most High, Who has delivered your enemies into your hand." He gave him a tenth of all.</a:t>
            </a:r>
            <a:endParaRPr lang="en-US" sz="2400" dirty="0"/>
          </a:p>
        </p:txBody>
      </p:sp>
      <p:sp>
        <p:nvSpPr>
          <p:cNvPr id="2" name="TextBox 1"/>
          <p:cNvSpPr txBox="1"/>
          <p:nvPr/>
        </p:nvSpPr>
        <p:spPr>
          <a:xfrm>
            <a:off x="1168400" y="864175"/>
            <a:ext cx="8812213" cy="5466517"/>
          </a:xfrm>
          <a:prstGeom prst="rect">
            <a:avLst/>
          </a:prstGeom>
          <a:solidFill>
            <a:srgbClr val="FF0000"/>
          </a:solidFill>
        </p:spPr>
        <p:txBody>
          <a:bodyPr wrap="square" rtlCol="0">
            <a:spAutoFit/>
          </a:bodyPr>
          <a:lstStyle/>
          <a:p>
            <a:r>
              <a:rPr lang="en-US" sz="2800" dirty="0"/>
              <a:t>In Hebrew, the name Melchizedek (</a:t>
            </a:r>
            <a:r>
              <a:rPr lang="he-IL" sz="2800" dirty="0"/>
              <a:t>מַלְכִּי־צֶדֶק) </a:t>
            </a:r>
            <a:r>
              <a:rPr lang="en-US" sz="2800" dirty="0"/>
              <a:t>means "king of righteousness" or "my king is righteous</a:t>
            </a:r>
            <a:r>
              <a:rPr lang="en-US" sz="2800" dirty="0" smtClean="0"/>
              <a:t>.</a:t>
            </a:r>
          </a:p>
          <a:p>
            <a:endParaRPr lang="en-US" sz="2800" dirty="0"/>
          </a:p>
          <a:p>
            <a:r>
              <a:rPr lang="en-US" sz="2800" dirty="0" smtClean="0"/>
              <a:t>"</a:t>
            </a:r>
            <a:r>
              <a:rPr lang="en-US" sz="2800" b="1" dirty="0"/>
              <a:t>Breakdown of the </a:t>
            </a:r>
            <a:r>
              <a:rPr lang="en-US" sz="2800" b="1" dirty="0" smtClean="0"/>
              <a:t>Name </a:t>
            </a:r>
            <a:r>
              <a:rPr lang="en-US" sz="2800" dirty="0" err="1" smtClean="0">
                <a:solidFill>
                  <a:srgbClr val="FFFF00"/>
                </a:solidFill>
              </a:rPr>
              <a:t>Melekh</a:t>
            </a:r>
            <a:r>
              <a:rPr lang="en-US" sz="2800" dirty="0" smtClean="0"/>
              <a:t> </a:t>
            </a:r>
            <a:r>
              <a:rPr lang="en-US" sz="2800" dirty="0"/>
              <a:t>(</a:t>
            </a:r>
            <a:r>
              <a:rPr lang="he-IL" sz="2800" dirty="0"/>
              <a:t>מֶלֶךְ) </a:t>
            </a:r>
            <a:r>
              <a:rPr lang="en-US" sz="2800" dirty="0"/>
              <a:t>or </a:t>
            </a:r>
            <a:r>
              <a:rPr lang="en-US" sz="2800" dirty="0" err="1"/>
              <a:t>Malki</a:t>
            </a:r>
            <a:r>
              <a:rPr lang="en-US" sz="2800" dirty="0"/>
              <a:t> (</a:t>
            </a:r>
            <a:r>
              <a:rPr lang="he-IL" sz="2800" dirty="0"/>
              <a:t>מַלְכִּי): </a:t>
            </a:r>
            <a:r>
              <a:rPr lang="en-US" sz="2800" dirty="0"/>
              <a:t>Means "king" or "my king</a:t>
            </a:r>
            <a:r>
              <a:rPr lang="en-US" sz="2800" dirty="0" smtClean="0"/>
              <a:t>".</a:t>
            </a:r>
          </a:p>
          <a:p>
            <a:endParaRPr lang="en-US" sz="2800" dirty="0"/>
          </a:p>
          <a:p>
            <a:r>
              <a:rPr lang="en-US" sz="2800" dirty="0" smtClean="0">
                <a:solidFill>
                  <a:srgbClr val="FFFF00"/>
                </a:solidFill>
              </a:rPr>
              <a:t>Tzedek</a:t>
            </a:r>
            <a:r>
              <a:rPr lang="en-US" sz="2800" dirty="0" smtClean="0"/>
              <a:t> </a:t>
            </a:r>
            <a:r>
              <a:rPr lang="en-US" sz="2800" dirty="0"/>
              <a:t>(</a:t>
            </a:r>
            <a:r>
              <a:rPr lang="he-IL" sz="2800" dirty="0"/>
              <a:t>צֶדֶק): </a:t>
            </a:r>
            <a:r>
              <a:rPr lang="en-US" sz="2800" dirty="0"/>
              <a:t>Means "righteousness," "justice," or "fairness</a:t>
            </a:r>
            <a:r>
              <a:rPr lang="en-US" sz="2800" dirty="0" smtClean="0"/>
              <a:t>".</a:t>
            </a:r>
          </a:p>
          <a:p>
            <a:endParaRPr lang="en-US" sz="2800" dirty="0"/>
          </a:p>
          <a:p>
            <a:r>
              <a:rPr lang="en-US" sz="2800" dirty="0" smtClean="0"/>
              <a:t>In </a:t>
            </a:r>
            <a:r>
              <a:rPr lang="en-US" sz="2800" dirty="0"/>
              <a:t>Hebrew, </a:t>
            </a:r>
            <a:r>
              <a:rPr lang="en-US" sz="2800" dirty="0">
                <a:solidFill>
                  <a:srgbClr val="FFFF00"/>
                </a:solidFill>
              </a:rPr>
              <a:t>Salem</a:t>
            </a:r>
            <a:r>
              <a:rPr lang="en-US" sz="2800" dirty="0"/>
              <a:t> (</a:t>
            </a:r>
            <a:r>
              <a:rPr lang="he-IL" sz="2800" dirty="0"/>
              <a:t>שָׁלֵם, </a:t>
            </a:r>
            <a:r>
              <a:rPr lang="en-US" sz="2800" dirty="0" err="1"/>
              <a:t>Shalem</a:t>
            </a:r>
            <a:r>
              <a:rPr lang="en-US" sz="2800" dirty="0"/>
              <a:t>) means "peace", "whole", or "complete"</a:t>
            </a:r>
          </a:p>
        </p:txBody>
      </p:sp>
      <p:sp>
        <p:nvSpPr>
          <p:cNvPr id="6" name="TextBox 5"/>
          <p:cNvSpPr txBox="1"/>
          <p:nvPr/>
        </p:nvSpPr>
        <p:spPr>
          <a:xfrm>
            <a:off x="1524000" y="2019300"/>
            <a:ext cx="8915400" cy="3539430"/>
          </a:xfrm>
          <a:prstGeom prst="rect">
            <a:avLst/>
          </a:prstGeom>
          <a:solidFill>
            <a:schemeClr val="bg1"/>
          </a:solidFill>
        </p:spPr>
        <p:txBody>
          <a:bodyPr wrap="square" rtlCol="0">
            <a:spAutoFit/>
          </a:bodyPr>
          <a:lstStyle/>
          <a:p>
            <a:pPr algn="ctr"/>
            <a:r>
              <a:rPr lang="en-US" sz="2800" b="1" dirty="0"/>
              <a:t>◄ Psalm 76 ►</a:t>
            </a:r>
          </a:p>
          <a:p>
            <a:endParaRPr lang="en-US" dirty="0" smtClean="0"/>
          </a:p>
          <a:p>
            <a:endParaRPr lang="en-US" dirty="0"/>
          </a:p>
          <a:p>
            <a:r>
              <a:rPr lang="en-US" sz="3200" dirty="0" smtClean="0">
                <a:solidFill>
                  <a:srgbClr val="FFFF00"/>
                </a:solidFill>
              </a:rPr>
              <a:t>1</a:t>
            </a:r>
            <a:r>
              <a:rPr lang="en-US" sz="3200" dirty="0" smtClean="0"/>
              <a:t> God </a:t>
            </a:r>
            <a:r>
              <a:rPr lang="en-US" sz="3200" dirty="0"/>
              <a:t>is known in Judah; His name is great in Israel.</a:t>
            </a:r>
          </a:p>
          <a:p>
            <a:endParaRPr lang="en-US" sz="3200" dirty="0"/>
          </a:p>
          <a:p>
            <a:r>
              <a:rPr lang="en-US" sz="3200" dirty="0" smtClean="0">
                <a:solidFill>
                  <a:srgbClr val="FFC000"/>
                </a:solidFill>
              </a:rPr>
              <a:t>2</a:t>
            </a:r>
            <a:r>
              <a:rPr lang="en-US" sz="3200" dirty="0" smtClean="0"/>
              <a:t> His </a:t>
            </a:r>
            <a:r>
              <a:rPr lang="en-US" sz="3200" dirty="0"/>
              <a:t>tabernacle is in Salem; His dwelling place also is in Zion.</a:t>
            </a:r>
          </a:p>
        </p:txBody>
      </p:sp>
    </p:spTree>
    <p:extLst>
      <p:ext uri="{BB962C8B-B14F-4D97-AF65-F5344CB8AC3E}">
        <p14:creationId xmlns:p14="http://schemas.microsoft.com/office/powerpoint/2010/main" val="2438303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5:7-8</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p>
        </p:txBody>
      </p:sp>
      <p:sp>
        <p:nvSpPr>
          <p:cNvPr id="5" name="TextBox 4"/>
          <p:cNvSpPr txBox="1"/>
          <p:nvPr/>
        </p:nvSpPr>
        <p:spPr>
          <a:xfrm>
            <a:off x="698500" y="1016000"/>
            <a:ext cx="10236200" cy="3108543"/>
          </a:xfrm>
          <a:prstGeom prst="rect">
            <a:avLst/>
          </a:prstGeom>
          <a:noFill/>
        </p:spPr>
        <p:txBody>
          <a:bodyPr wrap="square" rtlCol="0">
            <a:spAutoFit/>
          </a:bodyPr>
          <a:lstStyle/>
          <a:p>
            <a:r>
              <a:rPr lang="en-US" sz="2800" dirty="0" smtClean="0">
                <a:solidFill>
                  <a:srgbClr val="00B0F0"/>
                </a:solidFill>
              </a:rPr>
              <a:t>7 </a:t>
            </a:r>
            <a:r>
              <a:rPr lang="en-US" sz="2800" dirty="0" smtClean="0"/>
              <a:t>In </a:t>
            </a:r>
            <a:r>
              <a:rPr lang="en-US" sz="2800" dirty="0"/>
              <a:t>the days of His flesh, He offered up both prayers and supplications with loud crying and tears to the One able to save Him from death, and He was heard because of His piety. </a:t>
            </a:r>
            <a:endParaRPr lang="en-US" sz="2800" dirty="0" smtClean="0"/>
          </a:p>
          <a:p>
            <a:endParaRPr lang="en-US" sz="2800" dirty="0"/>
          </a:p>
          <a:p>
            <a:r>
              <a:rPr lang="en-US" sz="2800" dirty="0" smtClean="0">
                <a:solidFill>
                  <a:srgbClr val="00B0F0"/>
                </a:solidFill>
              </a:rPr>
              <a:t>8</a:t>
            </a:r>
            <a:r>
              <a:rPr lang="en-US" sz="2800" dirty="0" smtClean="0"/>
              <a:t> Although </a:t>
            </a:r>
            <a:r>
              <a:rPr lang="en-US" sz="2800" dirty="0"/>
              <a:t>He was a Son, He learned </a:t>
            </a:r>
            <a:r>
              <a:rPr lang="en-US" sz="2800" dirty="0">
                <a:solidFill>
                  <a:srgbClr val="FFFF00"/>
                </a:solidFill>
              </a:rPr>
              <a:t>obedience</a:t>
            </a:r>
            <a:r>
              <a:rPr lang="en-US" sz="2800" dirty="0"/>
              <a:t> from the things which He suffered. </a:t>
            </a:r>
          </a:p>
        </p:txBody>
      </p:sp>
    </p:spTree>
    <p:extLst>
      <p:ext uri="{BB962C8B-B14F-4D97-AF65-F5344CB8AC3E}">
        <p14:creationId xmlns:p14="http://schemas.microsoft.com/office/powerpoint/2010/main" val="16207819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Why Warnings concerning salvation?</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p>
        </p:txBody>
      </p:sp>
      <p:sp>
        <p:nvSpPr>
          <p:cNvPr id="5" name="TextBox 4"/>
          <p:cNvSpPr txBox="1"/>
          <p:nvPr/>
        </p:nvSpPr>
        <p:spPr>
          <a:xfrm>
            <a:off x="698500" y="1016000"/>
            <a:ext cx="10236200" cy="5386090"/>
          </a:xfrm>
          <a:prstGeom prst="rect">
            <a:avLst/>
          </a:prstGeom>
          <a:noFill/>
        </p:spPr>
        <p:txBody>
          <a:bodyPr wrap="square" rtlCol="0">
            <a:spAutoFit/>
          </a:bodyPr>
          <a:lstStyle/>
          <a:p>
            <a:pPr algn="ctr"/>
            <a:r>
              <a:rPr lang="en-US" sz="3200" u="sng" dirty="0">
                <a:solidFill>
                  <a:srgbClr val="FFC000"/>
                </a:solidFill>
              </a:rPr>
              <a:t>The Warning </a:t>
            </a:r>
            <a:r>
              <a:rPr lang="en-US" sz="3200" u="sng" dirty="0" smtClean="0">
                <a:solidFill>
                  <a:srgbClr val="FFC000"/>
                </a:solidFill>
              </a:rPr>
              <a:t>Passages</a:t>
            </a:r>
          </a:p>
          <a:p>
            <a:r>
              <a:rPr lang="en-US" sz="2400" dirty="0" smtClean="0">
                <a:solidFill>
                  <a:srgbClr val="00B0F0"/>
                </a:solidFill>
              </a:rPr>
              <a:t>Hebrews </a:t>
            </a:r>
            <a:r>
              <a:rPr lang="en-US" sz="2400" dirty="0">
                <a:solidFill>
                  <a:srgbClr val="00B0F0"/>
                </a:solidFill>
              </a:rPr>
              <a:t>6:4–6: </a:t>
            </a:r>
            <a:r>
              <a:rPr lang="en-US" sz="2400" dirty="0"/>
              <a:t>Describes people who were "enlightened," tasted the heavenly gift, and shared in the Holy Spirit, yet "fell away." Many view this as a clear warning that genuine believers can abandon their faith and </a:t>
            </a:r>
            <a:r>
              <a:rPr lang="en-US" sz="2400" dirty="0" smtClean="0"/>
              <a:t>reject </a:t>
            </a:r>
            <a:r>
              <a:rPr lang="en-US" sz="2400" dirty="0"/>
              <a:t>salvation</a:t>
            </a:r>
            <a:r>
              <a:rPr lang="en-US" sz="2400" dirty="0" smtClean="0"/>
              <a:t>.</a:t>
            </a:r>
          </a:p>
          <a:p>
            <a:endParaRPr lang="en-US" sz="2400" dirty="0"/>
          </a:p>
          <a:p>
            <a:r>
              <a:rPr lang="en-US" sz="2400" dirty="0" smtClean="0">
                <a:solidFill>
                  <a:srgbClr val="00B0F0"/>
                </a:solidFill>
              </a:rPr>
              <a:t>Hebrews </a:t>
            </a:r>
            <a:r>
              <a:rPr lang="en-US" sz="2400" dirty="0">
                <a:solidFill>
                  <a:srgbClr val="00B0F0"/>
                </a:solidFill>
              </a:rPr>
              <a:t>10:26–29: </a:t>
            </a:r>
            <a:r>
              <a:rPr lang="en-US" sz="2400" dirty="0"/>
              <a:t>Warns against willfully going on sinning after receiving the knowledge of the truth, speaking of a terrifying expectation of judgment for those who have profaned the "blood of the covenant</a:t>
            </a:r>
            <a:r>
              <a:rPr lang="en-US" sz="2400" dirty="0" smtClean="0"/>
              <a:t>.“</a:t>
            </a:r>
          </a:p>
          <a:p>
            <a:endParaRPr lang="en-US" sz="2400" dirty="0"/>
          </a:p>
          <a:p>
            <a:r>
              <a:rPr lang="en-US" sz="2400" dirty="0" smtClean="0">
                <a:solidFill>
                  <a:srgbClr val="00B0F0"/>
                </a:solidFill>
              </a:rPr>
              <a:t>Hebrews </a:t>
            </a:r>
            <a:r>
              <a:rPr lang="en-US" sz="2400" dirty="0">
                <a:solidFill>
                  <a:srgbClr val="00B0F0"/>
                </a:solidFill>
              </a:rPr>
              <a:t>3:12–14: </a:t>
            </a:r>
            <a:r>
              <a:rPr lang="en-US" sz="2400" dirty="0"/>
              <a:t>States that believers "share in Christ" only if they hold their original confidence firm to the end, implying endurance is required to </a:t>
            </a:r>
            <a:r>
              <a:rPr lang="en-US" sz="2400" dirty="0" smtClean="0"/>
              <a:t>remain in Christ.</a:t>
            </a:r>
            <a:endParaRPr lang="en-US" sz="2400" dirty="0"/>
          </a:p>
        </p:txBody>
      </p:sp>
    </p:spTree>
    <p:extLst>
      <p:ext uri="{BB962C8B-B14F-4D97-AF65-F5344CB8AC3E}">
        <p14:creationId xmlns:p14="http://schemas.microsoft.com/office/powerpoint/2010/main" val="2981905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Why Warnings concerning salvation?</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p>
        </p:txBody>
      </p:sp>
      <p:sp>
        <p:nvSpPr>
          <p:cNvPr id="5" name="TextBox 4"/>
          <p:cNvSpPr txBox="1"/>
          <p:nvPr/>
        </p:nvSpPr>
        <p:spPr>
          <a:xfrm>
            <a:off x="698500" y="1016000"/>
            <a:ext cx="10236200" cy="5755422"/>
          </a:xfrm>
          <a:prstGeom prst="rect">
            <a:avLst/>
          </a:prstGeom>
          <a:noFill/>
        </p:spPr>
        <p:txBody>
          <a:bodyPr wrap="square" rtlCol="0">
            <a:spAutoFit/>
          </a:bodyPr>
          <a:lstStyle/>
          <a:p>
            <a:pPr algn="ctr"/>
            <a:r>
              <a:rPr lang="en-US" sz="3200" u="sng" dirty="0">
                <a:solidFill>
                  <a:srgbClr val="FFC000"/>
                </a:solidFill>
              </a:rPr>
              <a:t>The Warning </a:t>
            </a:r>
            <a:r>
              <a:rPr lang="en-US" sz="3200" u="sng" dirty="0" smtClean="0">
                <a:solidFill>
                  <a:srgbClr val="FFC000"/>
                </a:solidFill>
              </a:rPr>
              <a:t>Passages</a:t>
            </a:r>
          </a:p>
          <a:p>
            <a:r>
              <a:rPr lang="en-US" sz="2400" dirty="0" smtClean="0">
                <a:solidFill>
                  <a:srgbClr val="00B0F0"/>
                </a:solidFill>
              </a:rPr>
              <a:t>Hebrews </a:t>
            </a:r>
            <a:r>
              <a:rPr lang="en-US" sz="2400" dirty="0">
                <a:solidFill>
                  <a:srgbClr val="00B0F0"/>
                </a:solidFill>
              </a:rPr>
              <a:t>6:4–6: </a:t>
            </a:r>
            <a:r>
              <a:rPr lang="en-US" dirty="0" smtClean="0">
                <a:solidFill>
                  <a:srgbClr val="FF0000"/>
                </a:solidFill>
              </a:rPr>
              <a:t>4</a:t>
            </a:r>
            <a:r>
              <a:rPr lang="en-US" dirty="0" smtClean="0"/>
              <a:t> For </a:t>
            </a:r>
            <a:r>
              <a:rPr lang="en-US" dirty="0"/>
              <a:t>in the case of those who have once been enlightened and have tasted of the heavenly gift and have been made partakers of the Holy Spirit, </a:t>
            </a:r>
            <a:r>
              <a:rPr lang="en-US" dirty="0" smtClean="0">
                <a:solidFill>
                  <a:srgbClr val="FF0000"/>
                </a:solidFill>
              </a:rPr>
              <a:t>5</a:t>
            </a:r>
            <a:r>
              <a:rPr lang="en-US" dirty="0" smtClean="0"/>
              <a:t> and </a:t>
            </a:r>
            <a:r>
              <a:rPr lang="en-US" dirty="0"/>
              <a:t>have tasted the good word of God and the powers of the age to come, </a:t>
            </a:r>
            <a:r>
              <a:rPr lang="en-US" dirty="0" smtClean="0">
                <a:solidFill>
                  <a:srgbClr val="FF0000"/>
                </a:solidFill>
              </a:rPr>
              <a:t>6 </a:t>
            </a:r>
            <a:r>
              <a:rPr lang="en-US" dirty="0" smtClean="0"/>
              <a:t>and </a:t>
            </a:r>
            <a:r>
              <a:rPr lang="en-US" dirty="0"/>
              <a:t>[then] have fallen away, it is impossible to renew them again to repentance, since they again crucify to themselves the Son of God and put Him to open shame.</a:t>
            </a:r>
            <a:endParaRPr lang="en-US" dirty="0" smtClean="0"/>
          </a:p>
          <a:p>
            <a:endParaRPr lang="en-US" sz="2400" dirty="0"/>
          </a:p>
          <a:p>
            <a:r>
              <a:rPr lang="en-US" sz="2400" dirty="0" smtClean="0">
                <a:solidFill>
                  <a:srgbClr val="00B0F0"/>
                </a:solidFill>
              </a:rPr>
              <a:t>Hebrews 10:26–28: </a:t>
            </a:r>
            <a:r>
              <a:rPr lang="en-US" dirty="0" smtClean="0">
                <a:solidFill>
                  <a:srgbClr val="FF0000"/>
                </a:solidFill>
              </a:rPr>
              <a:t>26</a:t>
            </a:r>
            <a:r>
              <a:rPr lang="en-US" dirty="0" smtClean="0"/>
              <a:t> For </a:t>
            </a:r>
            <a:r>
              <a:rPr lang="en-US" dirty="0"/>
              <a:t>if we go on sinning willfully after receiving the knowledge of the truth, there no longer remains a sacrifice for sins, </a:t>
            </a:r>
            <a:r>
              <a:rPr lang="en-US" dirty="0" smtClean="0">
                <a:solidFill>
                  <a:srgbClr val="FF0000"/>
                </a:solidFill>
              </a:rPr>
              <a:t>27</a:t>
            </a:r>
            <a:r>
              <a:rPr lang="en-US" dirty="0" smtClean="0"/>
              <a:t> but </a:t>
            </a:r>
            <a:r>
              <a:rPr lang="en-US" dirty="0"/>
              <a:t>a terrifying expectation of judgment and THE FURY OF A FIRE WHICH WILL CONSUME THE ADVERSARIES. </a:t>
            </a:r>
            <a:r>
              <a:rPr lang="en-US" dirty="0" smtClean="0">
                <a:solidFill>
                  <a:srgbClr val="FF0000"/>
                </a:solidFill>
              </a:rPr>
              <a:t>28 </a:t>
            </a:r>
            <a:r>
              <a:rPr lang="en-US" dirty="0" smtClean="0"/>
              <a:t>Anyone </a:t>
            </a:r>
            <a:r>
              <a:rPr lang="en-US" dirty="0"/>
              <a:t>who has set aside the Law of Moses dies without mercy on [the testimony of] two or three witnesses. </a:t>
            </a:r>
            <a:endParaRPr lang="en-US" dirty="0" smtClean="0"/>
          </a:p>
          <a:p>
            <a:endParaRPr lang="en-US" sz="2400" dirty="0">
              <a:solidFill>
                <a:srgbClr val="00B0F0"/>
              </a:solidFill>
            </a:endParaRPr>
          </a:p>
          <a:p>
            <a:r>
              <a:rPr lang="en-US" sz="2400" dirty="0" smtClean="0">
                <a:solidFill>
                  <a:srgbClr val="00B0F0"/>
                </a:solidFill>
              </a:rPr>
              <a:t>Hebrews </a:t>
            </a:r>
            <a:r>
              <a:rPr lang="en-US" sz="2400" dirty="0">
                <a:solidFill>
                  <a:srgbClr val="00B0F0"/>
                </a:solidFill>
              </a:rPr>
              <a:t>3:12–14: </a:t>
            </a:r>
            <a:r>
              <a:rPr lang="en-US" dirty="0" smtClean="0">
                <a:solidFill>
                  <a:srgbClr val="FF0000"/>
                </a:solidFill>
              </a:rPr>
              <a:t>12</a:t>
            </a:r>
            <a:r>
              <a:rPr lang="en-US" dirty="0" smtClean="0"/>
              <a:t> Take </a:t>
            </a:r>
            <a:r>
              <a:rPr lang="en-US" dirty="0"/>
              <a:t>care, brethren, that there not be in any one of you an evil, unbelieving heart that falls away from the living God. </a:t>
            </a:r>
            <a:r>
              <a:rPr lang="en-US" dirty="0" smtClean="0">
                <a:solidFill>
                  <a:srgbClr val="FF0000"/>
                </a:solidFill>
              </a:rPr>
              <a:t>13</a:t>
            </a:r>
            <a:r>
              <a:rPr lang="en-US" dirty="0" smtClean="0"/>
              <a:t> But </a:t>
            </a:r>
            <a:r>
              <a:rPr lang="en-US" dirty="0"/>
              <a:t>encourage one another day after day, as long as it is [still] called "Today," so that none of you will be hardened by the deceitfulness of sin. </a:t>
            </a:r>
            <a:r>
              <a:rPr lang="en-US" dirty="0" smtClean="0">
                <a:solidFill>
                  <a:srgbClr val="FF0000"/>
                </a:solidFill>
              </a:rPr>
              <a:t>14</a:t>
            </a:r>
            <a:r>
              <a:rPr lang="en-US" dirty="0" smtClean="0"/>
              <a:t> For </a:t>
            </a:r>
            <a:r>
              <a:rPr lang="en-US" dirty="0"/>
              <a:t>we have become partakers of Christ, </a:t>
            </a:r>
            <a:r>
              <a:rPr lang="en-US" i="1" dirty="0">
                <a:solidFill>
                  <a:srgbClr val="FFFF00"/>
                </a:solidFill>
              </a:rPr>
              <a:t>if</a:t>
            </a:r>
            <a:r>
              <a:rPr lang="en-US" dirty="0"/>
              <a:t> we hold fast the beginning of our assurance firm until the end,</a:t>
            </a:r>
          </a:p>
        </p:txBody>
      </p:sp>
    </p:spTree>
    <p:extLst>
      <p:ext uri="{BB962C8B-B14F-4D97-AF65-F5344CB8AC3E}">
        <p14:creationId xmlns:p14="http://schemas.microsoft.com/office/powerpoint/2010/main" val="426199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a:solidFill>
                  <a:srgbClr val="92D050"/>
                </a:solidFill>
              </a:rPr>
              <a:t>Who </a:t>
            </a:r>
            <a:r>
              <a:rPr lang="en-US" sz="3200" dirty="0" smtClean="0">
                <a:solidFill>
                  <a:srgbClr val="92D050"/>
                </a:solidFill>
              </a:rPr>
              <a:t>is Michael </a:t>
            </a:r>
            <a:r>
              <a:rPr lang="en-US" sz="3200" dirty="0">
                <a:solidFill>
                  <a:srgbClr val="92D050"/>
                </a:solidFill>
              </a:rPr>
              <a:t>Steven </a:t>
            </a:r>
            <a:r>
              <a:rPr lang="en-US" sz="3200" dirty="0" smtClean="0">
                <a:solidFill>
                  <a:srgbClr val="92D050"/>
                </a:solidFill>
              </a:rPr>
              <a:t>Heiser?</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p>
        </p:txBody>
      </p:sp>
      <p:sp>
        <p:nvSpPr>
          <p:cNvPr id="5" name="TextBox 4"/>
          <p:cNvSpPr txBox="1"/>
          <p:nvPr/>
        </p:nvSpPr>
        <p:spPr>
          <a:xfrm>
            <a:off x="698500" y="1016000"/>
            <a:ext cx="10236200" cy="3416320"/>
          </a:xfrm>
          <a:prstGeom prst="rect">
            <a:avLst/>
          </a:prstGeom>
          <a:noFill/>
        </p:spPr>
        <p:txBody>
          <a:bodyPr wrap="square" rtlCol="0">
            <a:spAutoFit/>
          </a:bodyPr>
          <a:lstStyle/>
          <a:p>
            <a:r>
              <a:rPr lang="en-US" sz="2400" dirty="0" smtClean="0"/>
              <a:t>Michael </a:t>
            </a:r>
            <a:r>
              <a:rPr lang="en-US" sz="2400" dirty="0"/>
              <a:t>Steven Heiser (February 14, 1963 – February 20, 2023) </a:t>
            </a:r>
            <a:endParaRPr lang="en-US" sz="2400" dirty="0" smtClean="0"/>
          </a:p>
          <a:p>
            <a:endParaRPr lang="en-US" sz="2400" dirty="0"/>
          </a:p>
          <a:p>
            <a:r>
              <a:rPr lang="en-US" sz="2400" dirty="0" smtClean="0">
                <a:solidFill>
                  <a:srgbClr val="FFFF00"/>
                </a:solidFill>
              </a:rPr>
              <a:t>Education: </a:t>
            </a:r>
            <a:r>
              <a:rPr lang="en-US" sz="2400" dirty="0"/>
              <a:t>He earned a Ph.D. in Hebrew Bible and Semitic Languages from the University of Wisconsin-Madison and an M.A. in Ancient History from the University of </a:t>
            </a:r>
            <a:r>
              <a:rPr lang="en-US" sz="2400" dirty="0" smtClean="0"/>
              <a:t>Pennsylvania.</a:t>
            </a:r>
          </a:p>
          <a:p>
            <a:endParaRPr lang="en-US" sz="2400" dirty="0"/>
          </a:p>
          <a:p>
            <a:r>
              <a:rPr lang="en-US" sz="2400" dirty="0" smtClean="0">
                <a:solidFill>
                  <a:srgbClr val="FFFF00"/>
                </a:solidFill>
              </a:rPr>
              <a:t>Roles</a:t>
            </a:r>
            <a:r>
              <a:rPr lang="en-US" sz="2400" dirty="0">
                <a:solidFill>
                  <a:srgbClr val="FFFF00"/>
                </a:solidFill>
              </a:rPr>
              <a:t>: </a:t>
            </a:r>
            <a:r>
              <a:rPr lang="en-US" sz="2400" dirty="0"/>
              <a:t>He worked as a scholar-in-residence for Logos Bible Software for 15 years and later served as the executive director of the AWKNG School of </a:t>
            </a:r>
            <a:r>
              <a:rPr lang="en-US" sz="2400" dirty="0" smtClean="0"/>
              <a:t>Theology.</a:t>
            </a:r>
            <a:endParaRPr lang="en-US" sz="2400" dirty="0"/>
          </a:p>
        </p:txBody>
      </p:sp>
    </p:spTree>
    <p:extLst>
      <p:ext uri="{BB962C8B-B14F-4D97-AF65-F5344CB8AC3E}">
        <p14:creationId xmlns:p14="http://schemas.microsoft.com/office/powerpoint/2010/main" val="3085085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Why Warnings concerning salvation?</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29</a:t>
            </a:r>
          </a:p>
        </p:txBody>
      </p:sp>
      <p:pic>
        <p:nvPicPr>
          <p:cNvPr id="6" name="Hiesler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016000"/>
            <a:ext cx="9753600" cy="5486400"/>
          </a:xfrm>
          <a:prstGeom prst="rect">
            <a:avLst/>
          </a:prstGeom>
        </p:spPr>
      </p:pic>
    </p:spTree>
    <p:extLst>
      <p:ext uri="{BB962C8B-B14F-4D97-AF65-F5344CB8AC3E}">
        <p14:creationId xmlns:p14="http://schemas.microsoft.com/office/powerpoint/2010/main" val="3079802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300978</TotalTime>
  <Words>3244</Words>
  <Application>Microsoft Office PowerPoint</Application>
  <PresentationFormat>Custom</PresentationFormat>
  <Paragraphs>265</Paragraphs>
  <Slides>30</Slides>
  <Notes>0</Notes>
  <HiddenSlides>0</HiddenSlides>
  <MMClips>2</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Paul Wright</cp:lastModifiedBy>
  <cp:revision>1186</cp:revision>
  <dcterms:created xsi:type="dcterms:W3CDTF">2025-10-16T21:16:34Z</dcterms:created>
  <dcterms:modified xsi:type="dcterms:W3CDTF">2026-09-20T16:41:11Z</dcterms:modified>
</cp:coreProperties>
</file>