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2"/>
  </p:notesMasterIdLst>
  <p:sldIdLst>
    <p:sldId id="258" r:id="rId2"/>
    <p:sldId id="1073" r:id="rId3"/>
    <p:sldId id="1074" r:id="rId4"/>
    <p:sldId id="1075" r:id="rId5"/>
    <p:sldId id="991" r:id="rId6"/>
    <p:sldId id="1068" r:id="rId7"/>
    <p:sldId id="1067" r:id="rId8"/>
    <p:sldId id="1069" r:id="rId9"/>
    <p:sldId id="1077" r:id="rId10"/>
    <p:sldId id="1078" r:id="rId11"/>
    <p:sldId id="1079" r:id="rId12"/>
    <p:sldId id="1047" r:id="rId13"/>
    <p:sldId id="1081" r:id="rId14"/>
    <p:sldId id="1092" r:id="rId15"/>
    <p:sldId id="1080" r:id="rId16"/>
    <p:sldId id="1082" r:id="rId17"/>
    <p:sldId id="1083" r:id="rId18"/>
    <p:sldId id="1084" r:id="rId19"/>
    <p:sldId id="1085" r:id="rId20"/>
    <p:sldId id="1086" r:id="rId21"/>
    <p:sldId id="1087" r:id="rId22"/>
    <p:sldId id="1088" r:id="rId23"/>
    <p:sldId id="1072" r:id="rId24"/>
    <p:sldId id="1089" r:id="rId25"/>
    <p:sldId id="1090" r:id="rId26"/>
    <p:sldId id="1091" r:id="rId27"/>
    <p:sldId id="1093" r:id="rId28"/>
    <p:sldId id="1094" r:id="rId29"/>
    <p:sldId id="1095" r:id="rId30"/>
    <p:sldId id="825"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173" autoAdjust="0"/>
    <p:restoredTop sz="94660"/>
  </p:normalViewPr>
  <p:slideViewPr>
    <p:cSldViewPr snapToGrid="0">
      <p:cViewPr varScale="1">
        <p:scale>
          <a:sx n="76" d="100"/>
          <a:sy n="76" d="100"/>
        </p:scale>
        <p:origin x="120" y="79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1C8F46-D012-4E05-9B9D-A62F6A966B33}" type="datetimeFigureOut">
              <a:rPr lang="en-US" smtClean="0"/>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36A97F-F817-469A-B214-DF68FA913C29}" type="slidenum">
              <a:rPr lang="en-US" smtClean="0"/>
              <a:t>‹#›</a:t>
            </a:fld>
            <a:endParaRPr lang="en-US"/>
          </a:p>
        </p:txBody>
      </p:sp>
    </p:spTree>
    <p:extLst>
      <p:ext uri="{BB962C8B-B14F-4D97-AF65-F5344CB8AC3E}">
        <p14:creationId xmlns:p14="http://schemas.microsoft.com/office/powerpoint/2010/main" val="116847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9/25/2026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9/25/2026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9/25/2026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9/25/2026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9/25/2026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9/25/2026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9/25/2026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9/25/2026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9/25/2026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9/25/2026</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flipH="1">
            <a:off x="7551683" y="2711668"/>
            <a:ext cx="3488847" cy="1822231"/>
          </a:xfrm>
        </p:spPr>
        <p:txBody>
          <a:bodyPr>
            <a:normAutofit fontScale="70000" lnSpcReduction="20000"/>
          </a:bodyPr>
          <a:lstStyle/>
          <a:p>
            <a:r>
              <a:rPr lang="en-US" sz="9600" dirty="0" smtClean="0">
                <a:solidFill>
                  <a:srgbClr val="92D050"/>
                </a:solidFill>
                <a:latin typeface="Algerian" panose="04020705040A02060702" pitchFamily="82" charset="0"/>
              </a:rPr>
              <a:t>WEEK 7 </a:t>
            </a:r>
          </a:p>
          <a:p>
            <a:r>
              <a:rPr lang="en-US" sz="8800" dirty="0" smtClean="0">
                <a:solidFill>
                  <a:schemeClr val="bg1"/>
                </a:solidFill>
                <a:latin typeface="Algerian" panose="04020705040A02060702" pitchFamily="82" charset="0"/>
              </a:rPr>
              <a:t>  9-27-26</a:t>
            </a:r>
            <a:endParaRPr lang="en-US" sz="8800" dirty="0">
              <a:solidFill>
                <a:schemeClr val="bg1"/>
              </a:solidFill>
              <a:latin typeface="Algerian" panose="04020705040A02060702" pitchFamily="82" charset="0"/>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a:solidFill>
                  <a:schemeClr val="bg1"/>
                </a:solidFill>
              </a:rPr>
              <a:t>1</a:t>
            </a:r>
            <a:endParaRPr lang="en-US" sz="3200" b="1" dirty="0" smtClean="0">
              <a:solidFill>
                <a:schemeClr val="bg1"/>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8950" y="864174"/>
            <a:ext cx="6521450" cy="4884793"/>
          </a:xfrm>
          <a:prstGeom prst="rect">
            <a:avLst/>
          </a:prstGeom>
        </p:spPr>
      </p:pic>
    </p:spTree>
    <p:extLst>
      <p:ext uri="{BB962C8B-B14F-4D97-AF65-F5344CB8AC3E}">
        <p14:creationId xmlns:p14="http://schemas.microsoft.com/office/powerpoint/2010/main" val="18663504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5:5</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prstClr val="black"/>
                </a:solidFill>
                <a:effectLst/>
                <a:uLnTx/>
                <a:uFillTx/>
                <a:latin typeface="Century Gothic"/>
                <a:ea typeface="+mn-ea"/>
                <a:cs typeface="+mn-cs"/>
              </a:rPr>
              <a:t>1</a:t>
            </a:r>
            <a:endParaRPr kumimoji="0" lang="en-US" sz="3200" b="1" i="0" u="none" strike="noStrike" kern="1200" cap="none" spc="0" normalizeH="0" baseline="0" noProof="0" dirty="0" smtClean="0">
              <a:ln>
                <a:noFill/>
              </a:ln>
              <a:solidFill>
                <a:prstClr val="black"/>
              </a:solidFill>
              <a:effectLst/>
              <a:uLnTx/>
              <a:uFillTx/>
              <a:latin typeface="Century Gothic"/>
              <a:ea typeface="+mn-ea"/>
              <a:cs typeface="+mn-cs"/>
            </a:endParaRPr>
          </a:p>
        </p:txBody>
      </p:sp>
      <p:sp>
        <p:nvSpPr>
          <p:cNvPr id="5" name="TextBox 4"/>
          <p:cNvSpPr txBox="1"/>
          <p:nvPr/>
        </p:nvSpPr>
        <p:spPr>
          <a:xfrm>
            <a:off x="698500" y="1016000"/>
            <a:ext cx="10236200" cy="156966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srgbClr val="00B0F0"/>
                </a:solidFill>
                <a:effectLst/>
                <a:uLnTx/>
                <a:uFillTx/>
                <a:latin typeface="system-ui"/>
                <a:ea typeface="+mn-ea"/>
                <a:cs typeface="+mn-cs"/>
              </a:rPr>
              <a:t>5 </a:t>
            </a:r>
            <a:r>
              <a:rPr kumimoji="0" lang="en-US" sz="2400" b="0" i="0" u="none" strike="noStrike" kern="1200" cap="none" spc="0" normalizeH="0" baseline="0" noProof="0" dirty="0" smtClean="0">
                <a:ln>
                  <a:noFill/>
                </a:ln>
                <a:solidFill>
                  <a:prstClr val="white"/>
                </a:solidFill>
                <a:effectLst/>
                <a:uLnTx/>
                <a:uFillTx/>
                <a:latin typeface="system-ui"/>
                <a:ea typeface="+mn-ea"/>
                <a:cs typeface="+mn-cs"/>
              </a:rPr>
              <a:t>So </a:t>
            </a:r>
            <a:r>
              <a:rPr kumimoji="0" lang="en-US" sz="2400" b="0" i="0" u="none" strike="noStrike" kern="1200" cap="none" spc="0" normalizeH="0" baseline="0" noProof="0" dirty="0">
                <a:ln>
                  <a:noFill/>
                </a:ln>
                <a:solidFill>
                  <a:prstClr val="white"/>
                </a:solidFill>
                <a:effectLst/>
                <a:uLnTx/>
                <a:uFillTx/>
                <a:latin typeface="system-ui"/>
                <a:ea typeface="+mn-ea"/>
                <a:cs typeface="+mn-cs"/>
              </a:rPr>
              <a:t>also Christ did not glorify Himself so as to become a high priest, but He who said to Him, "YOU ARE MY SON, TODAY I HAVE BEGOTTEN YOU"; </a:t>
            </a:r>
            <a:r>
              <a:rPr kumimoji="0" lang="en-US" sz="2400" b="0" i="0" u="none" strike="noStrike" kern="1200" cap="none" spc="0" normalizeH="0" baseline="0" noProof="0" dirty="0" smtClean="0">
                <a:ln>
                  <a:noFill/>
                </a:ln>
                <a:solidFill>
                  <a:srgbClr val="FFFF00"/>
                </a:solidFill>
                <a:effectLst/>
                <a:uLnTx/>
                <a:uFillTx/>
                <a:latin typeface="system-ui"/>
                <a:ea typeface="+mn-ea"/>
                <a:cs typeface="+mn-cs"/>
              </a:rPr>
              <a:t>(Psalm 2:7-8) </a:t>
            </a:r>
            <a:endParaRPr kumimoji="0" lang="en-US" sz="2400" b="0" i="0" u="none" strike="noStrike" kern="1200" cap="none" spc="0" normalizeH="0" baseline="0" noProof="0" dirty="0">
              <a:ln>
                <a:noFill/>
              </a:ln>
              <a:solidFill>
                <a:srgbClr val="FFFF00"/>
              </a:solidFill>
              <a:effectLst/>
              <a:uLnTx/>
              <a:uFillTx/>
              <a:latin typeface="system-u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system-ui"/>
              <a:ea typeface="+mn-ea"/>
              <a:cs typeface="+mn-cs"/>
            </a:endParaRPr>
          </a:p>
        </p:txBody>
      </p:sp>
    </p:spTree>
    <p:extLst>
      <p:ext uri="{BB962C8B-B14F-4D97-AF65-F5344CB8AC3E}">
        <p14:creationId xmlns:p14="http://schemas.microsoft.com/office/powerpoint/2010/main" val="11399842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Begotten (gennao)</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prstClr val="black"/>
                </a:solidFill>
                <a:effectLst/>
                <a:uLnTx/>
                <a:uFillTx/>
                <a:latin typeface="Century Gothic"/>
                <a:ea typeface="+mn-ea"/>
                <a:cs typeface="+mn-cs"/>
              </a:rPr>
              <a:t>2</a:t>
            </a:r>
            <a:endParaRPr kumimoji="0" lang="en-US" sz="3200" b="1" i="0" u="none" strike="noStrike" kern="1200" cap="none" spc="0" normalizeH="0" baseline="0" noProof="0" dirty="0" smtClean="0">
              <a:ln>
                <a:noFill/>
              </a:ln>
              <a:solidFill>
                <a:prstClr val="black"/>
              </a:solidFill>
              <a:effectLst/>
              <a:uLnTx/>
              <a:uFillTx/>
              <a:latin typeface="Century Gothic"/>
              <a:ea typeface="+mn-ea"/>
              <a:cs typeface="+mn-cs"/>
            </a:endParaRPr>
          </a:p>
        </p:txBody>
      </p:sp>
      <p:sp>
        <p:nvSpPr>
          <p:cNvPr id="5" name="TextBox 4"/>
          <p:cNvSpPr txBox="1"/>
          <p:nvPr/>
        </p:nvSpPr>
        <p:spPr>
          <a:xfrm>
            <a:off x="698500" y="1016000"/>
            <a:ext cx="10236200" cy="489364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srgbClr val="00B0F0"/>
                </a:solidFill>
                <a:effectLst/>
                <a:uLnTx/>
                <a:uFillTx/>
                <a:latin typeface="system-ui"/>
                <a:ea typeface="+mn-ea"/>
                <a:cs typeface="+mn-cs"/>
              </a:rPr>
              <a:t>5 </a:t>
            </a:r>
            <a:r>
              <a:rPr kumimoji="0" lang="en-US" sz="2400" b="0" i="0" u="none" strike="noStrike" kern="1200" cap="none" spc="0" normalizeH="0" baseline="0" noProof="0" dirty="0" smtClean="0">
                <a:ln>
                  <a:noFill/>
                </a:ln>
                <a:solidFill>
                  <a:prstClr val="white"/>
                </a:solidFill>
                <a:effectLst/>
                <a:uLnTx/>
                <a:uFillTx/>
                <a:latin typeface="system-ui"/>
                <a:ea typeface="+mn-ea"/>
                <a:cs typeface="+mn-cs"/>
              </a:rPr>
              <a:t>So </a:t>
            </a:r>
            <a:r>
              <a:rPr kumimoji="0" lang="en-US" sz="2400" b="0" i="0" u="none" strike="noStrike" kern="1200" cap="none" spc="0" normalizeH="0" baseline="0" noProof="0" dirty="0">
                <a:ln>
                  <a:noFill/>
                </a:ln>
                <a:solidFill>
                  <a:prstClr val="white"/>
                </a:solidFill>
                <a:effectLst/>
                <a:uLnTx/>
                <a:uFillTx/>
                <a:latin typeface="system-ui"/>
                <a:ea typeface="+mn-ea"/>
                <a:cs typeface="+mn-cs"/>
              </a:rPr>
              <a:t>also Christ did not glorify Himself so as to become a high priest, but He who said to Him, "YOU ARE MY SON, TODAY I HAVE </a:t>
            </a:r>
            <a:r>
              <a:rPr kumimoji="0" lang="en-US" sz="2400" b="0" i="0" u="none" strike="noStrike" kern="1200" cap="none" spc="0" normalizeH="0" baseline="0" noProof="0" dirty="0">
                <a:ln>
                  <a:noFill/>
                </a:ln>
                <a:solidFill>
                  <a:srgbClr val="FFFF00"/>
                </a:solidFill>
                <a:effectLst/>
                <a:uLnTx/>
                <a:uFillTx/>
                <a:latin typeface="system-ui"/>
                <a:ea typeface="+mn-ea"/>
                <a:cs typeface="+mn-cs"/>
              </a:rPr>
              <a:t>BEGOTTEN </a:t>
            </a:r>
            <a:r>
              <a:rPr kumimoji="0" lang="en-US" sz="2400" b="0" i="0" u="none" strike="noStrike" kern="1200" cap="none" spc="0" normalizeH="0" baseline="0" noProof="0" dirty="0">
                <a:ln>
                  <a:noFill/>
                </a:ln>
                <a:solidFill>
                  <a:prstClr val="white"/>
                </a:solidFill>
                <a:effectLst/>
                <a:uLnTx/>
                <a:uFillTx/>
                <a:latin typeface="system-ui"/>
                <a:ea typeface="+mn-ea"/>
                <a:cs typeface="+mn-cs"/>
              </a:rPr>
              <a:t>YOU"; </a:t>
            </a:r>
            <a:r>
              <a:rPr kumimoji="0" lang="en-US" sz="2400" b="0" i="0" u="none" strike="noStrike" kern="1200" cap="none" spc="0" normalizeH="0" baseline="0" noProof="0" dirty="0" smtClean="0">
                <a:ln>
                  <a:noFill/>
                </a:ln>
                <a:solidFill>
                  <a:srgbClr val="FFFF00"/>
                </a:solidFill>
                <a:effectLst/>
                <a:uLnTx/>
                <a:uFillTx/>
                <a:latin typeface="system-ui"/>
                <a:ea typeface="+mn-ea"/>
                <a:cs typeface="+mn-cs"/>
              </a:rPr>
              <a:t>(gennao)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smtClean="0">
              <a:ln>
                <a:noFill/>
              </a:ln>
              <a:solidFill>
                <a:srgbClr val="FFFF00"/>
              </a:solidFill>
              <a:effectLst/>
              <a:uLnTx/>
              <a:uFillTx/>
              <a:latin typeface="system-u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white"/>
                </a:solidFill>
                <a:effectLst/>
                <a:uLnTx/>
                <a:uFillTx/>
                <a:latin typeface="sofia-pro"/>
                <a:ea typeface="+mn-ea"/>
                <a:cs typeface="+mn-cs"/>
              </a:rPr>
              <a:t>“Do not be amazed that I said to you, ‘You must be </a:t>
            </a:r>
            <a:r>
              <a:rPr kumimoji="0" lang="en-US" sz="2400" b="0" i="1" u="none" strike="noStrike" kern="1200" cap="none" spc="0" normalizeH="0" baseline="0" noProof="0" dirty="0">
                <a:ln>
                  <a:noFill/>
                </a:ln>
                <a:solidFill>
                  <a:srgbClr val="FFFF00"/>
                </a:solidFill>
                <a:effectLst/>
                <a:uLnTx/>
                <a:uFillTx/>
                <a:latin typeface="sofia-pro"/>
                <a:ea typeface="+mn-ea"/>
                <a:cs typeface="+mn-cs"/>
              </a:rPr>
              <a:t>born </a:t>
            </a:r>
            <a:r>
              <a:rPr kumimoji="0" lang="en-US" sz="2400" b="0" i="1" u="none" strike="noStrike" kern="1200" cap="none" spc="0" normalizeH="0" baseline="0" noProof="0" dirty="0" smtClean="0">
                <a:ln>
                  <a:noFill/>
                </a:ln>
                <a:solidFill>
                  <a:srgbClr val="FFFF00"/>
                </a:solidFill>
                <a:effectLst/>
                <a:uLnTx/>
                <a:uFillTx/>
                <a:latin typeface="sofia-pro"/>
                <a:ea typeface="+mn-ea"/>
                <a:cs typeface="+mn-cs"/>
              </a:rPr>
              <a:t>(gennao</a:t>
            </a:r>
            <a:r>
              <a:rPr kumimoji="0" lang="en-US" sz="2400" b="0" i="1" u="none" strike="noStrike" kern="1200" cap="none" spc="0" normalizeH="0" baseline="0" noProof="0" dirty="0">
                <a:ln>
                  <a:noFill/>
                </a:ln>
                <a:solidFill>
                  <a:srgbClr val="FFFF00"/>
                </a:solidFill>
                <a:effectLst/>
                <a:uLnTx/>
                <a:uFillTx/>
                <a:latin typeface="sofia-pro"/>
                <a:ea typeface="+mn-ea"/>
                <a:cs typeface="+mn-cs"/>
              </a:rPr>
              <a:t>) </a:t>
            </a:r>
            <a:r>
              <a:rPr kumimoji="0" lang="en-US" sz="2400" b="0" i="1" u="none" strike="noStrike" kern="1200" cap="none" spc="0" normalizeH="0" baseline="0" noProof="0" dirty="0">
                <a:ln>
                  <a:noFill/>
                </a:ln>
                <a:solidFill>
                  <a:prstClr val="white"/>
                </a:solidFill>
                <a:effectLst/>
                <a:uLnTx/>
                <a:uFillTx/>
                <a:latin typeface="sofia-pro"/>
                <a:ea typeface="+mn-ea"/>
                <a:cs typeface="+mn-cs"/>
              </a:rPr>
              <a:t>again.” </a:t>
            </a:r>
            <a:r>
              <a:rPr kumimoji="0" lang="en-US" sz="2400" b="0" i="1" u="none" strike="noStrike" kern="1200" cap="none" spc="0" normalizeH="0" baseline="0" noProof="0" dirty="0">
                <a:ln>
                  <a:noFill/>
                </a:ln>
                <a:solidFill>
                  <a:srgbClr val="00B0F0"/>
                </a:solidFill>
                <a:effectLst/>
                <a:uLnTx/>
                <a:uFillTx/>
                <a:latin typeface="sofia-pro"/>
                <a:ea typeface="+mn-ea"/>
                <a:cs typeface="+mn-cs"/>
              </a:rPr>
              <a:t>(John 3:7</a:t>
            </a:r>
            <a:r>
              <a:rPr kumimoji="0" lang="en-US" sz="2400" b="0" i="1" u="none" strike="noStrike" kern="1200" cap="none" spc="0" normalizeH="0" baseline="0" noProof="0" dirty="0" smtClean="0">
                <a:ln>
                  <a:noFill/>
                </a:ln>
                <a:solidFill>
                  <a:srgbClr val="00B0F0"/>
                </a:solidFill>
                <a:effectLst/>
                <a:uLnTx/>
                <a:uFillTx/>
                <a:latin typeface="sofia-pro"/>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B0F0"/>
              </a:solidFill>
              <a:effectLst/>
              <a:uLnTx/>
              <a:uFillTx/>
              <a:latin typeface="sofia-pro"/>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white"/>
                </a:solidFill>
                <a:effectLst/>
                <a:uLnTx/>
                <a:uFillTx/>
                <a:latin typeface="sofia-pro"/>
                <a:ea typeface="+mn-ea"/>
                <a:cs typeface="+mn-cs"/>
              </a:rPr>
              <a:t>“I am writing this not to shame you but to warn you as my dear children…for in Christ Jesus I became your </a:t>
            </a:r>
            <a:r>
              <a:rPr kumimoji="0" lang="en-US" sz="2400" b="0" i="1" u="none" strike="noStrike" kern="1200" cap="none" spc="0" normalizeH="0" baseline="0" noProof="0" dirty="0">
                <a:ln>
                  <a:noFill/>
                </a:ln>
                <a:solidFill>
                  <a:srgbClr val="FFFF00"/>
                </a:solidFill>
                <a:effectLst/>
                <a:uLnTx/>
                <a:uFillTx/>
                <a:latin typeface="sofia-pro"/>
                <a:ea typeface="+mn-ea"/>
                <a:cs typeface="+mn-cs"/>
              </a:rPr>
              <a:t>father </a:t>
            </a:r>
            <a:r>
              <a:rPr kumimoji="0" lang="en-US" sz="2400" b="0" i="1" u="none" strike="noStrike" kern="1200" cap="none" spc="0" normalizeH="0" baseline="0" noProof="0" dirty="0" smtClean="0">
                <a:ln>
                  <a:noFill/>
                </a:ln>
                <a:solidFill>
                  <a:srgbClr val="FFFF00"/>
                </a:solidFill>
                <a:effectLst/>
                <a:uLnTx/>
                <a:uFillTx/>
                <a:latin typeface="sofia-pro"/>
                <a:ea typeface="+mn-ea"/>
                <a:cs typeface="+mn-cs"/>
              </a:rPr>
              <a:t>(gennao </a:t>
            </a:r>
            <a:r>
              <a:rPr kumimoji="0" lang="en-US" sz="2400" b="0" i="1" u="none" strike="noStrike" kern="1200" cap="none" spc="0" normalizeH="0" baseline="0" noProof="0" dirty="0">
                <a:ln>
                  <a:noFill/>
                </a:ln>
                <a:solidFill>
                  <a:srgbClr val="FFFF00"/>
                </a:solidFill>
                <a:effectLst/>
                <a:uLnTx/>
                <a:uFillTx/>
                <a:latin typeface="sofia-pro"/>
                <a:ea typeface="+mn-ea"/>
                <a:cs typeface="+mn-cs"/>
              </a:rPr>
              <a:t>– ‘begat you’) </a:t>
            </a:r>
            <a:r>
              <a:rPr kumimoji="0" lang="en-US" sz="2400" b="0" i="1" u="none" strike="noStrike" kern="1200" cap="none" spc="0" normalizeH="0" baseline="0" noProof="0" dirty="0">
                <a:ln>
                  <a:noFill/>
                </a:ln>
                <a:solidFill>
                  <a:prstClr val="white"/>
                </a:solidFill>
                <a:effectLst/>
                <a:uLnTx/>
                <a:uFillTx/>
                <a:latin typeface="sofia-pro"/>
                <a:ea typeface="+mn-ea"/>
                <a:cs typeface="+mn-cs"/>
              </a:rPr>
              <a:t>through the gospel.” </a:t>
            </a:r>
            <a:r>
              <a:rPr kumimoji="0" lang="en-US" sz="2400" b="0" i="1" u="none" strike="noStrike" kern="1200" cap="none" spc="0" normalizeH="0" baseline="0" noProof="0" dirty="0">
                <a:ln>
                  <a:noFill/>
                </a:ln>
                <a:solidFill>
                  <a:srgbClr val="00B0F0"/>
                </a:solidFill>
                <a:effectLst/>
                <a:uLnTx/>
                <a:uFillTx/>
                <a:latin typeface="sofia-pro"/>
                <a:ea typeface="+mn-ea"/>
                <a:cs typeface="+mn-cs"/>
              </a:rPr>
              <a:t>(1 Corinthians 4:14-15</a:t>
            </a:r>
            <a:r>
              <a:rPr kumimoji="0" lang="en-US" sz="2400" b="0" i="1" u="none" strike="noStrike" kern="1200" cap="none" spc="0" normalizeH="0" baseline="0" noProof="0" dirty="0" smtClean="0">
                <a:ln>
                  <a:noFill/>
                </a:ln>
                <a:solidFill>
                  <a:srgbClr val="00B0F0"/>
                </a:solidFill>
                <a:effectLst/>
                <a:uLnTx/>
                <a:uFillTx/>
                <a:latin typeface="sofia-pro"/>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sofia-pro"/>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white"/>
                </a:solidFill>
                <a:effectLst/>
                <a:uLnTx/>
                <a:uFillTx/>
                <a:latin typeface="sofia-pro"/>
                <a:ea typeface="+mn-ea"/>
                <a:cs typeface="+mn-cs"/>
              </a:rPr>
              <a:t>“I appeal to you for my child Onesimus, whom I </a:t>
            </a:r>
            <a:r>
              <a:rPr kumimoji="0" lang="en-US" sz="2400" b="0" i="1" u="none" strike="noStrike" kern="1200" cap="none" spc="0" normalizeH="0" baseline="0" noProof="0" dirty="0" smtClean="0">
                <a:ln>
                  <a:noFill/>
                </a:ln>
                <a:solidFill>
                  <a:prstClr val="white"/>
                </a:solidFill>
                <a:effectLst/>
                <a:uLnTx/>
                <a:uFillTx/>
                <a:latin typeface="sofia-pro"/>
                <a:ea typeface="+mn-ea"/>
                <a:cs typeface="+mn-cs"/>
              </a:rPr>
              <a:t>have </a:t>
            </a:r>
            <a:r>
              <a:rPr kumimoji="0" lang="en-US" sz="2400" b="0" i="1" u="none" strike="noStrike" kern="1200" cap="none" spc="0" normalizeH="0" baseline="0" noProof="0" dirty="0">
                <a:ln>
                  <a:noFill/>
                </a:ln>
                <a:solidFill>
                  <a:srgbClr val="FFFF00"/>
                </a:solidFill>
                <a:effectLst/>
                <a:uLnTx/>
                <a:uFillTx/>
                <a:latin typeface="sofia-pro"/>
                <a:ea typeface="+mn-ea"/>
                <a:cs typeface="+mn-cs"/>
              </a:rPr>
              <a:t>begotten </a:t>
            </a:r>
            <a:r>
              <a:rPr kumimoji="0" lang="en-US" sz="2400" b="0" i="1" u="none" strike="noStrike" kern="1200" cap="none" spc="0" normalizeH="0" baseline="0" noProof="0" dirty="0" smtClean="0">
                <a:ln>
                  <a:noFill/>
                </a:ln>
                <a:solidFill>
                  <a:srgbClr val="FFFF00"/>
                </a:solidFill>
                <a:effectLst/>
                <a:uLnTx/>
                <a:uFillTx/>
                <a:latin typeface="sofia-pro"/>
                <a:ea typeface="+mn-ea"/>
                <a:cs typeface="+mn-cs"/>
              </a:rPr>
              <a:t>(gennao</a:t>
            </a:r>
            <a:r>
              <a:rPr kumimoji="0" lang="en-US" sz="2400" b="0" i="1" u="none" strike="noStrike" kern="1200" cap="none" spc="0" normalizeH="0" baseline="0" noProof="0" dirty="0">
                <a:ln>
                  <a:noFill/>
                </a:ln>
                <a:solidFill>
                  <a:srgbClr val="FFFF00"/>
                </a:solidFill>
                <a:effectLst/>
                <a:uLnTx/>
                <a:uFillTx/>
                <a:latin typeface="sofia-pro"/>
                <a:ea typeface="+mn-ea"/>
                <a:cs typeface="+mn-cs"/>
              </a:rPr>
              <a:t>) </a:t>
            </a:r>
            <a:r>
              <a:rPr kumimoji="0" lang="en-US" sz="2400" b="0" i="1" u="none" strike="noStrike" kern="1200" cap="none" spc="0" normalizeH="0" baseline="0" noProof="0" dirty="0">
                <a:ln>
                  <a:noFill/>
                </a:ln>
                <a:solidFill>
                  <a:prstClr val="white"/>
                </a:solidFill>
                <a:effectLst/>
                <a:uLnTx/>
                <a:uFillTx/>
                <a:latin typeface="sofia-pro"/>
                <a:ea typeface="+mn-ea"/>
                <a:cs typeface="+mn-cs"/>
              </a:rPr>
              <a:t>in my imprisonment,”</a:t>
            </a:r>
            <a:r>
              <a:rPr kumimoji="0" lang="en-US" sz="2400" b="0" i="1" u="none" strike="noStrike" kern="1200" cap="none" spc="0" normalizeH="0" baseline="0" noProof="0" dirty="0">
                <a:ln>
                  <a:noFill/>
                </a:ln>
                <a:solidFill>
                  <a:srgbClr val="00B0F0"/>
                </a:solidFill>
                <a:effectLst/>
                <a:uLnTx/>
                <a:uFillTx/>
                <a:latin typeface="sofia-pro"/>
                <a:ea typeface="+mn-ea"/>
                <a:cs typeface="+mn-cs"/>
              </a:rPr>
              <a:t> (Philemon 1:10)</a:t>
            </a:r>
            <a:endParaRPr kumimoji="0" lang="en-US" sz="2400" b="0" i="0" u="none" strike="noStrike" kern="1200" cap="none" spc="0" normalizeH="0" baseline="0" noProof="0" dirty="0">
              <a:ln>
                <a:noFill/>
              </a:ln>
              <a:solidFill>
                <a:srgbClr val="00B0F0"/>
              </a:solidFill>
              <a:effectLst/>
              <a:uLnTx/>
              <a:uFillTx/>
              <a:latin typeface="sofia-pro"/>
              <a:ea typeface="+mn-ea"/>
              <a:cs typeface="+mn-cs"/>
            </a:endParaRPr>
          </a:p>
        </p:txBody>
      </p:sp>
    </p:spTree>
    <p:extLst>
      <p:ext uri="{BB962C8B-B14F-4D97-AF65-F5344CB8AC3E}">
        <p14:creationId xmlns:p14="http://schemas.microsoft.com/office/powerpoint/2010/main" val="1525142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Surah </a:t>
            </a:r>
            <a:r>
              <a:rPr lang="en-US" sz="3200" dirty="0">
                <a:solidFill>
                  <a:srgbClr val="92D050"/>
                </a:solidFill>
              </a:rPr>
              <a:t>Al-</a:t>
            </a:r>
            <a:r>
              <a:rPr lang="en-US" sz="3200" dirty="0" err="1">
                <a:solidFill>
                  <a:srgbClr val="92D050"/>
                </a:solidFill>
              </a:rPr>
              <a:t>Ikhlas</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3200" b="1" dirty="0">
                <a:solidFill>
                  <a:prstClr val="black"/>
                </a:solidFill>
                <a:latin typeface="Century Gothic"/>
              </a:rPr>
              <a:t>4</a:t>
            </a:r>
            <a:endParaRPr kumimoji="0" lang="en-US" sz="3200" b="1" i="0" u="none" strike="noStrike" kern="1200" cap="none" spc="0" normalizeH="0" baseline="0" noProof="0" dirty="0" smtClean="0">
              <a:ln>
                <a:noFill/>
              </a:ln>
              <a:solidFill>
                <a:prstClr val="black"/>
              </a:solidFill>
              <a:effectLst/>
              <a:uLnTx/>
              <a:uFillTx/>
              <a:latin typeface="Century Gothic"/>
              <a:ea typeface="+mn-ea"/>
              <a:cs typeface="+mn-cs"/>
            </a:endParaRPr>
          </a:p>
        </p:txBody>
      </p:sp>
      <p:sp>
        <p:nvSpPr>
          <p:cNvPr id="5" name="TextBox 4"/>
          <p:cNvSpPr txBox="1"/>
          <p:nvPr/>
        </p:nvSpPr>
        <p:spPr>
          <a:xfrm>
            <a:off x="698500" y="1016000"/>
            <a:ext cx="10236200" cy="2308324"/>
          </a:xfrm>
          <a:prstGeom prst="rect">
            <a:avLst/>
          </a:prstGeom>
          <a:noFill/>
        </p:spPr>
        <p:txBody>
          <a:bodyPr wrap="square" rtlCol="0">
            <a:spAutoFit/>
          </a:bodyPr>
          <a:lstStyle/>
          <a:p>
            <a:pPr lvl="0"/>
            <a:r>
              <a:rPr lang="en-US" sz="2400" dirty="0" smtClean="0">
                <a:latin typeface="system-ui"/>
              </a:rPr>
              <a:t>Surah </a:t>
            </a:r>
            <a:r>
              <a:rPr lang="en-US" sz="2400" dirty="0">
                <a:latin typeface="system-ui"/>
              </a:rPr>
              <a:t>Al-</a:t>
            </a:r>
            <a:r>
              <a:rPr lang="en-US" sz="2400" dirty="0" err="1">
                <a:latin typeface="system-ui"/>
              </a:rPr>
              <a:t>Ikhlas</a:t>
            </a:r>
            <a:r>
              <a:rPr lang="en-US" sz="2400" dirty="0">
                <a:latin typeface="system-ui"/>
              </a:rPr>
              <a:t> (Chapter 112) of the Quran, </a:t>
            </a:r>
            <a:r>
              <a:rPr lang="en-US" sz="2400" dirty="0" smtClean="0">
                <a:latin typeface="system-ui"/>
              </a:rPr>
              <a:t>verse </a:t>
            </a:r>
            <a:r>
              <a:rPr lang="en-US" sz="2400" dirty="0">
                <a:latin typeface="system-ui"/>
              </a:rPr>
              <a:t>3: "He </a:t>
            </a:r>
            <a:r>
              <a:rPr lang="en-US" sz="2400" dirty="0" smtClean="0">
                <a:latin typeface="system-ui"/>
              </a:rPr>
              <a:t>begets </a:t>
            </a:r>
            <a:r>
              <a:rPr lang="en-US" sz="2400" dirty="0">
                <a:latin typeface="system-ui"/>
              </a:rPr>
              <a:t>not, nor is He </a:t>
            </a:r>
            <a:r>
              <a:rPr lang="en-US" sz="2400" dirty="0" smtClean="0">
                <a:latin typeface="system-ui"/>
              </a:rPr>
              <a:t>begotten</a:t>
            </a:r>
            <a:endParaRPr lang="en-US" sz="2400" dirty="0">
              <a:latin typeface="system-ui"/>
            </a:endParaRPr>
          </a:p>
          <a:p>
            <a:pPr lvl="0"/>
            <a:endParaRPr lang="en-US" sz="2400" dirty="0">
              <a:solidFill>
                <a:srgbClr val="00B0F0"/>
              </a:solidFill>
              <a:latin typeface="system-ui"/>
            </a:endParaRPr>
          </a:p>
          <a:p>
            <a:pPr lvl="0"/>
            <a:r>
              <a:rPr lang="en-US" sz="2400" dirty="0">
                <a:latin typeface="system-ui"/>
              </a:rPr>
              <a:t>This short chapter is frequently recited during daily Muslim prayers (Salah) and acts as a central declaration of God’s absolute oneness and uniqueness in </a:t>
            </a:r>
            <a:r>
              <a:rPr lang="en-US" sz="2400" dirty="0" smtClean="0">
                <a:latin typeface="system-ui"/>
              </a:rPr>
              <a:t>Islam.</a:t>
            </a:r>
            <a:endParaRPr lang="en-US" sz="2400" dirty="0">
              <a:latin typeface="system-ui"/>
            </a:endParaRPr>
          </a:p>
        </p:txBody>
      </p:sp>
    </p:spTree>
    <p:extLst>
      <p:ext uri="{BB962C8B-B14F-4D97-AF65-F5344CB8AC3E}">
        <p14:creationId xmlns:p14="http://schemas.microsoft.com/office/powerpoint/2010/main" val="2391507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5:8-10</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a:solidFill>
                  <a:schemeClr val="bg1"/>
                </a:solidFill>
              </a:rPr>
              <a:t>5</a:t>
            </a:r>
            <a:endParaRPr lang="en-US" sz="3200" b="1" dirty="0" smtClean="0">
              <a:solidFill>
                <a:schemeClr val="bg1"/>
              </a:solidFill>
            </a:endParaRPr>
          </a:p>
        </p:txBody>
      </p:sp>
      <p:sp>
        <p:nvSpPr>
          <p:cNvPr id="5" name="TextBox 4"/>
          <p:cNvSpPr txBox="1"/>
          <p:nvPr/>
        </p:nvSpPr>
        <p:spPr>
          <a:xfrm>
            <a:off x="698500" y="1016000"/>
            <a:ext cx="9652000" cy="3046988"/>
          </a:xfrm>
          <a:prstGeom prst="rect">
            <a:avLst/>
          </a:prstGeom>
          <a:noFill/>
        </p:spPr>
        <p:txBody>
          <a:bodyPr wrap="square" rtlCol="0">
            <a:spAutoFit/>
          </a:bodyPr>
          <a:lstStyle/>
          <a:p>
            <a:r>
              <a:rPr lang="en-US" sz="2400" dirty="0">
                <a:solidFill>
                  <a:srgbClr val="00B0F0"/>
                </a:solidFill>
                <a:latin typeface="Roboto"/>
              </a:rPr>
              <a:t> </a:t>
            </a:r>
            <a:r>
              <a:rPr lang="en-US" sz="2400" dirty="0" smtClean="0">
                <a:solidFill>
                  <a:srgbClr val="00B0F0"/>
                </a:solidFill>
                <a:latin typeface="Roboto"/>
              </a:rPr>
              <a:t>8 </a:t>
            </a:r>
            <a:r>
              <a:rPr lang="en-US" sz="2400" dirty="0" smtClean="0">
                <a:latin typeface="Roboto"/>
              </a:rPr>
              <a:t>Although </a:t>
            </a:r>
            <a:r>
              <a:rPr lang="en-US" sz="2400" dirty="0">
                <a:latin typeface="Roboto"/>
              </a:rPr>
              <a:t>He was a Son, He learned obedience from the things which He suffered. </a:t>
            </a:r>
            <a:endParaRPr lang="en-US" sz="2400" dirty="0" smtClean="0">
              <a:latin typeface="Roboto"/>
            </a:endParaRPr>
          </a:p>
          <a:p>
            <a:endParaRPr lang="en-US" sz="2400" dirty="0">
              <a:latin typeface="Roboto"/>
            </a:endParaRPr>
          </a:p>
          <a:p>
            <a:r>
              <a:rPr lang="en-US" sz="2400" dirty="0" smtClean="0">
                <a:solidFill>
                  <a:srgbClr val="00B0F0"/>
                </a:solidFill>
                <a:latin typeface="Roboto"/>
              </a:rPr>
              <a:t>9</a:t>
            </a:r>
            <a:r>
              <a:rPr lang="en-US" sz="2400" dirty="0" smtClean="0">
                <a:latin typeface="Roboto"/>
              </a:rPr>
              <a:t> And </a:t>
            </a:r>
            <a:r>
              <a:rPr lang="en-US" sz="2400" dirty="0">
                <a:latin typeface="Roboto"/>
              </a:rPr>
              <a:t>having been </a:t>
            </a:r>
            <a:r>
              <a:rPr lang="en-US" sz="2400" dirty="0">
                <a:solidFill>
                  <a:srgbClr val="FFFF00"/>
                </a:solidFill>
                <a:latin typeface="Roboto"/>
              </a:rPr>
              <a:t>made perfect</a:t>
            </a:r>
            <a:r>
              <a:rPr lang="en-US" sz="2400" dirty="0">
                <a:latin typeface="Roboto"/>
              </a:rPr>
              <a:t>, He became to all those who obey Him the source of eternal salvation, </a:t>
            </a:r>
            <a:endParaRPr lang="en-US" sz="2400" dirty="0" smtClean="0">
              <a:latin typeface="Roboto"/>
            </a:endParaRPr>
          </a:p>
          <a:p>
            <a:endParaRPr lang="en-US" sz="2400" dirty="0">
              <a:latin typeface="Roboto"/>
            </a:endParaRPr>
          </a:p>
          <a:p>
            <a:r>
              <a:rPr lang="en-US" sz="2400" dirty="0" smtClean="0">
                <a:solidFill>
                  <a:schemeClr val="tx1">
                    <a:lumMod val="50000"/>
                  </a:schemeClr>
                </a:solidFill>
                <a:latin typeface="Roboto"/>
              </a:rPr>
              <a:t>10 being </a:t>
            </a:r>
            <a:r>
              <a:rPr lang="en-US" sz="2400" dirty="0">
                <a:solidFill>
                  <a:schemeClr val="tx1">
                    <a:lumMod val="50000"/>
                  </a:schemeClr>
                </a:solidFill>
                <a:latin typeface="Roboto"/>
              </a:rPr>
              <a:t>designated by God as a high priest according to the order of Melchizedek.</a:t>
            </a:r>
            <a:endParaRPr lang="en-US" sz="2400" i="1" dirty="0">
              <a:solidFill>
                <a:schemeClr val="tx1">
                  <a:lumMod val="50000"/>
                </a:schemeClr>
              </a:solidFill>
            </a:endParaRPr>
          </a:p>
        </p:txBody>
      </p:sp>
    </p:spTree>
    <p:extLst>
      <p:ext uri="{BB962C8B-B14F-4D97-AF65-F5344CB8AC3E}">
        <p14:creationId xmlns:p14="http://schemas.microsoft.com/office/powerpoint/2010/main" val="26426121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5:8-10</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a:solidFill>
                  <a:schemeClr val="bg1"/>
                </a:solidFill>
              </a:rPr>
              <a:t>6</a:t>
            </a:r>
            <a:endParaRPr lang="en-US" sz="3200" b="1" dirty="0" smtClean="0">
              <a:solidFill>
                <a:schemeClr val="bg1"/>
              </a:solidFill>
            </a:endParaRPr>
          </a:p>
        </p:txBody>
      </p:sp>
      <p:sp>
        <p:nvSpPr>
          <p:cNvPr id="5" name="TextBox 4"/>
          <p:cNvSpPr txBox="1"/>
          <p:nvPr/>
        </p:nvSpPr>
        <p:spPr>
          <a:xfrm>
            <a:off x="698500" y="1016000"/>
            <a:ext cx="9652000" cy="3046988"/>
          </a:xfrm>
          <a:prstGeom prst="rect">
            <a:avLst/>
          </a:prstGeom>
          <a:noFill/>
        </p:spPr>
        <p:txBody>
          <a:bodyPr wrap="square" rtlCol="0">
            <a:spAutoFit/>
          </a:bodyPr>
          <a:lstStyle/>
          <a:p>
            <a:r>
              <a:rPr lang="en-US" sz="2400" dirty="0">
                <a:solidFill>
                  <a:srgbClr val="00B0F0"/>
                </a:solidFill>
                <a:latin typeface="Roboto"/>
              </a:rPr>
              <a:t> </a:t>
            </a:r>
            <a:r>
              <a:rPr lang="en-US" sz="2400" dirty="0" smtClean="0">
                <a:solidFill>
                  <a:srgbClr val="00B0F0"/>
                </a:solidFill>
                <a:latin typeface="Roboto"/>
              </a:rPr>
              <a:t>8 </a:t>
            </a:r>
            <a:r>
              <a:rPr lang="en-US" sz="2400" dirty="0" smtClean="0">
                <a:latin typeface="Roboto"/>
              </a:rPr>
              <a:t>Although </a:t>
            </a:r>
            <a:r>
              <a:rPr lang="en-US" sz="2400" dirty="0">
                <a:latin typeface="Roboto"/>
              </a:rPr>
              <a:t>He was a Son, He learned obedience from the things which He suffered. </a:t>
            </a:r>
            <a:endParaRPr lang="en-US" sz="2400" dirty="0" smtClean="0">
              <a:latin typeface="Roboto"/>
            </a:endParaRPr>
          </a:p>
          <a:p>
            <a:endParaRPr lang="en-US" sz="2400" dirty="0">
              <a:latin typeface="Roboto"/>
            </a:endParaRPr>
          </a:p>
          <a:p>
            <a:r>
              <a:rPr lang="en-US" sz="2400" dirty="0" smtClean="0">
                <a:solidFill>
                  <a:srgbClr val="00B0F0"/>
                </a:solidFill>
                <a:latin typeface="Roboto"/>
              </a:rPr>
              <a:t>9</a:t>
            </a:r>
            <a:r>
              <a:rPr lang="en-US" sz="2400" dirty="0" smtClean="0">
                <a:latin typeface="Roboto"/>
              </a:rPr>
              <a:t> And </a:t>
            </a:r>
            <a:r>
              <a:rPr lang="en-US" sz="2400" dirty="0">
                <a:latin typeface="Roboto"/>
              </a:rPr>
              <a:t>having been </a:t>
            </a:r>
            <a:r>
              <a:rPr lang="en-US" sz="2400" dirty="0">
                <a:solidFill>
                  <a:srgbClr val="FFFF00"/>
                </a:solidFill>
                <a:latin typeface="Roboto"/>
              </a:rPr>
              <a:t>made perfect</a:t>
            </a:r>
            <a:r>
              <a:rPr lang="en-US" sz="2400" dirty="0">
                <a:latin typeface="Roboto"/>
              </a:rPr>
              <a:t>, </a:t>
            </a:r>
            <a:r>
              <a:rPr lang="en-US" sz="2400" dirty="0">
                <a:solidFill>
                  <a:schemeClr val="tx1">
                    <a:lumMod val="50000"/>
                  </a:schemeClr>
                </a:solidFill>
                <a:latin typeface="Roboto"/>
              </a:rPr>
              <a:t>He became to all those who obey Him the source of eternal salvation, </a:t>
            </a:r>
            <a:endParaRPr lang="en-US" sz="2400" dirty="0" smtClean="0">
              <a:solidFill>
                <a:schemeClr val="tx1">
                  <a:lumMod val="50000"/>
                </a:schemeClr>
              </a:solidFill>
              <a:latin typeface="Roboto"/>
            </a:endParaRPr>
          </a:p>
          <a:p>
            <a:endParaRPr lang="en-US" sz="2400" dirty="0">
              <a:latin typeface="Roboto"/>
            </a:endParaRPr>
          </a:p>
          <a:p>
            <a:r>
              <a:rPr lang="en-US" sz="2400" dirty="0" smtClean="0">
                <a:solidFill>
                  <a:schemeClr val="tx1">
                    <a:lumMod val="50000"/>
                  </a:schemeClr>
                </a:solidFill>
                <a:latin typeface="Roboto"/>
              </a:rPr>
              <a:t>10 being </a:t>
            </a:r>
            <a:r>
              <a:rPr lang="en-US" sz="2400" dirty="0">
                <a:solidFill>
                  <a:schemeClr val="tx1">
                    <a:lumMod val="50000"/>
                  </a:schemeClr>
                </a:solidFill>
                <a:latin typeface="Roboto"/>
              </a:rPr>
              <a:t>designated by God as a high priest according to the order of Melchizedek.</a:t>
            </a:r>
            <a:endParaRPr lang="en-US" sz="2400" i="1" dirty="0">
              <a:solidFill>
                <a:schemeClr val="tx1">
                  <a:lumMod val="50000"/>
                </a:schemeClr>
              </a:solidFill>
            </a:endParaRPr>
          </a:p>
        </p:txBody>
      </p:sp>
      <p:sp>
        <p:nvSpPr>
          <p:cNvPr id="2" name="TextBox 1"/>
          <p:cNvSpPr txBox="1"/>
          <p:nvPr/>
        </p:nvSpPr>
        <p:spPr>
          <a:xfrm>
            <a:off x="1409700" y="2590800"/>
            <a:ext cx="9461500" cy="2062103"/>
          </a:xfrm>
          <a:prstGeom prst="rect">
            <a:avLst/>
          </a:prstGeom>
          <a:solidFill>
            <a:srgbClr val="FF0000"/>
          </a:solidFill>
        </p:spPr>
        <p:txBody>
          <a:bodyPr wrap="square" rtlCol="0">
            <a:spAutoFit/>
          </a:bodyPr>
          <a:lstStyle/>
          <a:p>
            <a:r>
              <a:rPr lang="en-US" sz="3200" b="1" dirty="0" err="1"/>
              <a:t>Teleioo</a:t>
            </a:r>
            <a:r>
              <a:rPr lang="en-US" sz="3200" b="1" dirty="0"/>
              <a:t> (</a:t>
            </a:r>
            <a:r>
              <a:rPr lang="en-US" sz="3200" b="1" dirty="0" err="1"/>
              <a:t>τελειόω</a:t>
            </a:r>
            <a:r>
              <a:rPr lang="en-US" sz="3200" b="1" dirty="0"/>
              <a:t>) </a:t>
            </a:r>
            <a:r>
              <a:rPr lang="en-US" sz="3200" dirty="0"/>
              <a:t>is a biblical Greek verb that means to complete, to </a:t>
            </a:r>
            <a:r>
              <a:rPr lang="en-US" sz="3200" i="1" dirty="0"/>
              <a:t>make perfect</a:t>
            </a:r>
            <a:r>
              <a:rPr lang="en-US" sz="3200" dirty="0"/>
              <a:t>, or to </a:t>
            </a:r>
            <a:r>
              <a:rPr lang="en-US" sz="3200" dirty="0">
                <a:solidFill>
                  <a:srgbClr val="FFFF00"/>
                </a:solidFill>
              </a:rPr>
              <a:t>bring something to its intended goal, maturity, or purpose.</a:t>
            </a:r>
          </a:p>
        </p:txBody>
      </p:sp>
    </p:spTree>
    <p:extLst>
      <p:ext uri="{BB962C8B-B14F-4D97-AF65-F5344CB8AC3E}">
        <p14:creationId xmlns:p14="http://schemas.microsoft.com/office/powerpoint/2010/main" val="38857347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5:8-10</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a:solidFill>
                  <a:schemeClr val="bg1"/>
                </a:solidFill>
              </a:rPr>
              <a:t>7</a:t>
            </a:r>
            <a:endParaRPr lang="en-US" sz="3200" b="1" dirty="0" smtClean="0">
              <a:solidFill>
                <a:schemeClr val="bg1"/>
              </a:solidFill>
            </a:endParaRPr>
          </a:p>
        </p:txBody>
      </p:sp>
      <p:sp>
        <p:nvSpPr>
          <p:cNvPr id="5" name="TextBox 4"/>
          <p:cNvSpPr txBox="1"/>
          <p:nvPr/>
        </p:nvSpPr>
        <p:spPr>
          <a:xfrm>
            <a:off x="698500" y="1016000"/>
            <a:ext cx="9652000" cy="3046988"/>
          </a:xfrm>
          <a:prstGeom prst="rect">
            <a:avLst/>
          </a:prstGeom>
          <a:noFill/>
        </p:spPr>
        <p:txBody>
          <a:bodyPr wrap="square" rtlCol="0">
            <a:spAutoFit/>
          </a:bodyPr>
          <a:lstStyle/>
          <a:p>
            <a:r>
              <a:rPr lang="en-US" sz="2400" dirty="0">
                <a:solidFill>
                  <a:schemeClr val="tx1">
                    <a:lumMod val="50000"/>
                  </a:schemeClr>
                </a:solidFill>
                <a:latin typeface="Roboto"/>
              </a:rPr>
              <a:t> </a:t>
            </a:r>
            <a:r>
              <a:rPr lang="en-US" sz="2400" dirty="0" smtClean="0">
                <a:solidFill>
                  <a:schemeClr val="tx1">
                    <a:lumMod val="50000"/>
                  </a:schemeClr>
                </a:solidFill>
                <a:latin typeface="Roboto"/>
              </a:rPr>
              <a:t>8 Although </a:t>
            </a:r>
            <a:r>
              <a:rPr lang="en-US" sz="2400" dirty="0">
                <a:solidFill>
                  <a:schemeClr val="tx1">
                    <a:lumMod val="50000"/>
                  </a:schemeClr>
                </a:solidFill>
                <a:latin typeface="Roboto"/>
              </a:rPr>
              <a:t>He was a Son, He learned obedience from the things which He suffered. </a:t>
            </a:r>
            <a:endParaRPr lang="en-US" sz="2400" dirty="0" smtClean="0">
              <a:solidFill>
                <a:schemeClr val="tx1">
                  <a:lumMod val="50000"/>
                </a:schemeClr>
              </a:solidFill>
              <a:latin typeface="Roboto"/>
            </a:endParaRPr>
          </a:p>
          <a:p>
            <a:endParaRPr lang="en-US" sz="2400" dirty="0">
              <a:solidFill>
                <a:schemeClr val="tx1">
                  <a:lumMod val="50000"/>
                </a:schemeClr>
              </a:solidFill>
              <a:latin typeface="Roboto"/>
            </a:endParaRPr>
          </a:p>
          <a:p>
            <a:r>
              <a:rPr lang="en-US" sz="2400" dirty="0" smtClean="0">
                <a:solidFill>
                  <a:schemeClr val="tx1">
                    <a:lumMod val="50000"/>
                  </a:schemeClr>
                </a:solidFill>
                <a:latin typeface="Roboto"/>
              </a:rPr>
              <a:t>9 And </a:t>
            </a:r>
            <a:r>
              <a:rPr lang="en-US" sz="2400" dirty="0">
                <a:solidFill>
                  <a:schemeClr val="tx1">
                    <a:lumMod val="50000"/>
                  </a:schemeClr>
                </a:solidFill>
                <a:latin typeface="Roboto"/>
              </a:rPr>
              <a:t>having been made perfect, </a:t>
            </a:r>
            <a:r>
              <a:rPr lang="en-US" sz="2400" dirty="0">
                <a:latin typeface="Roboto"/>
              </a:rPr>
              <a:t>He became to </a:t>
            </a:r>
            <a:r>
              <a:rPr lang="en-US" sz="2400" dirty="0">
                <a:solidFill>
                  <a:srgbClr val="FFFF00"/>
                </a:solidFill>
                <a:latin typeface="Roboto"/>
              </a:rPr>
              <a:t>all those who obey </a:t>
            </a:r>
            <a:r>
              <a:rPr lang="en-US" sz="2400" dirty="0">
                <a:latin typeface="Roboto"/>
              </a:rPr>
              <a:t>Him the source of eternal salvation, </a:t>
            </a:r>
            <a:endParaRPr lang="en-US" sz="2400" dirty="0" smtClean="0">
              <a:latin typeface="Roboto"/>
            </a:endParaRPr>
          </a:p>
          <a:p>
            <a:endParaRPr lang="en-US" sz="2400" dirty="0">
              <a:latin typeface="Roboto"/>
            </a:endParaRPr>
          </a:p>
          <a:p>
            <a:r>
              <a:rPr lang="en-US" sz="2400" dirty="0" smtClean="0">
                <a:solidFill>
                  <a:schemeClr val="tx1">
                    <a:lumMod val="50000"/>
                  </a:schemeClr>
                </a:solidFill>
                <a:latin typeface="Roboto"/>
              </a:rPr>
              <a:t>10 being </a:t>
            </a:r>
            <a:r>
              <a:rPr lang="en-US" sz="2400" dirty="0">
                <a:solidFill>
                  <a:schemeClr val="tx1">
                    <a:lumMod val="50000"/>
                  </a:schemeClr>
                </a:solidFill>
                <a:latin typeface="Roboto"/>
              </a:rPr>
              <a:t>designated by God as a high priest according to the order of Melchizedek.</a:t>
            </a:r>
            <a:endParaRPr lang="en-US" sz="2400" i="1" dirty="0">
              <a:solidFill>
                <a:schemeClr val="tx1">
                  <a:lumMod val="50000"/>
                </a:schemeClr>
              </a:solidFill>
            </a:endParaRPr>
          </a:p>
        </p:txBody>
      </p:sp>
    </p:spTree>
    <p:extLst>
      <p:ext uri="{BB962C8B-B14F-4D97-AF65-F5344CB8AC3E}">
        <p14:creationId xmlns:p14="http://schemas.microsoft.com/office/powerpoint/2010/main" val="22579551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5:8-10</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8</a:t>
            </a:r>
          </a:p>
        </p:txBody>
      </p:sp>
      <p:sp>
        <p:nvSpPr>
          <p:cNvPr id="5" name="TextBox 4"/>
          <p:cNvSpPr txBox="1"/>
          <p:nvPr/>
        </p:nvSpPr>
        <p:spPr>
          <a:xfrm>
            <a:off x="698500" y="1016000"/>
            <a:ext cx="9652000" cy="3046988"/>
          </a:xfrm>
          <a:prstGeom prst="rect">
            <a:avLst/>
          </a:prstGeom>
          <a:noFill/>
        </p:spPr>
        <p:txBody>
          <a:bodyPr wrap="square" rtlCol="0">
            <a:spAutoFit/>
          </a:bodyPr>
          <a:lstStyle/>
          <a:p>
            <a:r>
              <a:rPr lang="en-US" sz="2400" dirty="0">
                <a:solidFill>
                  <a:schemeClr val="tx1">
                    <a:lumMod val="50000"/>
                  </a:schemeClr>
                </a:solidFill>
                <a:latin typeface="Roboto"/>
              </a:rPr>
              <a:t> </a:t>
            </a:r>
            <a:r>
              <a:rPr lang="en-US" sz="2400" dirty="0" smtClean="0">
                <a:solidFill>
                  <a:schemeClr val="tx1">
                    <a:lumMod val="50000"/>
                  </a:schemeClr>
                </a:solidFill>
                <a:latin typeface="Roboto"/>
              </a:rPr>
              <a:t>8 Although </a:t>
            </a:r>
            <a:r>
              <a:rPr lang="en-US" sz="2400" dirty="0">
                <a:solidFill>
                  <a:schemeClr val="tx1">
                    <a:lumMod val="50000"/>
                  </a:schemeClr>
                </a:solidFill>
                <a:latin typeface="Roboto"/>
              </a:rPr>
              <a:t>He was a Son, He learned obedience from the things which He suffered. </a:t>
            </a:r>
            <a:endParaRPr lang="en-US" sz="2400" dirty="0" smtClean="0">
              <a:solidFill>
                <a:schemeClr val="tx1">
                  <a:lumMod val="50000"/>
                </a:schemeClr>
              </a:solidFill>
              <a:latin typeface="Roboto"/>
            </a:endParaRPr>
          </a:p>
          <a:p>
            <a:endParaRPr lang="en-US" sz="2400" dirty="0">
              <a:solidFill>
                <a:schemeClr val="tx1">
                  <a:lumMod val="50000"/>
                </a:schemeClr>
              </a:solidFill>
              <a:latin typeface="Roboto"/>
            </a:endParaRPr>
          </a:p>
          <a:p>
            <a:r>
              <a:rPr lang="en-US" sz="2400" dirty="0" smtClean="0">
                <a:solidFill>
                  <a:schemeClr val="tx1">
                    <a:lumMod val="50000"/>
                  </a:schemeClr>
                </a:solidFill>
                <a:latin typeface="Roboto"/>
              </a:rPr>
              <a:t>9 And </a:t>
            </a:r>
            <a:r>
              <a:rPr lang="en-US" sz="2400" dirty="0">
                <a:solidFill>
                  <a:schemeClr val="tx1">
                    <a:lumMod val="50000"/>
                  </a:schemeClr>
                </a:solidFill>
                <a:latin typeface="Roboto"/>
              </a:rPr>
              <a:t>having been made perfect, </a:t>
            </a:r>
            <a:r>
              <a:rPr lang="en-US" sz="2400" dirty="0">
                <a:latin typeface="Roboto"/>
              </a:rPr>
              <a:t>He became to all those who obey Him the source of eternal salvation, </a:t>
            </a:r>
            <a:endParaRPr lang="en-US" sz="2400" dirty="0" smtClean="0">
              <a:latin typeface="Roboto"/>
            </a:endParaRPr>
          </a:p>
          <a:p>
            <a:endParaRPr lang="en-US" sz="2400" dirty="0">
              <a:latin typeface="Roboto"/>
            </a:endParaRPr>
          </a:p>
          <a:p>
            <a:r>
              <a:rPr lang="en-US" sz="2400" dirty="0" smtClean="0">
                <a:solidFill>
                  <a:srgbClr val="00B0F0"/>
                </a:solidFill>
                <a:latin typeface="Roboto"/>
              </a:rPr>
              <a:t>10</a:t>
            </a:r>
            <a:r>
              <a:rPr lang="en-US" sz="2400" dirty="0" smtClean="0">
                <a:latin typeface="Roboto"/>
              </a:rPr>
              <a:t> being </a:t>
            </a:r>
            <a:r>
              <a:rPr lang="en-US" sz="2400" dirty="0">
                <a:latin typeface="Roboto"/>
              </a:rPr>
              <a:t>designated by God as a high priest according to the </a:t>
            </a:r>
            <a:r>
              <a:rPr lang="en-US" sz="2400" dirty="0">
                <a:solidFill>
                  <a:srgbClr val="FFFF00"/>
                </a:solidFill>
                <a:latin typeface="Roboto"/>
              </a:rPr>
              <a:t>order</a:t>
            </a:r>
            <a:r>
              <a:rPr lang="en-US" sz="2400" dirty="0">
                <a:latin typeface="Roboto"/>
              </a:rPr>
              <a:t> of Melchizedek.</a:t>
            </a:r>
            <a:endParaRPr lang="en-US" sz="2400" i="1" dirty="0"/>
          </a:p>
        </p:txBody>
      </p:sp>
    </p:spTree>
    <p:extLst>
      <p:ext uri="{BB962C8B-B14F-4D97-AF65-F5344CB8AC3E}">
        <p14:creationId xmlns:p14="http://schemas.microsoft.com/office/powerpoint/2010/main" val="27944122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5:8-10</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9</a:t>
            </a:r>
            <a:endParaRPr lang="en-US" sz="3200" b="1" dirty="0" smtClean="0">
              <a:solidFill>
                <a:schemeClr val="bg1"/>
              </a:solidFill>
            </a:endParaRPr>
          </a:p>
        </p:txBody>
      </p:sp>
      <p:sp>
        <p:nvSpPr>
          <p:cNvPr id="5" name="TextBox 4"/>
          <p:cNvSpPr txBox="1"/>
          <p:nvPr/>
        </p:nvSpPr>
        <p:spPr>
          <a:xfrm>
            <a:off x="698500" y="1016000"/>
            <a:ext cx="9652000" cy="3046988"/>
          </a:xfrm>
          <a:prstGeom prst="rect">
            <a:avLst/>
          </a:prstGeom>
          <a:noFill/>
        </p:spPr>
        <p:txBody>
          <a:bodyPr wrap="square" rtlCol="0">
            <a:spAutoFit/>
          </a:bodyPr>
          <a:lstStyle/>
          <a:p>
            <a:r>
              <a:rPr lang="en-US" sz="2400" dirty="0">
                <a:solidFill>
                  <a:schemeClr val="tx1">
                    <a:lumMod val="50000"/>
                  </a:schemeClr>
                </a:solidFill>
                <a:latin typeface="Roboto"/>
              </a:rPr>
              <a:t> </a:t>
            </a:r>
            <a:r>
              <a:rPr lang="en-US" sz="2400" dirty="0" smtClean="0">
                <a:solidFill>
                  <a:schemeClr val="tx1">
                    <a:lumMod val="50000"/>
                  </a:schemeClr>
                </a:solidFill>
                <a:latin typeface="Roboto"/>
              </a:rPr>
              <a:t>8 Although </a:t>
            </a:r>
            <a:r>
              <a:rPr lang="en-US" sz="2400" dirty="0">
                <a:solidFill>
                  <a:schemeClr val="tx1">
                    <a:lumMod val="50000"/>
                  </a:schemeClr>
                </a:solidFill>
                <a:latin typeface="Roboto"/>
              </a:rPr>
              <a:t>He was a Son, He learned obedience from the things which He suffered. </a:t>
            </a:r>
            <a:endParaRPr lang="en-US" sz="2400" dirty="0" smtClean="0">
              <a:solidFill>
                <a:schemeClr val="tx1">
                  <a:lumMod val="50000"/>
                </a:schemeClr>
              </a:solidFill>
              <a:latin typeface="Roboto"/>
            </a:endParaRPr>
          </a:p>
          <a:p>
            <a:endParaRPr lang="en-US" sz="2400" dirty="0">
              <a:solidFill>
                <a:schemeClr val="tx1">
                  <a:lumMod val="50000"/>
                </a:schemeClr>
              </a:solidFill>
              <a:latin typeface="Roboto"/>
            </a:endParaRPr>
          </a:p>
          <a:p>
            <a:r>
              <a:rPr lang="en-US" sz="2400" dirty="0" smtClean="0">
                <a:solidFill>
                  <a:schemeClr val="tx1">
                    <a:lumMod val="50000"/>
                  </a:schemeClr>
                </a:solidFill>
                <a:latin typeface="Roboto"/>
              </a:rPr>
              <a:t>9 And </a:t>
            </a:r>
            <a:r>
              <a:rPr lang="en-US" sz="2400" dirty="0">
                <a:solidFill>
                  <a:schemeClr val="tx1">
                    <a:lumMod val="50000"/>
                  </a:schemeClr>
                </a:solidFill>
                <a:latin typeface="Roboto"/>
              </a:rPr>
              <a:t>having been made perfect, </a:t>
            </a:r>
            <a:r>
              <a:rPr lang="en-US" sz="2400" dirty="0">
                <a:latin typeface="Roboto"/>
              </a:rPr>
              <a:t>He became to all those who obey Him the source of eternal salvation, </a:t>
            </a:r>
            <a:endParaRPr lang="en-US" sz="2400" dirty="0" smtClean="0">
              <a:latin typeface="Roboto"/>
            </a:endParaRPr>
          </a:p>
          <a:p>
            <a:endParaRPr lang="en-US" sz="2400" dirty="0">
              <a:latin typeface="Roboto"/>
            </a:endParaRPr>
          </a:p>
          <a:p>
            <a:r>
              <a:rPr lang="en-US" sz="2400" dirty="0" smtClean="0">
                <a:solidFill>
                  <a:srgbClr val="00B0F0"/>
                </a:solidFill>
                <a:latin typeface="Roboto"/>
              </a:rPr>
              <a:t>10</a:t>
            </a:r>
            <a:r>
              <a:rPr lang="en-US" sz="2400" dirty="0" smtClean="0">
                <a:latin typeface="Roboto"/>
              </a:rPr>
              <a:t> being </a:t>
            </a:r>
            <a:r>
              <a:rPr lang="en-US" sz="2400" dirty="0">
                <a:latin typeface="Roboto"/>
              </a:rPr>
              <a:t>designated by God as a high priest according to the </a:t>
            </a:r>
            <a:r>
              <a:rPr lang="en-US" sz="2400" dirty="0">
                <a:solidFill>
                  <a:srgbClr val="FFFF00"/>
                </a:solidFill>
                <a:latin typeface="Roboto"/>
              </a:rPr>
              <a:t>order</a:t>
            </a:r>
            <a:r>
              <a:rPr lang="en-US" sz="2400" dirty="0">
                <a:latin typeface="Roboto"/>
              </a:rPr>
              <a:t> of Melchizedek.</a:t>
            </a:r>
            <a:endParaRPr lang="en-US" sz="2400" i="1" dirty="0"/>
          </a:p>
        </p:txBody>
      </p:sp>
      <p:sp>
        <p:nvSpPr>
          <p:cNvPr id="2" name="TextBox 1"/>
          <p:cNvSpPr txBox="1"/>
          <p:nvPr/>
        </p:nvSpPr>
        <p:spPr>
          <a:xfrm>
            <a:off x="1028700" y="1925515"/>
            <a:ext cx="9961685" cy="954107"/>
          </a:xfrm>
          <a:prstGeom prst="rect">
            <a:avLst/>
          </a:prstGeom>
          <a:solidFill>
            <a:srgbClr val="FF0000"/>
          </a:solidFill>
        </p:spPr>
        <p:txBody>
          <a:bodyPr wrap="square" rtlCol="0">
            <a:spAutoFit/>
          </a:bodyPr>
          <a:lstStyle/>
          <a:p>
            <a:r>
              <a:rPr lang="en-US" sz="2800" dirty="0" smtClean="0"/>
              <a:t>What do we know about the order of Melchizedek?</a:t>
            </a:r>
          </a:p>
          <a:p>
            <a:endParaRPr lang="en-US" sz="2800" dirty="0"/>
          </a:p>
        </p:txBody>
      </p:sp>
    </p:spTree>
    <p:extLst>
      <p:ext uri="{BB962C8B-B14F-4D97-AF65-F5344CB8AC3E}">
        <p14:creationId xmlns:p14="http://schemas.microsoft.com/office/powerpoint/2010/main" val="22726058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5:8-10</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10</a:t>
            </a:r>
            <a:endParaRPr lang="en-US" sz="3200" b="1" dirty="0" smtClean="0">
              <a:solidFill>
                <a:schemeClr val="bg1"/>
              </a:solidFill>
            </a:endParaRPr>
          </a:p>
        </p:txBody>
      </p:sp>
      <p:sp>
        <p:nvSpPr>
          <p:cNvPr id="5" name="TextBox 4"/>
          <p:cNvSpPr txBox="1"/>
          <p:nvPr/>
        </p:nvSpPr>
        <p:spPr>
          <a:xfrm>
            <a:off x="698500" y="1016000"/>
            <a:ext cx="9652000" cy="3046988"/>
          </a:xfrm>
          <a:prstGeom prst="rect">
            <a:avLst/>
          </a:prstGeom>
          <a:noFill/>
        </p:spPr>
        <p:txBody>
          <a:bodyPr wrap="square" rtlCol="0">
            <a:spAutoFit/>
          </a:bodyPr>
          <a:lstStyle/>
          <a:p>
            <a:r>
              <a:rPr lang="en-US" sz="2400" dirty="0">
                <a:solidFill>
                  <a:schemeClr val="tx1">
                    <a:lumMod val="50000"/>
                  </a:schemeClr>
                </a:solidFill>
                <a:latin typeface="Roboto"/>
              </a:rPr>
              <a:t> </a:t>
            </a:r>
            <a:r>
              <a:rPr lang="en-US" sz="2400" dirty="0" smtClean="0">
                <a:solidFill>
                  <a:schemeClr val="tx1">
                    <a:lumMod val="50000"/>
                  </a:schemeClr>
                </a:solidFill>
                <a:latin typeface="Roboto"/>
              </a:rPr>
              <a:t>8 Although </a:t>
            </a:r>
            <a:r>
              <a:rPr lang="en-US" sz="2400" dirty="0">
                <a:solidFill>
                  <a:schemeClr val="tx1">
                    <a:lumMod val="50000"/>
                  </a:schemeClr>
                </a:solidFill>
                <a:latin typeface="Roboto"/>
              </a:rPr>
              <a:t>He was a Son, He learned obedience from the things which He suffered. </a:t>
            </a:r>
            <a:endParaRPr lang="en-US" sz="2400" dirty="0" smtClean="0">
              <a:solidFill>
                <a:schemeClr val="tx1">
                  <a:lumMod val="50000"/>
                </a:schemeClr>
              </a:solidFill>
              <a:latin typeface="Roboto"/>
            </a:endParaRPr>
          </a:p>
          <a:p>
            <a:endParaRPr lang="en-US" sz="2400" dirty="0">
              <a:solidFill>
                <a:schemeClr val="tx1">
                  <a:lumMod val="50000"/>
                </a:schemeClr>
              </a:solidFill>
              <a:latin typeface="Roboto"/>
            </a:endParaRPr>
          </a:p>
          <a:p>
            <a:r>
              <a:rPr lang="en-US" sz="2400" dirty="0" smtClean="0">
                <a:solidFill>
                  <a:schemeClr val="tx1">
                    <a:lumMod val="50000"/>
                  </a:schemeClr>
                </a:solidFill>
                <a:latin typeface="Roboto"/>
              </a:rPr>
              <a:t>9 And </a:t>
            </a:r>
            <a:r>
              <a:rPr lang="en-US" sz="2400" dirty="0">
                <a:solidFill>
                  <a:schemeClr val="tx1">
                    <a:lumMod val="50000"/>
                  </a:schemeClr>
                </a:solidFill>
                <a:latin typeface="Roboto"/>
              </a:rPr>
              <a:t>having been made perfect, </a:t>
            </a:r>
            <a:r>
              <a:rPr lang="en-US" sz="2400" dirty="0">
                <a:latin typeface="Roboto"/>
              </a:rPr>
              <a:t>He became to all those who obey Him the source of eternal salvation, </a:t>
            </a:r>
            <a:endParaRPr lang="en-US" sz="2400" dirty="0" smtClean="0">
              <a:latin typeface="Roboto"/>
            </a:endParaRPr>
          </a:p>
          <a:p>
            <a:endParaRPr lang="en-US" sz="2400" dirty="0">
              <a:latin typeface="Roboto"/>
            </a:endParaRPr>
          </a:p>
          <a:p>
            <a:r>
              <a:rPr lang="en-US" sz="2400" dirty="0" smtClean="0">
                <a:solidFill>
                  <a:srgbClr val="00B0F0"/>
                </a:solidFill>
                <a:latin typeface="Roboto"/>
              </a:rPr>
              <a:t>10</a:t>
            </a:r>
            <a:r>
              <a:rPr lang="en-US" sz="2400" dirty="0" smtClean="0">
                <a:latin typeface="Roboto"/>
              </a:rPr>
              <a:t> being </a:t>
            </a:r>
            <a:r>
              <a:rPr lang="en-US" sz="2400" dirty="0">
                <a:latin typeface="Roboto"/>
              </a:rPr>
              <a:t>designated by God as a high priest according to the </a:t>
            </a:r>
            <a:r>
              <a:rPr lang="en-US" sz="2400" dirty="0">
                <a:solidFill>
                  <a:srgbClr val="FFFF00"/>
                </a:solidFill>
                <a:latin typeface="Roboto"/>
              </a:rPr>
              <a:t>order</a:t>
            </a:r>
            <a:r>
              <a:rPr lang="en-US" sz="2400" dirty="0">
                <a:latin typeface="Roboto"/>
              </a:rPr>
              <a:t> of Melchizedek.</a:t>
            </a:r>
            <a:endParaRPr lang="en-US" sz="2400" i="1" dirty="0"/>
          </a:p>
        </p:txBody>
      </p:sp>
      <p:sp>
        <p:nvSpPr>
          <p:cNvPr id="2" name="TextBox 1"/>
          <p:cNvSpPr txBox="1"/>
          <p:nvPr/>
        </p:nvSpPr>
        <p:spPr>
          <a:xfrm>
            <a:off x="1028700" y="1925515"/>
            <a:ext cx="9961685" cy="2246769"/>
          </a:xfrm>
          <a:prstGeom prst="rect">
            <a:avLst/>
          </a:prstGeom>
          <a:solidFill>
            <a:srgbClr val="FF0000"/>
          </a:solidFill>
        </p:spPr>
        <p:txBody>
          <a:bodyPr wrap="square" rtlCol="0">
            <a:spAutoFit/>
          </a:bodyPr>
          <a:lstStyle/>
          <a:p>
            <a:r>
              <a:rPr lang="en-US" sz="2800" dirty="0" smtClean="0">
                <a:solidFill>
                  <a:schemeClr val="tx1">
                    <a:lumMod val="75000"/>
                  </a:schemeClr>
                </a:solidFill>
              </a:rPr>
              <a:t>What do we know about the order of Melchizedek?</a:t>
            </a:r>
          </a:p>
          <a:p>
            <a:endParaRPr lang="en-US" sz="2800" dirty="0"/>
          </a:p>
          <a:p>
            <a:r>
              <a:rPr lang="en-US" sz="2800" dirty="0" smtClean="0"/>
              <a:t>Almost nothing at all. So why does Hebrews present it as a </a:t>
            </a:r>
            <a:r>
              <a:rPr lang="en-US" sz="2800" dirty="0" err="1" smtClean="0"/>
              <a:t>glorfied</a:t>
            </a:r>
            <a:r>
              <a:rPr lang="en-US" sz="2800" dirty="0" smtClean="0"/>
              <a:t> position? How are we to understand it as such if we have little idea of what this </a:t>
            </a:r>
            <a:r>
              <a:rPr lang="en-US" sz="2800" dirty="0" smtClean="0"/>
              <a:t>priesthood </a:t>
            </a:r>
            <a:r>
              <a:rPr lang="en-US" sz="2800" dirty="0" smtClean="0"/>
              <a:t>is?</a:t>
            </a:r>
            <a:endParaRPr lang="en-US" sz="2800" dirty="0"/>
          </a:p>
        </p:txBody>
      </p:sp>
    </p:spTree>
    <p:extLst>
      <p:ext uri="{BB962C8B-B14F-4D97-AF65-F5344CB8AC3E}">
        <p14:creationId xmlns:p14="http://schemas.microsoft.com/office/powerpoint/2010/main" val="36882549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5:8-10</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11</a:t>
            </a:r>
            <a:endParaRPr lang="en-US" sz="3200" b="1" dirty="0" smtClean="0">
              <a:solidFill>
                <a:schemeClr val="bg1"/>
              </a:solidFill>
            </a:endParaRPr>
          </a:p>
        </p:txBody>
      </p:sp>
      <p:sp>
        <p:nvSpPr>
          <p:cNvPr id="5" name="TextBox 4"/>
          <p:cNvSpPr txBox="1"/>
          <p:nvPr/>
        </p:nvSpPr>
        <p:spPr>
          <a:xfrm>
            <a:off x="698500" y="1016000"/>
            <a:ext cx="9652000" cy="3046988"/>
          </a:xfrm>
          <a:prstGeom prst="rect">
            <a:avLst/>
          </a:prstGeom>
          <a:noFill/>
        </p:spPr>
        <p:txBody>
          <a:bodyPr wrap="square" rtlCol="0">
            <a:spAutoFit/>
          </a:bodyPr>
          <a:lstStyle/>
          <a:p>
            <a:r>
              <a:rPr lang="en-US" sz="2400" dirty="0">
                <a:solidFill>
                  <a:schemeClr val="tx1">
                    <a:lumMod val="50000"/>
                  </a:schemeClr>
                </a:solidFill>
                <a:latin typeface="Roboto"/>
              </a:rPr>
              <a:t> </a:t>
            </a:r>
            <a:r>
              <a:rPr lang="en-US" sz="2400" dirty="0" smtClean="0">
                <a:solidFill>
                  <a:schemeClr val="tx1">
                    <a:lumMod val="50000"/>
                  </a:schemeClr>
                </a:solidFill>
                <a:latin typeface="Roboto"/>
              </a:rPr>
              <a:t>8 Although </a:t>
            </a:r>
            <a:r>
              <a:rPr lang="en-US" sz="2400" dirty="0">
                <a:solidFill>
                  <a:schemeClr val="tx1">
                    <a:lumMod val="50000"/>
                  </a:schemeClr>
                </a:solidFill>
                <a:latin typeface="Roboto"/>
              </a:rPr>
              <a:t>He was a Son, He learned obedience from the things which He suffered. </a:t>
            </a:r>
            <a:endParaRPr lang="en-US" sz="2400" dirty="0" smtClean="0">
              <a:solidFill>
                <a:schemeClr val="tx1">
                  <a:lumMod val="50000"/>
                </a:schemeClr>
              </a:solidFill>
              <a:latin typeface="Roboto"/>
            </a:endParaRPr>
          </a:p>
          <a:p>
            <a:endParaRPr lang="en-US" sz="2400" dirty="0">
              <a:solidFill>
                <a:schemeClr val="tx1">
                  <a:lumMod val="50000"/>
                </a:schemeClr>
              </a:solidFill>
              <a:latin typeface="Roboto"/>
            </a:endParaRPr>
          </a:p>
          <a:p>
            <a:r>
              <a:rPr lang="en-US" sz="2400" dirty="0" smtClean="0">
                <a:solidFill>
                  <a:schemeClr val="tx1">
                    <a:lumMod val="50000"/>
                  </a:schemeClr>
                </a:solidFill>
                <a:latin typeface="Roboto"/>
              </a:rPr>
              <a:t>9 And </a:t>
            </a:r>
            <a:r>
              <a:rPr lang="en-US" sz="2400" dirty="0">
                <a:solidFill>
                  <a:schemeClr val="tx1">
                    <a:lumMod val="50000"/>
                  </a:schemeClr>
                </a:solidFill>
                <a:latin typeface="Roboto"/>
              </a:rPr>
              <a:t>having been made perfect, </a:t>
            </a:r>
            <a:r>
              <a:rPr lang="en-US" sz="2400" dirty="0">
                <a:latin typeface="Roboto"/>
              </a:rPr>
              <a:t>He became to all those who obey Him the source of eternal salvation, </a:t>
            </a:r>
            <a:endParaRPr lang="en-US" sz="2400" dirty="0" smtClean="0">
              <a:latin typeface="Roboto"/>
            </a:endParaRPr>
          </a:p>
          <a:p>
            <a:endParaRPr lang="en-US" sz="2400" dirty="0">
              <a:latin typeface="Roboto"/>
            </a:endParaRPr>
          </a:p>
          <a:p>
            <a:r>
              <a:rPr lang="en-US" sz="2400" dirty="0" smtClean="0">
                <a:solidFill>
                  <a:srgbClr val="00B0F0"/>
                </a:solidFill>
                <a:latin typeface="Roboto"/>
              </a:rPr>
              <a:t>10</a:t>
            </a:r>
            <a:r>
              <a:rPr lang="en-US" sz="2400" dirty="0" smtClean="0">
                <a:latin typeface="Roboto"/>
              </a:rPr>
              <a:t> being </a:t>
            </a:r>
            <a:r>
              <a:rPr lang="en-US" sz="2400" dirty="0">
                <a:latin typeface="Roboto"/>
              </a:rPr>
              <a:t>designated by God as a high priest according to the </a:t>
            </a:r>
            <a:r>
              <a:rPr lang="en-US" sz="2400" dirty="0">
                <a:solidFill>
                  <a:srgbClr val="FFFF00"/>
                </a:solidFill>
                <a:latin typeface="Roboto"/>
              </a:rPr>
              <a:t>order</a:t>
            </a:r>
            <a:r>
              <a:rPr lang="en-US" sz="2400" dirty="0">
                <a:latin typeface="Roboto"/>
              </a:rPr>
              <a:t> of Melchizedek.</a:t>
            </a:r>
            <a:endParaRPr lang="en-US" sz="2400" i="1" dirty="0"/>
          </a:p>
        </p:txBody>
      </p:sp>
      <p:sp>
        <p:nvSpPr>
          <p:cNvPr id="2" name="TextBox 1"/>
          <p:cNvSpPr txBox="1"/>
          <p:nvPr/>
        </p:nvSpPr>
        <p:spPr>
          <a:xfrm>
            <a:off x="1028700" y="1925515"/>
            <a:ext cx="9961685" cy="2246769"/>
          </a:xfrm>
          <a:prstGeom prst="rect">
            <a:avLst/>
          </a:prstGeom>
          <a:solidFill>
            <a:srgbClr val="FF0000"/>
          </a:solidFill>
        </p:spPr>
        <p:txBody>
          <a:bodyPr wrap="square" rtlCol="0">
            <a:spAutoFit/>
          </a:bodyPr>
          <a:lstStyle/>
          <a:p>
            <a:r>
              <a:rPr lang="en-US" sz="2800" dirty="0" smtClean="0">
                <a:solidFill>
                  <a:schemeClr val="tx1">
                    <a:lumMod val="75000"/>
                  </a:schemeClr>
                </a:solidFill>
              </a:rPr>
              <a:t>What do we know about the order of Melchizedek?</a:t>
            </a:r>
          </a:p>
          <a:p>
            <a:endParaRPr lang="en-US" sz="2800" dirty="0"/>
          </a:p>
          <a:p>
            <a:r>
              <a:rPr lang="en-US" sz="2800" dirty="0" smtClean="0"/>
              <a:t>Almost nothing at all. So why does Hebrews present it as a </a:t>
            </a:r>
            <a:r>
              <a:rPr lang="en-US" sz="2800" dirty="0" err="1" smtClean="0"/>
              <a:t>glorfied</a:t>
            </a:r>
            <a:r>
              <a:rPr lang="en-US" sz="2800" dirty="0" smtClean="0"/>
              <a:t> position? How are we to understand it as such if we have little idea of what this </a:t>
            </a:r>
            <a:r>
              <a:rPr lang="en-US" sz="2800" dirty="0" err="1" smtClean="0"/>
              <a:t>preiesthood</a:t>
            </a:r>
            <a:r>
              <a:rPr lang="en-US" sz="2800" dirty="0" smtClean="0"/>
              <a:t> is?</a:t>
            </a:r>
            <a:endParaRPr lang="en-US" sz="28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300" y="1358900"/>
            <a:ext cx="10058400" cy="4183835"/>
          </a:xfrm>
          <a:prstGeom prst="rect">
            <a:avLst/>
          </a:prstGeom>
        </p:spPr>
      </p:pic>
      <p:sp>
        <p:nvSpPr>
          <p:cNvPr id="7" name="TextBox 6"/>
          <p:cNvSpPr txBox="1"/>
          <p:nvPr/>
        </p:nvSpPr>
        <p:spPr>
          <a:xfrm>
            <a:off x="1028700" y="4835769"/>
            <a:ext cx="9759950" cy="1569660"/>
          </a:xfrm>
          <a:prstGeom prst="rect">
            <a:avLst/>
          </a:prstGeom>
          <a:solidFill>
            <a:schemeClr val="bg1"/>
          </a:solidFill>
        </p:spPr>
        <p:txBody>
          <a:bodyPr wrap="square" rtlCol="0">
            <a:spAutoFit/>
          </a:bodyPr>
          <a:lstStyle/>
          <a:p>
            <a:r>
              <a:rPr lang="en-US" sz="3200" dirty="0" smtClean="0"/>
              <a:t>This is the Hebrew Tetragrammatron, or divine name “YHWH” as written on Paleo-Hebrew  on scroll </a:t>
            </a:r>
            <a:r>
              <a:rPr lang="en-US" sz="3200" dirty="0" smtClean="0"/>
              <a:t>11Q5. The Great Psalms Scroll</a:t>
            </a:r>
            <a:endParaRPr lang="en-US" sz="3200" dirty="0"/>
          </a:p>
        </p:txBody>
      </p:sp>
    </p:spTree>
    <p:extLst>
      <p:ext uri="{BB962C8B-B14F-4D97-AF65-F5344CB8AC3E}">
        <p14:creationId xmlns:p14="http://schemas.microsoft.com/office/powerpoint/2010/main" val="28072227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Luke 4:16-21</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12</a:t>
            </a:r>
            <a:endParaRPr lang="en-US" sz="3200" b="1" dirty="0" smtClean="0">
              <a:solidFill>
                <a:schemeClr val="bg1"/>
              </a:solidFill>
            </a:endParaRPr>
          </a:p>
        </p:txBody>
      </p:sp>
      <p:sp>
        <p:nvSpPr>
          <p:cNvPr id="5" name="TextBox 4"/>
          <p:cNvSpPr txBox="1"/>
          <p:nvPr/>
        </p:nvSpPr>
        <p:spPr>
          <a:xfrm>
            <a:off x="698500" y="1016000"/>
            <a:ext cx="10236200" cy="5324535"/>
          </a:xfrm>
          <a:prstGeom prst="rect">
            <a:avLst/>
          </a:prstGeom>
          <a:noFill/>
        </p:spPr>
        <p:txBody>
          <a:bodyPr wrap="square" rtlCol="0">
            <a:spAutoFit/>
          </a:bodyPr>
          <a:lstStyle/>
          <a:p>
            <a:r>
              <a:rPr lang="en-US" sz="2000" dirty="0" smtClean="0">
                <a:solidFill>
                  <a:srgbClr val="00B0F0"/>
                </a:solidFill>
                <a:latin typeface="system-ui"/>
              </a:rPr>
              <a:t>16</a:t>
            </a:r>
            <a:r>
              <a:rPr lang="en-US" sz="2000" dirty="0" smtClean="0">
                <a:latin typeface="system-ui"/>
              </a:rPr>
              <a:t> And </a:t>
            </a:r>
            <a:r>
              <a:rPr lang="en-US" sz="2000" dirty="0">
                <a:latin typeface="system-ui"/>
              </a:rPr>
              <a:t>He came to Nazareth, where He had been brought up; and as was His custom, He entered the synagogue on the Sabbath, and stood up to read. </a:t>
            </a:r>
            <a:endParaRPr lang="en-US" sz="2000" dirty="0" smtClean="0">
              <a:latin typeface="system-ui"/>
            </a:endParaRPr>
          </a:p>
          <a:p>
            <a:endParaRPr lang="en-US" sz="2000" dirty="0">
              <a:latin typeface="system-ui"/>
            </a:endParaRPr>
          </a:p>
          <a:p>
            <a:r>
              <a:rPr lang="en-US" sz="2000" dirty="0" smtClean="0">
                <a:solidFill>
                  <a:srgbClr val="00B0F0"/>
                </a:solidFill>
                <a:latin typeface="system-ui"/>
              </a:rPr>
              <a:t>17</a:t>
            </a:r>
            <a:r>
              <a:rPr lang="en-US" sz="2000" dirty="0" smtClean="0">
                <a:latin typeface="system-ui"/>
              </a:rPr>
              <a:t> And </a:t>
            </a:r>
            <a:r>
              <a:rPr lang="en-US" sz="2000" dirty="0">
                <a:latin typeface="system-ui"/>
              </a:rPr>
              <a:t>the book of the prophet Isaiah was handed to Him. And He opened the book and found the place where it was written,</a:t>
            </a:r>
          </a:p>
          <a:p>
            <a:endParaRPr lang="en-US" sz="2000" dirty="0">
              <a:latin typeface="system-ui"/>
            </a:endParaRPr>
          </a:p>
          <a:p>
            <a:r>
              <a:rPr lang="en-US" sz="2000" dirty="0" smtClean="0">
                <a:solidFill>
                  <a:srgbClr val="00B0F0"/>
                </a:solidFill>
                <a:latin typeface="system-ui"/>
              </a:rPr>
              <a:t>18</a:t>
            </a:r>
            <a:r>
              <a:rPr lang="en-US" sz="2000" dirty="0" smtClean="0">
                <a:latin typeface="system-ui"/>
              </a:rPr>
              <a:t> "</a:t>
            </a:r>
            <a:r>
              <a:rPr lang="en-US" sz="2000" dirty="0">
                <a:latin typeface="system-ui"/>
              </a:rPr>
              <a:t>THE SPIRIT OF THE </a:t>
            </a:r>
            <a:r>
              <a:rPr lang="en-US" sz="2000" dirty="0">
                <a:solidFill>
                  <a:srgbClr val="FFFF00"/>
                </a:solidFill>
                <a:latin typeface="system-ui"/>
              </a:rPr>
              <a:t>LORD</a:t>
            </a:r>
            <a:r>
              <a:rPr lang="en-US" sz="2000" dirty="0">
                <a:latin typeface="system-ui"/>
              </a:rPr>
              <a:t> IS UPON ME, BECAUSE HE ANOINTED ME TO PREACH THE GOSPEL TO THE POOR. HE HAS SENT ME TO PROCLAIM RELEASE TO THE CAPTIVES, AND RECOVERY OF SIGHT TO THE BLIND, TO SET FREE THOSE WHO ARE OPPRESSED,</a:t>
            </a:r>
          </a:p>
          <a:p>
            <a:endParaRPr lang="en-US" sz="2000" dirty="0">
              <a:latin typeface="system-ui"/>
            </a:endParaRPr>
          </a:p>
          <a:p>
            <a:r>
              <a:rPr lang="en-US" sz="2000" dirty="0" smtClean="0">
                <a:solidFill>
                  <a:srgbClr val="00B0F0"/>
                </a:solidFill>
                <a:latin typeface="system-ui"/>
              </a:rPr>
              <a:t>19</a:t>
            </a:r>
            <a:r>
              <a:rPr lang="en-US" sz="2000" dirty="0" smtClean="0">
                <a:latin typeface="system-ui"/>
              </a:rPr>
              <a:t> TO </a:t>
            </a:r>
            <a:r>
              <a:rPr lang="en-US" sz="2000" dirty="0">
                <a:latin typeface="system-ui"/>
              </a:rPr>
              <a:t>PROCLAIM THE FAVORABLE YEAR OF THE LORD." </a:t>
            </a:r>
            <a:endParaRPr lang="en-US" sz="2000" dirty="0" smtClean="0">
              <a:latin typeface="system-ui"/>
            </a:endParaRPr>
          </a:p>
          <a:p>
            <a:endParaRPr lang="en-US" sz="2000" dirty="0">
              <a:latin typeface="system-ui"/>
            </a:endParaRPr>
          </a:p>
          <a:p>
            <a:r>
              <a:rPr lang="en-US" sz="2000" dirty="0" smtClean="0">
                <a:solidFill>
                  <a:srgbClr val="00B0F0"/>
                </a:solidFill>
                <a:latin typeface="system-ui"/>
              </a:rPr>
              <a:t>20</a:t>
            </a:r>
            <a:r>
              <a:rPr lang="en-US" sz="2000" dirty="0" smtClean="0">
                <a:latin typeface="system-ui"/>
              </a:rPr>
              <a:t> And </a:t>
            </a:r>
            <a:r>
              <a:rPr lang="en-US" sz="2000" dirty="0">
                <a:latin typeface="system-ui"/>
              </a:rPr>
              <a:t>He closed the book, gave it back to the attendant and sat down; and the eyes of all in the synagogue were fixed on Him. </a:t>
            </a:r>
            <a:endParaRPr lang="en-US" sz="2000" dirty="0" smtClean="0">
              <a:latin typeface="system-ui"/>
            </a:endParaRPr>
          </a:p>
          <a:p>
            <a:endParaRPr lang="en-US" sz="2000" dirty="0">
              <a:latin typeface="system-ui"/>
            </a:endParaRPr>
          </a:p>
          <a:p>
            <a:r>
              <a:rPr lang="en-US" sz="2000" dirty="0" smtClean="0">
                <a:solidFill>
                  <a:srgbClr val="00B0F0"/>
                </a:solidFill>
                <a:latin typeface="system-ui"/>
              </a:rPr>
              <a:t>21 </a:t>
            </a:r>
            <a:r>
              <a:rPr lang="en-US" sz="2000" dirty="0" smtClean="0">
                <a:latin typeface="system-ui"/>
              </a:rPr>
              <a:t>And </a:t>
            </a:r>
            <a:r>
              <a:rPr lang="en-US" sz="2000" dirty="0">
                <a:latin typeface="system-ui"/>
              </a:rPr>
              <a:t>He began to say to them, </a:t>
            </a:r>
            <a:r>
              <a:rPr lang="en-US" sz="2000" dirty="0">
                <a:solidFill>
                  <a:srgbClr val="FFFF00"/>
                </a:solidFill>
                <a:latin typeface="system-ui"/>
              </a:rPr>
              <a:t>"Today this Scripture has been fulfilled in your hearing."</a:t>
            </a:r>
            <a:endParaRPr lang="en-US" sz="2000" dirty="0">
              <a:solidFill>
                <a:srgbClr val="FFFF00"/>
              </a:solidFill>
            </a:endParaRPr>
          </a:p>
        </p:txBody>
      </p:sp>
    </p:spTree>
    <p:extLst>
      <p:ext uri="{BB962C8B-B14F-4D97-AF65-F5344CB8AC3E}">
        <p14:creationId xmlns:p14="http://schemas.microsoft.com/office/powerpoint/2010/main" val="40097165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Luke 4:16-21</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13</a:t>
            </a:r>
            <a:endParaRPr lang="en-US" sz="3200" b="1" dirty="0" smtClean="0">
              <a:solidFill>
                <a:schemeClr val="bg1"/>
              </a:solidFill>
            </a:endParaRPr>
          </a:p>
        </p:txBody>
      </p:sp>
      <p:sp>
        <p:nvSpPr>
          <p:cNvPr id="5" name="TextBox 4"/>
          <p:cNvSpPr txBox="1"/>
          <p:nvPr/>
        </p:nvSpPr>
        <p:spPr>
          <a:xfrm>
            <a:off x="698500" y="1016000"/>
            <a:ext cx="10236200" cy="5324535"/>
          </a:xfrm>
          <a:prstGeom prst="rect">
            <a:avLst/>
          </a:prstGeom>
          <a:noFill/>
        </p:spPr>
        <p:txBody>
          <a:bodyPr wrap="square" rtlCol="0">
            <a:spAutoFit/>
          </a:bodyPr>
          <a:lstStyle/>
          <a:p>
            <a:r>
              <a:rPr lang="en-US" sz="2000" dirty="0" smtClean="0">
                <a:solidFill>
                  <a:srgbClr val="00B0F0"/>
                </a:solidFill>
                <a:latin typeface="system-ui"/>
              </a:rPr>
              <a:t>16</a:t>
            </a:r>
            <a:r>
              <a:rPr lang="en-US" sz="2000" dirty="0" smtClean="0">
                <a:latin typeface="system-ui"/>
              </a:rPr>
              <a:t> And </a:t>
            </a:r>
            <a:r>
              <a:rPr lang="en-US" sz="2000" dirty="0">
                <a:latin typeface="system-ui"/>
              </a:rPr>
              <a:t>He came to Nazareth, where He had been brought up; and as was His custom, He entered the synagogue on the Sabbath, and stood up to read. </a:t>
            </a:r>
            <a:endParaRPr lang="en-US" sz="2000" dirty="0" smtClean="0">
              <a:latin typeface="system-ui"/>
            </a:endParaRPr>
          </a:p>
          <a:p>
            <a:endParaRPr lang="en-US" sz="2000" dirty="0">
              <a:latin typeface="system-ui"/>
            </a:endParaRPr>
          </a:p>
          <a:p>
            <a:r>
              <a:rPr lang="en-US" sz="2000" dirty="0" smtClean="0">
                <a:solidFill>
                  <a:srgbClr val="00B0F0"/>
                </a:solidFill>
                <a:latin typeface="system-ui"/>
              </a:rPr>
              <a:t>17</a:t>
            </a:r>
            <a:r>
              <a:rPr lang="en-US" sz="2000" dirty="0" smtClean="0">
                <a:latin typeface="system-ui"/>
              </a:rPr>
              <a:t> And </a:t>
            </a:r>
            <a:r>
              <a:rPr lang="en-US" sz="2000" dirty="0">
                <a:latin typeface="system-ui"/>
              </a:rPr>
              <a:t>the book of the prophet Isaiah was handed to Him. And He opened the book and found the place where it was written,</a:t>
            </a:r>
          </a:p>
          <a:p>
            <a:endParaRPr lang="en-US" sz="2000" dirty="0">
              <a:latin typeface="system-ui"/>
            </a:endParaRPr>
          </a:p>
          <a:p>
            <a:r>
              <a:rPr lang="en-US" sz="2000" dirty="0" smtClean="0">
                <a:solidFill>
                  <a:srgbClr val="00B0F0"/>
                </a:solidFill>
                <a:latin typeface="system-ui"/>
              </a:rPr>
              <a:t>18</a:t>
            </a:r>
            <a:r>
              <a:rPr lang="en-US" sz="2000" dirty="0" smtClean="0">
                <a:latin typeface="system-ui"/>
              </a:rPr>
              <a:t> "</a:t>
            </a:r>
            <a:r>
              <a:rPr lang="en-US" sz="2000" dirty="0">
                <a:latin typeface="system-ui"/>
              </a:rPr>
              <a:t>THE SPIRIT OF THE </a:t>
            </a:r>
            <a:r>
              <a:rPr lang="en-US" sz="2000" dirty="0">
                <a:solidFill>
                  <a:srgbClr val="FFFF00"/>
                </a:solidFill>
                <a:latin typeface="system-ui"/>
              </a:rPr>
              <a:t>LORD</a:t>
            </a:r>
            <a:r>
              <a:rPr lang="en-US" sz="2000" dirty="0">
                <a:latin typeface="system-ui"/>
              </a:rPr>
              <a:t> IS UPON ME, BECAUSE HE ANOINTED ME TO PREACH THE GOSPEL TO THE POOR. HE HAS SENT ME TO PROCLAIM RELEASE TO THE CAPTIVES, AND RECOVERY OF SIGHT TO THE BLIND, TO SET FREE THOSE WHO ARE OPPRESSED,</a:t>
            </a:r>
          </a:p>
          <a:p>
            <a:endParaRPr lang="en-US" sz="2000" dirty="0">
              <a:latin typeface="system-ui"/>
            </a:endParaRPr>
          </a:p>
          <a:p>
            <a:r>
              <a:rPr lang="en-US" sz="2000" dirty="0" smtClean="0">
                <a:solidFill>
                  <a:srgbClr val="00B0F0"/>
                </a:solidFill>
                <a:latin typeface="system-ui"/>
              </a:rPr>
              <a:t>19</a:t>
            </a:r>
            <a:r>
              <a:rPr lang="en-US" sz="2000" dirty="0" smtClean="0">
                <a:latin typeface="system-ui"/>
              </a:rPr>
              <a:t> TO </a:t>
            </a:r>
            <a:r>
              <a:rPr lang="en-US" sz="2000" dirty="0">
                <a:latin typeface="system-ui"/>
              </a:rPr>
              <a:t>PROCLAIM THE FAVORABLE YEAR OF THE LORD." </a:t>
            </a:r>
            <a:endParaRPr lang="en-US" sz="2000" dirty="0" smtClean="0">
              <a:latin typeface="system-ui"/>
            </a:endParaRPr>
          </a:p>
          <a:p>
            <a:endParaRPr lang="en-US" sz="2000" dirty="0">
              <a:latin typeface="system-ui"/>
            </a:endParaRPr>
          </a:p>
          <a:p>
            <a:r>
              <a:rPr lang="en-US" sz="2000" dirty="0" smtClean="0">
                <a:solidFill>
                  <a:srgbClr val="00B0F0"/>
                </a:solidFill>
                <a:latin typeface="system-ui"/>
              </a:rPr>
              <a:t>20</a:t>
            </a:r>
            <a:r>
              <a:rPr lang="en-US" sz="2000" dirty="0" smtClean="0">
                <a:latin typeface="system-ui"/>
              </a:rPr>
              <a:t> And </a:t>
            </a:r>
            <a:r>
              <a:rPr lang="en-US" sz="2000" dirty="0">
                <a:latin typeface="system-ui"/>
              </a:rPr>
              <a:t>He closed the book, gave it back to the attendant and sat down; and the eyes of all in the synagogue were fixed on Him. </a:t>
            </a:r>
            <a:endParaRPr lang="en-US" sz="2000" dirty="0" smtClean="0">
              <a:latin typeface="system-ui"/>
            </a:endParaRPr>
          </a:p>
          <a:p>
            <a:endParaRPr lang="en-US" sz="2000" dirty="0">
              <a:latin typeface="system-ui"/>
            </a:endParaRPr>
          </a:p>
          <a:p>
            <a:r>
              <a:rPr lang="en-US" sz="2000" dirty="0" smtClean="0">
                <a:solidFill>
                  <a:srgbClr val="00B0F0"/>
                </a:solidFill>
                <a:latin typeface="system-ui"/>
              </a:rPr>
              <a:t>21 </a:t>
            </a:r>
            <a:r>
              <a:rPr lang="en-US" sz="2000" dirty="0" smtClean="0">
                <a:latin typeface="system-ui"/>
              </a:rPr>
              <a:t>And </a:t>
            </a:r>
            <a:r>
              <a:rPr lang="en-US" sz="2000" dirty="0">
                <a:latin typeface="system-ui"/>
              </a:rPr>
              <a:t>He began to say to them, "Today this Scripture has been fulfilled in your hearing."</a:t>
            </a:r>
            <a:endParaRPr lang="en-US" sz="2000" dirty="0"/>
          </a:p>
        </p:txBody>
      </p:sp>
      <p:sp>
        <p:nvSpPr>
          <p:cNvPr id="2" name="TextBox 1"/>
          <p:cNvSpPr txBox="1"/>
          <p:nvPr/>
        </p:nvSpPr>
        <p:spPr>
          <a:xfrm>
            <a:off x="1099038" y="3678267"/>
            <a:ext cx="9835662" cy="2246769"/>
          </a:xfrm>
          <a:prstGeom prst="rect">
            <a:avLst/>
          </a:prstGeom>
          <a:solidFill>
            <a:srgbClr val="FF0000"/>
          </a:solidFill>
        </p:spPr>
        <p:txBody>
          <a:bodyPr wrap="square" rtlCol="0">
            <a:spAutoFit/>
          </a:bodyPr>
          <a:lstStyle/>
          <a:p>
            <a:r>
              <a:rPr lang="en-US" sz="2800" dirty="0" smtClean="0"/>
              <a:t>Verse 18 is quoting Isiah 61:2 where the Tetragrammatron is used. Yet in scroll </a:t>
            </a:r>
            <a:r>
              <a:rPr lang="en-US" sz="2800" dirty="0" smtClean="0"/>
              <a:t>11Q5, </a:t>
            </a:r>
            <a:r>
              <a:rPr lang="en-US" sz="2800" dirty="0" smtClean="0"/>
              <a:t>the </a:t>
            </a:r>
            <a:r>
              <a:rPr lang="en-US" sz="2800" dirty="0" err="1"/>
              <a:t>The</a:t>
            </a:r>
            <a:r>
              <a:rPr lang="en-US" sz="2800"/>
              <a:t> Great Psalms Scroll, </a:t>
            </a:r>
            <a:r>
              <a:rPr lang="en-US" sz="2800" dirty="0" smtClean="0"/>
              <a:t>when quoting this same passage, they use Melchizedek instead of YHWH. They considered them </a:t>
            </a:r>
            <a:r>
              <a:rPr lang="en-US" sz="2800" dirty="0" err="1" smtClean="0"/>
              <a:t>interchangable</a:t>
            </a:r>
            <a:r>
              <a:rPr lang="en-US" sz="2800" dirty="0" smtClean="0"/>
              <a:t> terms. </a:t>
            </a:r>
            <a:endParaRPr lang="en-US" sz="2800" dirty="0"/>
          </a:p>
        </p:txBody>
      </p:sp>
    </p:spTree>
    <p:extLst>
      <p:ext uri="{BB962C8B-B14F-4D97-AF65-F5344CB8AC3E}">
        <p14:creationId xmlns:p14="http://schemas.microsoft.com/office/powerpoint/2010/main" val="3906116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2800" dirty="0">
                <a:solidFill>
                  <a:srgbClr val="92D050"/>
                </a:solidFill>
              </a:rPr>
              <a:t>The Dead Sea Scrolls: A New Translation (1996)</a:t>
            </a:r>
            <a:endParaRPr lang="en-US" sz="28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14</a:t>
            </a:r>
            <a:endParaRPr lang="en-US" sz="3200" b="1" dirty="0" smtClean="0">
              <a:solidFill>
                <a:schemeClr val="bg1"/>
              </a:solidFill>
            </a:endParaRPr>
          </a:p>
        </p:txBody>
      </p:sp>
      <p:sp>
        <p:nvSpPr>
          <p:cNvPr id="5" name="TextBox 4"/>
          <p:cNvSpPr txBox="1"/>
          <p:nvPr/>
        </p:nvSpPr>
        <p:spPr>
          <a:xfrm>
            <a:off x="698500" y="1016000"/>
            <a:ext cx="9652000" cy="5324535"/>
          </a:xfrm>
          <a:prstGeom prst="rect">
            <a:avLst/>
          </a:prstGeom>
          <a:noFill/>
        </p:spPr>
        <p:txBody>
          <a:bodyPr wrap="square" rtlCol="0">
            <a:spAutoFit/>
          </a:bodyPr>
          <a:lstStyle/>
          <a:p>
            <a:r>
              <a:rPr lang="en-US" sz="2000" dirty="0"/>
              <a:t>The author declares that the agent of this salvation is to be none other than Melchizedek, a mysterious figure mentioned only twice in the [Hebrew] Bible, in Genesis 14 and Psalm 110. For our author Melchizedek is an enormously exalted divine being, to whom are applied names that are generally reserved for God alone, the Hebrew names El and Elohim. In the author’s citation of Isaiah 61:2, which speaks of ‘the year of the Lord’s favor,’ ‘Melchizedek’ is substituted even for the most holy name of Israel’s God, Yahweh. Yet more remarkably, Melchizedek is said to atone for the sins of the righteous and to execute judgment upon the wicked—actions usually associated with God himself. By the power of Melchizedek, dominion on earth shall pass from Satan (here called Belial) to the righteous Sons of Light. </a:t>
            </a:r>
            <a:r>
              <a:rPr lang="en-US" sz="2000" dirty="0" smtClean="0"/>
              <a:t>…</a:t>
            </a:r>
          </a:p>
          <a:p>
            <a:r>
              <a:rPr lang="en-US" sz="2000" dirty="0" smtClean="0"/>
              <a:t>The </a:t>
            </a:r>
            <a:r>
              <a:rPr lang="en-US" sz="2000" dirty="0"/>
              <a:t>figure of Melchizedek as portrayed here is strikingly reminiscent of the New Testament reference …. Clearly Melchizedek was a focus of powerful salvific imagery among various Jewish groups in the period of the scrolls</a:t>
            </a:r>
            <a:r>
              <a:rPr lang="en-US" sz="2000" dirty="0" smtClean="0"/>
              <a:t>.</a:t>
            </a:r>
          </a:p>
          <a:p>
            <a:endParaRPr lang="en-US" sz="2000" dirty="0"/>
          </a:p>
          <a:p>
            <a:r>
              <a:rPr lang="en-US" sz="2000" b="1" dirty="0" smtClean="0">
                <a:solidFill>
                  <a:srgbClr val="FFFF00"/>
                </a:solidFill>
              </a:rPr>
              <a:t>This is reference to 11Q13 The Melchizedek Scroll </a:t>
            </a:r>
            <a:endParaRPr lang="en-US" sz="2000" b="1" dirty="0">
              <a:solidFill>
                <a:srgbClr val="FFFF00"/>
              </a:solidFill>
            </a:endParaRPr>
          </a:p>
        </p:txBody>
      </p:sp>
    </p:spTree>
    <p:extLst>
      <p:ext uri="{BB962C8B-B14F-4D97-AF65-F5344CB8AC3E}">
        <p14:creationId xmlns:p14="http://schemas.microsoft.com/office/powerpoint/2010/main" val="11264923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5:11-14</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15</a:t>
            </a:r>
            <a:endParaRPr lang="en-US" sz="3200" b="1" dirty="0" smtClean="0">
              <a:solidFill>
                <a:schemeClr val="bg1"/>
              </a:solidFill>
            </a:endParaRPr>
          </a:p>
        </p:txBody>
      </p:sp>
      <p:sp>
        <p:nvSpPr>
          <p:cNvPr id="5" name="TextBox 4"/>
          <p:cNvSpPr txBox="1"/>
          <p:nvPr/>
        </p:nvSpPr>
        <p:spPr>
          <a:xfrm>
            <a:off x="698500" y="1016000"/>
            <a:ext cx="9652000" cy="4524315"/>
          </a:xfrm>
          <a:prstGeom prst="rect">
            <a:avLst/>
          </a:prstGeom>
          <a:noFill/>
        </p:spPr>
        <p:txBody>
          <a:bodyPr wrap="square" rtlCol="0">
            <a:spAutoFit/>
          </a:bodyPr>
          <a:lstStyle/>
          <a:p>
            <a:r>
              <a:rPr lang="en-US" sz="2400" dirty="0" smtClean="0">
                <a:solidFill>
                  <a:srgbClr val="00B0F0"/>
                </a:solidFill>
                <a:latin typeface="Roboto"/>
              </a:rPr>
              <a:t>11</a:t>
            </a:r>
            <a:r>
              <a:rPr lang="en-US" sz="2400" dirty="0" smtClean="0">
                <a:latin typeface="Roboto"/>
              </a:rPr>
              <a:t> Concerning </a:t>
            </a:r>
            <a:r>
              <a:rPr lang="en-US" sz="2400" dirty="0">
                <a:latin typeface="Roboto"/>
              </a:rPr>
              <a:t>him we have much to say, and [it is] hard to explain, since you have become dull of hearing. </a:t>
            </a:r>
            <a:endParaRPr lang="en-US" sz="2400" dirty="0" smtClean="0">
              <a:latin typeface="Roboto"/>
            </a:endParaRPr>
          </a:p>
          <a:p>
            <a:endParaRPr lang="en-US" sz="2400" dirty="0">
              <a:latin typeface="Roboto"/>
            </a:endParaRPr>
          </a:p>
          <a:p>
            <a:r>
              <a:rPr lang="en-US" sz="2400" dirty="0" smtClean="0">
                <a:solidFill>
                  <a:srgbClr val="00B0F0"/>
                </a:solidFill>
                <a:latin typeface="Roboto"/>
              </a:rPr>
              <a:t>12</a:t>
            </a:r>
            <a:r>
              <a:rPr lang="en-US" sz="2400" dirty="0" smtClean="0">
                <a:latin typeface="Roboto"/>
              </a:rPr>
              <a:t> For </a:t>
            </a:r>
            <a:r>
              <a:rPr lang="en-US" sz="2400" dirty="0">
                <a:latin typeface="Roboto"/>
              </a:rPr>
              <a:t>though by this time you ought to be teachers, you have need again for someone to teach you the elementary principles of the oracles of God, and you have come to need milk and not solid food. </a:t>
            </a:r>
            <a:endParaRPr lang="en-US" sz="2400" dirty="0" smtClean="0">
              <a:latin typeface="Roboto"/>
            </a:endParaRPr>
          </a:p>
          <a:p>
            <a:endParaRPr lang="en-US" sz="2400" dirty="0">
              <a:latin typeface="Roboto"/>
            </a:endParaRPr>
          </a:p>
          <a:p>
            <a:r>
              <a:rPr lang="en-US" sz="2400" dirty="0" smtClean="0">
                <a:solidFill>
                  <a:srgbClr val="00B0F0"/>
                </a:solidFill>
                <a:latin typeface="Roboto"/>
              </a:rPr>
              <a:t>13</a:t>
            </a:r>
            <a:r>
              <a:rPr lang="en-US" sz="2400" dirty="0" smtClean="0">
                <a:latin typeface="Roboto"/>
              </a:rPr>
              <a:t> For </a:t>
            </a:r>
            <a:r>
              <a:rPr lang="en-US" sz="2400" dirty="0">
                <a:latin typeface="Roboto"/>
              </a:rPr>
              <a:t>everyone who partakes [only] of milk is not accustomed to the word of righteousness, for he is an infant. </a:t>
            </a:r>
            <a:endParaRPr lang="en-US" sz="2400" dirty="0" smtClean="0">
              <a:latin typeface="Roboto"/>
            </a:endParaRPr>
          </a:p>
          <a:p>
            <a:endParaRPr lang="en-US" sz="2400" dirty="0">
              <a:latin typeface="Roboto"/>
            </a:endParaRPr>
          </a:p>
          <a:p>
            <a:r>
              <a:rPr lang="en-US" sz="2400" dirty="0" smtClean="0">
                <a:solidFill>
                  <a:srgbClr val="00B0F0"/>
                </a:solidFill>
                <a:latin typeface="Roboto"/>
              </a:rPr>
              <a:t>14</a:t>
            </a:r>
            <a:r>
              <a:rPr lang="en-US" sz="2400" dirty="0" smtClean="0">
                <a:latin typeface="Roboto"/>
              </a:rPr>
              <a:t> But </a:t>
            </a:r>
            <a:r>
              <a:rPr lang="en-US" sz="2400" dirty="0">
                <a:latin typeface="Roboto"/>
              </a:rPr>
              <a:t>solid food is for the mature, who because of practice have their senses trained to discern good and evil.</a:t>
            </a:r>
            <a:endParaRPr lang="en-US" sz="2400" i="1" dirty="0"/>
          </a:p>
        </p:txBody>
      </p:sp>
    </p:spTree>
    <p:extLst>
      <p:ext uri="{BB962C8B-B14F-4D97-AF65-F5344CB8AC3E}">
        <p14:creationId xmlns:p14="http://schemas.microsoft.com/office/powerpoint/2010/main" val="5886482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6:1-5</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16</a:t>
            </a:r>
            <a:endParaRPr lang="en-US" sz="3200" b="1" dirty="0" smtClean="0">
              <a:solidFill>
                <a:schemeClr val="bg1"/>
              </a:solidFill>
            </a:endParaRPr>
          </a:p>
        </p:txBody>
      </p:sp>
      <p:sp>
        <p:nvSpPr>
          <p:cNvPr id="5" name="TextBox 4"/>
          <p:cNvSpPr txBox="1"/>
          <p:nvPr/>
        </p:nvSpPr>
        <p:spPr>
          <a:xfrm>
            <a:off x="698500" y="1016000"/>
            <a:ext cx="9652000" cy="5632311"/>
          </a:xfrm>
          <a:prstGeom prst="rect">
            <a:avLst/>
          </a:prstGeom>
          <a:noFill/>
        </p:spPr>
        <p:txBody>
          <a:bodyPr wrap="square" rtlCol="0">
            <a:spAutoFit/>
          </a:bodyPr>
          <a:lstStyle/>
          <a:p>
            <a:r>
              <a:rPr lang="en-US" sz="2400" dirty="0" smtClean="0">
                <a:solidFill>
                  <a:srgbClr val="00B0F0"/>
                </a:solidFill>
                <a:latin typeface="Roboto"/>
              </a:rPr>
              <a:t>1</a:t>
            </a:r>
            <a:r>
              <a:rPr lang="en-US" sz="2400" dirty="0" smtClean="0">
                <a:latin typeface="Roboto"/>
              </a:rPr>
              <a:t> Therefore </a:t>
            </a:r>
            <a:r>
              <a:rPr lang="en-US" sz="2400" dirty="0">
                <a:latin typeface="Roboto"/>
              </a:rPr>
              <a:t>leaving the elementary teaching about the Christ, let us press on to maturity, not laying again a foundation of repentance from dead works and of faith toward God, </a:t>
            </a:r>
            <a:endParaRPr lang="en-US" sz="2400" dirty="0" smtClean="0">
              <a:latin typeface="Roboto"/>
            </a:endParaRPr>
          </a:p>
          <a:p>
            <a:endParaRPr lang="en-US" sz="2400" dirty="0">
              <a:latin typeface="Roboto"/>
            </a:endParaRPr>
          </a:p>
          <a:p>
            <a:r>
              <a:rPr lang="en-US" sz="2400" dirty="0" smtClean="0">
                <a:solidFill>
                  <a:srgbClr val="00B0F0"/>
                </a:solidFill>
                <a:latin typeface="Roboto"/>
              </a:rPr>
              <a:t>2</a:t>
            </a:r>
            <a:r>
              <a:rPr lang="en-US" sz="2400" dirty="0" smtClean="0">
                <a:latin typeface="Roboto"/>
              </a:rPr>
              <a:t> of </a:t>
            </a:r>
            <a:r>
              <a:rPr lang="en-US" sz="2400" dirty="0">
                <a:latin typeface="Roboto"/>
              </a:rPr>
              <a:t>instruction about washings and laying on of hands, and the resurrection of the dead and eternal judgment. </a:t>
            </a:r>
            <a:endParaRPr lang="en-US" sz="2400" dirty="0" smtClean="0">
              <a:latin typeface="Roboto"/>
            </a:endParaRPr>
          </a:p>
          <a:p>
            <a:endParaRPr lang="en-US" sz="2400" dirty="0">
              <a:latin typeface="Roboto"/>
            </a:endParaRPr>
          </a:p>
          <a:p>
            <a:r>
              <a:rPr lang="en-US" sz="2400" dirty="0" smtClean="0">
                <a:solidFill>
                  <a:srgbClr val="00B0F0"/>
                </a:solidFill>
                <a:latin typeface="Roboto"/>
              </a:rPr>
              <a:t>3</a:t>
            </a:r>
            <a:r>
              <a:rPr lang="en-US" sz="2400" dirty="0" smtClean="0">
                <a:latin typeface="Roboto"/>
              </a:rPr>
              <a:t> And </a:t>
            </a:r>
            <a:r>
              <a:rPr lang="en-US" sz="2400" dirty="0">
                <a:latin typeface="Roboto"/>
              </a:rPr>
              <a:t>this we will do, if God permits. </a:t>
            </a:r>
            <a:endParaRPr lang="en-US" sz="2400" dirty="0" smtClean="0">
              <a:latin typeface="Roboto"/>
            </a:endParaRPr>
          </a:p>
          <a:p>
            <a:endParaRPr lang="en-US" sz="2400" dirty="0">
              <a:latin typeface="Roboto"/>
            </a:endParaRPr>
          </a:p>
          <a:p>
            <a:r>
              <a:rPr lang="en-US" sz="2400" dirty="0" smtClean="0">
                <a:solidFill>
                  <a:srgbClr val="00B0F0"/>
                </a:solidFill>
                <a:latin typeface="Roboto"/>
              </a:rPr>
              <a:t>4</a:t>
            </a:r>
            <a:r>
              <a:rPr lang="en-US" sz="2400" dirty="0" smtClean="0">
                <a:latin typeface="Roboto"/>
              </a:rPr>
              <a:t> For </a:t>
            </a:r>
            <a:r>
              <a:rPr lang="en-US" sz="2400" dirty="0">
                <a:latin typeface="Roboto"/>
              </a:rPr>
              <a:t>in the case of those who have once been enlightened and have tasted of the heavenly gift and have been made partakers of the Holy Spirit, </a:t>
            </a:r>
            <a:endParaRPr lang="en-US" sz="2400" dirty="0" smtClean="0">
              <a:latin typeface="Roboto"/>
            </a:endParaRPr>
          </a:p>
          <a:p>
            <a:endParaRPr lang="en-US" sz="2400" dirty="0">
              <a:latin typeface="Roboto"/>
            </a:endParaRPr>
          </a:p>
          <a:p>
            <a:r>
              <a:rPr lang="en-US" sz="2400" dirty="0" smtClean="0">
                <a:solidFill>
                  <a:srgbClr val="00B0F0"/>
                </a:solidFill>
                <a:latin typeface="Roboto"/>
              </a:rPr>
              <a:t>5</a:t>
            </a:r>
            <a:r>
              <a:rPr lang="en-US" sz="2400" dirty="0" smtClean="0">
                <a:latin typeface="Roboto"/>
              </a:rPr>
              <a:t> and </a:t>
            </a:r>
            <a:r>
              <a:rPr lang="en-US" sz="2400" dirty="0">
                <a:latin typeface="Roboto"/>
              </a:rPr>
              <a:t>have tasted the good word of God and the powers of the age to come, </a:t>
            </a:r>
            <a:endParaRPr lang="en-US" sz="2400" i="1" dirty="0"/>
          </a:p>
        </p:txBody>
      </p:sp>
    </p:spTree>
    <p:extLst>
      <p:ext uri="{BB962C8B-B14F-4D97-AF65-F5344CB8AC3E}">
        <p14:creationId xmlns:p14="http://schemas.microsoft.com/office/powerpoint/2010/main" val="41103627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6:6-8</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17</a:t>
            </a:r>
            <a:endParaRPr lang="en-US" sz="3200" b="1" dirty="0" smtClean="0">
              <a:solidFill>
                <a:schemeClr val="bg1"/>
              </a:solidFill>
            </a:endParaRPr>
          </a:p>
        </p:txBody>
      </p:sp>
      <p:sp>
        <p:nvSpPr>
          <p:cNvPr id="5" name="TextBox 4"/>
          <p:cNvSpPr txBox="1"/>
          <p:nvPr/>
        </p:nvSpPr>
        <p:spPr>
          <a:xfrm>
            <a:off x="698500" y="1016000"/>
            <a:ext cx="9652000" cy="3785652"/>
          </a:xfrm>
          <a:prstGeom prst="rect">
            <a:avLst/>
          </a:prstGeom>
          <a:noFill/>
        </p:spPr>
        <p:txBody>
          <a:bodyPr wrap="square" rtlCol="0">
            <a:spAutoFit/>
          </a:bodyPr>
          <a:lstStyle/>
          <a:p>
            <a:r>
              <a:rPr lang="en-US" sz="2400" dirty="0" smtClean="0">
                <a:solidFill>
                  <a:srgbClr val="00B0F0"/>
                </a:solidFill>
                <a:latin typeface="Roboto"/>
              </a:rPr>
              <a:t>6 </a:t>
            </a:r>
            <a:r>
              <a:rPr lang="en-US" sz="2400" dirty="0" smtClean="0">
                <a:latin typeface="Roboto"/>
              </a:rPr>
              <a:t>and </a:t>
            </a:r>
            <a:r>
              <a:rPr lang="en-US" sz="2400" dirty="0">
                <a:latin typeface="Roboto"/>
              </a:rPr>
              <a:t>[then] have fallen away, it is impossible to renew them again to repentance, since they again crucify to themselves the Son of God and put Him to open shame. </a:t>
            </a:r>
            <a:endParaRPr lang="en-US" sz="2400" dirty="0" smtClean="0">
              <a:latin typeface="Roboto"/>
            </a:endParaRPr>
          </a:p>
          <a:p>
            <a:endParaRPr lang="en-US" sz="2400" dirty="0">
              <a:latin typeface="Roboto"/>
            </a:endParaRPr>
          </a:p>
          <a:p>
            <a:r>
              <a:rPr lang="en-US" sz="2400" dirty="0" smtClean="0">
                <a:solidFill>
                  <a:srgbClr val="00B0F0"/>
                </a:solidFill>
                <a:latin typeface="Roboto"/>
              </a:rPr>
              <a:t>7</a:t>
            </a:r>
            <a:r>
              <a:rPr lang="en-US" sz="2400" dirty="0" smtClean="0">
                <a:latin typeface="Roboto"/>
              </a:rPr>
              <a:t> For </a:t>
            </a:r>
            <a:r>
              <a:rPr lang="en-US" sz="2400" dirty="0">
                <a:latin typeface="Roboto"/>
              </a:rPr>
              <a:t>ground that drinks the rain which often falls on it and brings forth vegetation useful to those for whose sake it is also tilled, receives a blessing from God; </a:t>
            </a:r>
            <a:endParaRPr lang="en-US" sz="2400" dirty="0" smtClean="0">
              <a:latin typeface="Roboto"/>
            </a:endParaRPr>
          </a:p>
          <a:p>
            <a:endParaRPr lang="en-US" sz="2400" dirty="0">
              <a:latin typeface="Roboto"/>
            </a:endParaRPr>
          </a:p>
          <a:p>
            <a:r>
              <a:rPr lang="en-US" sz="2400" dirty="0" smtClean="0">
                <a:solidFill>
                  <a:srgbClr val="00B0F0"/>
                </a:solidFill>
                <a:latin typeface="Roboto"/>
              </a:rPr>
              <a:t>8</a:t>
            </a:r>
            <a:r>
              <a:rPr lang="en-US" sz="2400" dirty="0" smtClean="0">
                <a:latin typeface="Roboto"/>
              </a:rPr>
              <a:t> but </a:t>
            </a:r>
            <a:r>
              <a:rPr lang="en-US" sz="2400" dirty="0">
                <a:latin typeface="Roboto"/>
              </a:rPr>
              <a:t>if it yields thorns and thistles, it is worthless and close to being cursed, and it ends up being burned.</a:t>
            </a:r>
            <a:r>
              <a:rPr lang="en-US" sz="2400" dirty="0" smtClean="0">
                <a:latin typeface="Roboto"/>
              </a:rPr>
              <a:t>, </a:t>
            </a:r>
            <a:endParaRPr lang="en-US" sz="2400" i="1" dirty="0"/>
          </a:p>
        </p:txBody>
      </p:sp>
    </p:spTree>
    <p:extLst>
      <p:ext uri="{BB962C8B-B14F-4D97-AF65-F5344CB8AC3E}">
        <p14:creationId xmlns:p14="http://schemas.microsoft.com/office/powerpoint/2010/main" val="2331542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7:1-3</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18</a:t>
            </a:r>
            <a:endParaRPr lang="en-US" sz="3200" b="1" dirty="0" smtClean="0">
              <a:solidFill>
                <a:schemeClr val="bg1"/>
              </a:solidFill>
            </a:endParaRPr>
          </a:p>
        </p:txBody>
      </p:sp>
      <p:sp>
        <p:nvSpPr>
          <p:cNvPr id="5" name="TextBox 4"/>
          <p:cNvSpPr txBox="1"/>
          <p:nvPr/>
        </p:nvSpPr>
        <p:spPr>
          <a:xfrm>
            <a:off x="698500" y="1016000"/>
            <a:ext cx="9652000" cy="4154984"/>
          </a:xfrm>
          <a:prstGeom prst="rect">
            <a:avLst/>
          </a:prstGeom>
          <a:noFill/>
        </p:spPr>
        <p:txBody>
          <a:bodyPr wrap="square" rtlCol="0">
            <a:spAutoFit/>
          </a:bodyPr>
          <a:lstStyle/>
          <a:p>
            <a:r>
              <a:rPr lang="en-US" sz="2400" dirty="0">
                <a:solidFill>
                  <a:srgbClr val="00B0F0"/>
                </a:solidFill>
                <a:latin typeface="Roboto"/>
              </a:rPr>
              <a:t>1</a:t>
            </a:r>
            <a:r>
              <a:rPr lang="en-US" sz="2400" dirty="0">
                <a:latin typeface="Roboto"/>
              </a:rPr>
              <a:t>For this Melchizedek, king of Salem, priest of the Most High God, who met Abraham as he was returning from the slaughter of the kings and blessed him, </a:t>
            </a:r>
            <a:endParaRPr lang="en-US" sz="2400" dirty="0" smtClean="0">
              <a:latin typeface="Roboto"/>
            </a:endParaRPr>
          </a:p>
          <a:p>
            <a:endParaRPr lang="en-US" sz="2400" dirty="0">
              <a:solidFill>
                <a:srgbClr val="00B0F0"/>
              </a:solidFill>
              <a:latin typeface="Roboto"/>
            </a:endParaRPr>
          </a:p>
          <a:p>
            <a:r>
              <a:rPr lang="en-US" sz="2400" dirty="0" smtClean="0">
                <a:solidFill>
                  <a:srgbClr val="00B0F0"/>
                </a:solidFill>
                <a:latin typeface="Roboto"/>
              </a:rPr>
              <a:t>2</a:t>
            </a:r>
            <a:r>
              <a:rPr lang="en-US" sz="2400" dirty="0" smtClean="0">
                <a:latin typeface="Roboto"/>
              </a:rPr>
              <a:t> to </a:t>
            </a:r>
            <a:r>
              <a:rPr lang="en-US" sz="2400" dirty="0">
                <a:latin typeface="Roboto"/>
              </a:rPr>
              <a:t>whom also Abraham apportioned a tenth part of all [the spoils], was first of all, by the translation [of his name], king of righteousness, and then also king of Salem, which is king of peace. </a:t>
            </a:r>
            <a:endParaRPr lang="en-US" sz="2400" dirty="0" smtClean="0">
              <a:latin typeface="Roboto"/>
            </a:endParaRPr>
          </a:p>
          <a:p>
            <a:endParaRPr lang="en-US" sz="2400" dirty="0">
              <a:latin typeface="Roboto"/>
            </a:endParaRPr>
          </a:p>
          <a:p>
            <a:r>
              <a:rPr lang="en-US" sz="2400" dirty="0" smtClean="0">
                <a:solidFill>
                  <a:srgbClr val="00B0F0"/>
                </a:solidFill>
                <a:latin typeface="Roboto"/>
              </a:rPr>
              <a:t>3 </a:t>
            </a:r>
            <a:r>
              <a:rPr lang="en-US" sz="2400" dirty="0" smtClean="0">
                <a:latin typeface="Roboto"/>
              </a:rPr>
              <a:t>Without </a:t>
            </a:r>
            <a:r>
              <a:rPr lang="en-US" sz="2400" dirty="0">
                <a:latin typeface="Roboto"/>
              </a:rPr>
              <a:t>father, without mother, without genealogy, having neither beginning of days nor end of life, but </a:t>
            </a:r>
            <a:r>
              <a:rPr lang="en-US" sz="2400" dirty="0">
                <a:solidFill>
                  <a:srgbClr val="FFFF00"/>
                </a:solidFill>
                <a:latin typeface="Roboto"/>
              </a:rPr>
              <a:t>made like </a:t>
            </a:r>
            <a:r>
              <a:rPr lang="en-US" sz="2400" dirty="0">
                <a:latin typeface="Roboto"/>
              </a:rPr>
              <a:t>the Son of God, he remains a priest perpetually.</a:t>
            </a:r>
            <a:endParaRPr lang="en-US" sz="2400" i="1" dirty="0"/>
          </a:p>
        </p:txBody>
      </p:sp>
    </p:spTree>
    <p:extLst>
      <p:ext uri="{BB962C8B-B14F-4D97-AF65-F5344CB8AC3E}">
        <p14:creationId xmlns:p14="http://schemas.microsoft.com/office/powerpoint/2010/main" val="11467439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7:1-4</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19</a:t>
            </a:r>
            <a:endParaRPr lang="en-US" sz="3200" b="1" dirty="0" smtClean="0">
              <a:solidFill>
                <a:schemeClr val="bg1"/>
              </a:solidFill>
            </a:endParaRPr>
          </a:p>
        </p:txBody>
      </p:sp>
      <p:sp>
        <p:nvSpPr>
          <p:cNvPr id="5" name="TextBox 4"/>
          <p:cNvSpPr txBox="1"/>
          <p:nvPr/>
        </p:nvSpPr>
        <p:spPr>
          <a:xfrm>
            <a:off x="698500" y="1016000"/>
            <a:ext cx="9652000" cy="5632311"/>
          </a:xfrm>
          <a:prstGeom prst="rect">
            <a:avLst/>
          </a:prstGeom>
          <a:noFill/>
        </p:spPr>
        <p:txBody>
          <a:bodyPr wrap="square" rtlCol="0">
            <a:spAutoFit/>
          </a:bodyPr>
          <a:lstStyle/>
          <a:p>
            <a:r>
              <a:rPr lang="en-US" sz="2400" dirty="0">
                <a:solidFill>
                  <a:schemeClr val="tx1">
                    <a:lumMod val="50000"/>
                  </a:schemeClr>
                </a:solidFill>
                <a:latin typeface="Roboto"/>
              </a:rPr>
              <a:t>1For this Melchizedek, king of Salem, priest of the Most High God, who met Abraham as he was returning from the slaughter of the kings and blessed him, </a:t>
            </a:r>
            <a:endParaRPr lang="en-US" sz="2400" dirty="0" smtClean="0">
              <a:solidFill>
                <a:schemeClr val="tx1">
                  <a:lumMod val="50000"/>
                </a:schemeClr>
              </a:solidFill>
              <a:latin typeface="Roboto"/>
            </a:endParaRPr>
          </a:p>
          <a:p>
            <a:endParaRPr lang="en-US" sz="2400" dirty="0">
              <a:solidFill>
                <a:schemeClr val="tx1">
                  <a:lumMod val="50000"/>
                </a:schemeClr>
              </a:solidFill>
              <a:latin typeface="Roboto"/>
            </a:endParaRPr>
          </a:p>
          <a:p>
            <a:r>
              <a:rPr lang="en-US" sz="2400" dirty="0" smtClean="0">
                <a:solidFill>
                  <a:schemeClr val="tx1">
                    <a:lumMod val="50000"/>
                  </a:schemeClr>
                </a:solidFill>
                <a:latin typeface="Roboto"/>
              </a:rPr>
              <a:t>2 to </a:t>
            </a:r>
            <a:r>
              <a:rPr lang="en-US" sz="2400" dirty="0">
                <a:solidFill>
                  <a:schemeClr val="tx1">
                    <a:lumMod val="50000"/>
                  </a:schemeClr>
                </a:solidFill>
                <a:latin typeface="Roboto"/>
              </a:rPr>
              <a:t>whom also Abraham apportioned a tenth part of all [the spoils], was first of all, by the translation [of his name], king of righteousness, and then also king of Salem, which is king of peace. </a:t>
            </a:r>
            <a:endParaRPr lang="en-US" sz="2400" dirty="0" smtClean="0">
              <a:solidFill>
                <a:schemeClr val="tx1">
                  <a:lumMod val="50000"/>
                </a:schemeClr>
              </a:solidFill>
              <a:latin typeface="Roboto"/>
            </a:endParaRPr>
          </a:p>
          <a:p>
            <a:endParaRPr lang="en-US" sz="2400" dirty="0">
              <a:solidFill>
                <a:schemeClr val="tx1">
                  <a:lumMod val="50000"/>
                </a:schemeClr>
              </a:solidFill>
              <a:latin typeface="Roboto"/>
            </a:endParaRPr>
          </a:p>
          <a:p>
            <a:r>
              <a:rPr lang="en-US" sz="2400" dirty="0" smtClean="0">
                <a:solidFill>
                  <a:schemeClr val="tx1">
                    <a:lumMod val="50000"/>
                  </a:schemeClr>
                </a:solidFill>
                <a:latin typeface="Roboto"/>
              </a:rPr>
              <a:t>3 Without </a:t>
            </a:r>
            <a:r>
              <a:rPr lang="en-US" sz="2400" dirty="0">
                <a:solidFill>
                  <a:schemeClr val="tx1">
                    <a:lumMod val="50000"/>
                  </a:schemeClr>
                </a:solidFill>
                <a:latin typeface="Roboto"/>
              </a:rPr>
              <a:t>father, without mother, without genealogy, having neither beginning of days nor end of life, but made like the Son of God, he remains a priest perpetually. </a:t>
            </a:r>
            <a:endParaRPr lang="en-US" sz="2400" dirty="0" smtClean="0">
              <a:solidFill>
                <a:schemeClr val="tx1">
                  <a:lumMod val="50000"/>
                </a:schemeClr>
              </a:solidFill>
              <a:latin typeface="Roboto"/>
            </a:endParaRPr>
          </a:p>
          <a:p>
            <a:endParaRPr lang="en-US" sz="2400" dirty="0">
              <a:latin typeface="Roboto"/>
            </a:endParaRPr>
          </a:p>
          <a:p>
            <a:r>
              <a:rPr lang="en-US" sz="2400" dirty="0" smtClean="0">
                <a:solidFill>
                  <a:srgbClr val="00B0F0"/>
                </a:solidFill>
                <a:latin typeface="Roboto"/>
              </a:rPr>
              <a:t>4</a:t>
            </a:r>
            <a:r>
              <a:rPr lang="en-US" sz="2400" dirty="0" smtClean="0">
                <a:latin typeface="Roboto"/>
              </a:rPr>
              <a:t> Now </a:t>
            </a:r>
            <a:r>
              <a:rPr lang="en-US" sz="2400" dirty="0">
                <a:latin typeface="Roboto"/>
              </a:rPr>
              <a:t>observe how great </a:t>
            </a:r>
            <a:r>
              <a:rPr lang="en-US" sz="2400" dirty="0">
                <a:solidFill>
                  <a:srgbClr val="FFFF00"/>
                </a:solidFill>
                <a:latin typeface="Roboto"/>
              </a:rPr>
              <a:t>this man </a:t>
            </a:r>
            <a:r>
              <a:rPr lang="en-US" sz="2400" dirty="0">
                <a:latin typeface="Roboto"/>
              </a:rPr>
              <a:t>was to whom Abraham, the patriarch, gave a tenth of the choicest spoils.</a:t>
            </a:r>
            <a:endParaRPr lang="en-US" sz="2400" dirty="0" smtClean="0">
              <a:latin typeface="Roboto"/>
            </a:endParaRPr>
          </a:p>
          <a:p>
            <a:endParaRPr lang="en-US" sz="2400" i="1" dirty="0">
              <a:latin typeface="Roboto"/>
            </a:endParaRPr>
          </a:p>
        </p:txBody>
      </p:sp>
    </p:spTree>
    <p:extLst>
      <p:ext uri="{BB962C8B-B14F-4D97-AF65-F5344CB8AC3E}">
        <p14:creationId xmlns:p14="http://schemas.microsoft.com/office/powerpoint/2010/main" val="10359859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7:1-4</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20</a:t>
            </a:r>
            <a:endParaRPr lang="en-US" sz="3200" b="1" dirty="0" smtClean="0">
              <a:solidFill>
                <a:schemeClr val="bg1"/>
              </a:solidFill>
            </a:endParaRPr>
          </a:p>
        </p:txBody>
      </p:sp>
      <p:sp>
        <p:nvSpPr>
          <p:cNvPr id="5" name="TextBox 4"/>
          <p:cNvSpPr txBox="1"/>
          <p:nvPr/>
        </p:nvSpPr>
        <p:spPr>
          <a:xfrm>
            <a:off x="698500" y="1016000"/>
            <a:ext cx="9652000" cy="5632311"/>
          </a:xfrm>
          <a:prstGeom prst="rect">
            <a:avLst/>
          </a:prstGeom>
          <a:noFill/>
        </p:spPr>
        <p:txBody>
          <a:bodyPr wrap="square" rtlCol="0">
            <a:spAutoFit/>
          </a:bodyPr>
          <a:lstStyle/>
          <a:p>
            <a:r>
              <a:rPr lang="en-US" sz="2400" dirty="0">
                <a:solidFill>
                  <a:schemeClr val="tx1">
                    <a:lumMod val="50000"/>
                  </a:schemeClr>
                </a:solidFill>
                <a:latin typeface="Roboto"/>
              </a:rPr>
              <a:t>1For this Melchizedek, king of Salem, priest of the Most High God, who met Abraham as he was returning from the slaughter of the kings and blessed him, </a:t>
            </a:r>
            <a:endParaRPr lang="en-US" sz="2400" dirty="0" smtClean="0">
              <a:solidFill>
                <a:schemeClr val="tx1">
                  <a:lumMod val="50000"/>
                </a:schemeClr>
              </a:solidFill>
              <a:latin typeface="Roboto"/>
            </a:endParaRPr>
          </a:p>
          <a:p>
            <a:endParaRPr lang="en-US" sz="2400" dirty="0">
              <a:solidFill>
                <a:schemeClr val="tx1">
                  <a:lumMod val="50000"/>
                </a:schemeClr>
              </a:solidFill>
              <a:latin typeface="Roboto"/>
            </a:endParaRPr>
          </a:p>
          <a:p>
            <a:r>
              <a:rPr lang="en-US" sz="2400" dirty="0" smtClean="0">
                <a:solidFill>
                  <a:schemeClr val="tx1">
                    <a:lumMod val="50000"/>
                  </a:schemeClr>
                </a:solidFill>
                <a:latin typeface="Roboto"/>
              </a:rPr>
              <a:t>2 to </a:t>
            </a:r>
            <a:r>
              <a:rPr lang="en-US" sz="2400" dirty="0">
                <a:solidFill>
                  <a:schemeClr val="tx1">
                    <a:lumMod val="50000"/>
                  </a:schemeClr>
                </a:solidFill>
                <a:latin typeface="Roboto"/>
              </a:rPr>
              <a:t>whom also Abraham apportioned a tenth part of all [the spoils], was first of all, by the translation [of his name], king of righteousness, and then also king of Salem, which is king of peace. </a:t>
            </a:r>
            <a:endParaRPr lang="en-US" sz="2400" dirty="0" smtClean="0">
              <a:solidFill>
                <a:schemeClr val="tx1">
                  <a:lumMod val="50000"/>
                </a:schemeClr>
              </a:solidFill>
              <a:latin typeface="Roboto"/>
            </a:endParaRPr>
          </a:p>
          <a:p>
            <a:endParaRPr lang="en-US" sz="2400" dirty="0">
              <a:solidFill>
                <a:schemeClr val="tx1">
                  <a:lumMod val="50000"/>
                </a:schemeClr>
              </a:solidFill>
              <a:latin typeface="Roboto"/>
            </a:endParaRPr>
          </a:p>
          <a:p>
            <a:r>
              <a:rPr lang="en-US" sz="2400" dirty="0" smtClean="0">
                <a:solidFill>
                  <a:schemeClr val="tx1">
                    <a:lumMod val="50000"/>
                  </a:schemeClr>
                </a:solidFill>
                <a:latin typeface="Roboto"/>
              </a:rPr>
              <a:t>3 Without </a:t>
            </a:r>
            <a:r>
              <a:rPr lang="en-US" sz="2400" dirty="0">
                <a:solidFill>
                  <a:schemeClr val="tx1">
                    <a:lumMod val="50000"/>
                  </a:schemeClr>
                </a:solidFill>
                <a:latin typeface="Roboto"/>
              </a:rPr>
              <a:t>father, without mother, without genealogy, having neither beginning of days nor end of life, but made like the Son of God, he remains a priest perpetually. </a:t>
            </a:r>
            <a:endParaRPr lang="en-US" sz="2400" dirty="0" smtClean="0">
              <a:solidFill>
                <a:schemeClr val="tx1">
                  <a:lumMod val="50000"/>
                </a:schemeClr>
              </a:solidFill>
              <a:latin typeface="Roboto"/>
            </a:endParaRPr>
          </a:p>
          <a:p>
            <a:endParaRPr lang="en-US" sz="2400" dirty="0">
              <a:latin typeface="Roboto"/>
            </a:endParaRPr>
          </a:p>
          <a:p>
            <a:r>
              <a:rPr lang="en-US" sz="2400" dirty="0" smtClean="0">
                <a:solidFill>
                  <a:srgbClr val="00B0F0"/>
                </a:solidFill>
                <a:latin typeface="Roboto"/>
              </a:rPr>
              <a:t>4</a:t>
            </a:r>
            <a:r>
              <a:rPr lang="en-US" sz="2400" dirty="0" smtClean="0">
                <a:latin typeface="Roboto"/>
              </a:rPr>
              <a:t> Now </a:t>
            </a:r>
            <a:r>
              <a:rPr lang="en-US" sz="2400" dirty="0">
                <a:latin typeface="Roboto"/>
              </a:rPr>
              <a:t>observe how great </a:t>
            </a:r>
            <a:r>
              <a:rPr lang="en-US" sz="2400" dirty="0">
                <a:solidFill>
                  <a:srgbClr val="FFFF00"/>
                </a:solidFill>
                <a:latin typeface="Roboto"/>
              </a:rPr>
              <a:t>this man </a:t>
            </a:r>
            <a:r>
              <a:rPr lang="en-US" sz="2400" dirty="0">
                <a:latin typeface="Roboto"/>
              </a:rPr>
              <a:t>was to whom Abraham, the patriarch, gave a tenth of the choicest spoils.</a:t>
            </a:r>
            <a:endParaRPr lang="en-US" sz="2400" dirty="0" smtClean="0">
              <a:latin typeface="Roboto"/>
            </a:endParaRPr>
          </a:p>
          <a:p>
            <a:endParaRPr lang="en-US" sz="2400" i="1" dirty="0">
              <a:latin typeface="Roboto"/>
            </a:endParaRPr>
          </a:p>
        </p:txBody>
      </p:sp>
      <p:sp>
        <p:nvSpPr>
          <p:cNvPr id="2" name="TextBox 1"/>
          <p:cNvSpPr txBox="1"/>
          <p:nvPr/>
        </p:nvSpPr>
        <p:spPr>
          <a:xfrm>
            <a:off x="835269" y="1573823"/>
            <a:ext cx="10102362" cy="3139321"/>
          </a:xfrm>
          <a:prstGeom prst="rect">
            <a:avLst/>
          </a:prstGeom>
          <a:solidFill>
            <a:srgbClr val="FF0000"/>
          </a:solidFill>
        </p:spPr>
        <p:txBody>
          <a:bodyPr wrap="square" rtlCol="0">
            <a:spAutoFit/>
          </a:bodyPr>
          <a:lstStyle/>
          <a:p>
            <a:r>
              <a:rPr lang="en-US" dirty="0" smtClean="0"/>
              <a:t>ESV </a:t>
            </a:r>
            <a:r>
              <a:rPr lang="en-US" dirty="0"/>
              <a:t>7:4 4 See how great this </a:t>
            </a:r>
            <a:r>
              <a:rPr lang="en-US" dirty="0">
                <a:solidFill>
                  <a:srgbClr val="FFFF00"/>
                </a:solidFill>
              </a:rPr>
              <a:t>man</a:t>
            </a:r>
            <a:r>
              <a:rPr lang="en-US" dirty="0"/>
              <a:t> was to whom Abraham the patriarch gave a tenth of the spoils</a:t>
            </a:r>
            <a:r>
              <a:rPr lang="en-US" dirty="0" smtClean="0"/>
              <a:t>!</a:t>
            </a:r>
          </a:p>
          <a:p>
            <a:endParaRPr lang="en-US" dirty="0"/>
          </a:p>
          <a:p>
            <a:r>
              <a:rPr lang="en-US" dirty="0"/>
              <a:t>NIV 7:4 Just think how great he was: Even the patriarch Abraham gave him a tenth of the plunder!</a:t>
            </a:r>
          </a:p>
          <a:p>
            <a:endParaRPr lang="en-US" dirty="0"/>
          </a:p>
          <a:p>
            <a:r>
              <a:rPr lang="en-US" dirty="0"/>
              <a:t>TLB 7:4 4 See then how great this </a:t>
            </a:r>
            <a:r>
              <a:rPr lang="en-US" dirty="0">
                <a:solidFill>
                  <a:srgbClr val="FFFF00"/>
                </a:solidFill>
              </a:rPr>
              <a:t>Melchizedek </a:t>
            </a:r>
            <a:r>
              <a:rPr lang="en-US" dirty="0"/>
              <a:t>is:</a:t>
            </a:r>
          </a:p>
          <a:p>
            <a:endParaRPr lang="en-US" dirty="0"/>
          </a:p>
          <a:p>
            <a:pPr marL="342900" indent="-342900">
              <a:buAutoNum type="alphaLcParenBoth"/>
            </a:pPr>
            <a:r>
              <a:rPr lang="en-US" dirty="0" smtClean="0"/>
              <a:t>Even </a:t>
            </a:r>
            <a:r>
              <a:rPr lang="en-US" dirty="0"/>
              <a:t>Abraham, the first and most honored of all God’s chosen people, gave Melchizedek a tenth of the spoils he took from the kings he had been fighting</a:t>
            </a:r>
            <a:r>
              <a:rPr lang="en-US" dirty="0" smtClean="0"/>
              <a:t>.</a:t>
            </a:r>
          </a:p>
          <a:p>
            <a:pPr marL="342900" indent="-342900">
              <a:buAutoNum type="alphaLcParenBoth"/>
            </a:pPr>
            <a:endParaRPr lang="en-US" dirty="0"/>
          </a:p>
        </p:txBody>
      </p:sp>
    </p:spTree>
    <p:extLst>
      <p:ext uri="{BB962C8B-B14F-4D97-AF65-F5344CB8AC3E}">
        <p14:creationId xmlns:p14="http://schemas.microsoft.com/office/powerpoint/2010/main" val="28919691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7:1-4</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21</a:t>
            </a:r>
            <a:endParaRPr lang="en-US" sz="3200" b="1" dirty="0" smtClean="0">
              <a:solidFill>
                <a:schemeClr val="bg1"/>
              </a:solidFill>
            </a:endParaRPr>
          </a:p>
        </p:txBody>
      </p:sp>
      <p:sp>
        <p:nvSpPr>
          <p:cNvPr id="5" name="TextBox 4"/>
          <p:cNvSpPr txBox="1"/>
          <p:nvPr/>
        </p:nvSpPr>
        <p:spPr>
          <a:xfrm>
            <a:off x="698500" y="1016000"/>
            <a:ext cx="9652000" cy="5632311"/>
          </a:xfrm>
          <a:prstGeom prst="rect">
            <a:avLst/>
          </a:prstGeom>
          <a:noFill/>
        </p:spPr>
        <p:txBody>
          <a:bodyPr wrap="square" rtlCol="0">
            <a:spAutoFit/>
          </a:bodyPr>
          <a:lstStyle/>
          <a:p>
            <a:r>
              <a:rPr lang="en-US" sz="2400" dirty="0">
                <a:solidFill>
                  <a:schemeClr val="tx1">
                    <a:lumMod val="50000"/>
                  </a:schemeClr>
                </a:solidFill>
                <a:latin typeface="Roboto"/>
              </a:rPr>
              <a:t>1For this Melchizedek, king of Salem, priest of the Most High God, who met Abraham as he was returning from the slaughter of the kings and blessed him, </a:t>
            </a:r>
            <a:endParaRPr lang="en-US" sz="2400" dirty="0" smtClean="0">
              <a:solidFill>
                <a:schemeClr val="tx1">
                  <a:lumMod val="50000"/>
                </a:schemeClr>
              </a:solidFill>
              <a:latin typeface="Roboto"/>
            </a:endParaRPr>
          </a:p>
          <a:p>
            <a:endParaRPr lang="en-US" sz="2400" dirty="0">
              <a:solidFill>
                <a:schemeClr val="tx1">
                  <a:lumMod val="50000"/>
                </a:schemeClr>
              </a:solidFill>
              <a:latin typeface="Roboto"/>
            </a:endParaRPr>
          </a:p>
          <a:p>
            <a:r>
              <a:rPr lang="en-US" sz="2400" dirty="0" smtClean="0">
                <a:solidFill>
                  <a:schemeClr val="tx1">
                    <a:lumMod val="50000"/>
                  </a:schemeClr>
                </a:solidFill>
                <a:latin typeface="Roboto"/>
              </a:rPr>
              <a:t>2 to </a:t>
            </a:r>
            <a:r>
              <a:rPr lang="en-US" sz="2400" dirty="0">
                <a:solidFill>
                  <a:schemeClr val="tx1">
                    <a:lumMod val="50000"/>
                  </a:schemeClr>
                </a:solidFill>
                <a:latin typeface="Roboto"/>
              </a:rPr>
              <a:t>whom also Abraham apportioned a tenth part of all [the spoils], was first of all, by the translation [of his name], king of righteousness, and then also king of Salem, which is king of peace. </a:t>
            </a:r>
            <a:endParaRPr lang="en-US" sz="2400" dirty="0" smtClean="0">
              <a:solidFill>
                <a:schemeClr val="tx1">
                  <a:lumMod val="50000"/>
                </a:schemeClr>
              </a:solidFill>
              <a:latin typeface="Roboto"/>
            </a:endParaRPr>
          </a:p>
          <a:p>
            <a:endParaRPr lang="en-US" sz="2400" dirty="0">
              <a:solidFill>
                <a:schemeClr val="tx1">
                  <a:lumMod val="50000"/>
                </a:schemeClr>
              </a:solidFill>
              <a:latin typeface="Roboto"/>
            </a:endParaRPr>
          </a:p>
          <a:p>
            <a:r>
              <a:rPr lang="en-US" sz="2400" dirty="0" smtClean="0">
                <a:solidFill>
                  <a:schemeClr val="tx1">
                    <a:lumMod val="50000"/>
                  </a:schemeClr>
                </a:solidFill>
                <a:latin typeface="Roboto"/>
              </a:rPr>
              <a:t>3 Without </a:t>
            </a:r>
            <a:r>
              <a:rPr lang="en-US" sz="2400" dirty="0">
                <a:solidFill>
                  <a:schemeClr val="tx1">
                    <a:lumMod val="50000"/>
                  </a:schemeClr>
                </a:solidFill>
                <a:latin typeface="Roboto"/>
              </a:rPr>
              <a:t>father, without mother, without genealogy, having neither beginning of days nor end of life, but made like the Son of God, he remains a priest perpetually. </a:t>
            </a:r>
            <a:endParaRPr lang="en-US" sz="2400" dirty="0" smtClean="0">
              <a:solidFill>
                <a:schemeClr val="tx1">
                  <a:lumMod val="50000"/>
                </a:schemeClr>
              </a:solidFill>
              <a:latin typeface="Roboto"/>
            </a:endParaRPr>
          </a:p>
          <a:p>
            <a:endParaRPr lang="en-US" sz="2400" dirty="0">
              <a:latin typeface="Roboto"/>
            </a:endParaRPr>
          </a:p>
          <a:p>
            <a:r>
              <a:rPr lang="en-US" sz="2400" dirty="0" smtClean="0">
                <a:solidFill>
                  <a:srgbClr val="00B0F0"/>
                </a:solidFill>
                <a:latin typeface="Roboto"/>
              </a:rPr>
              <a:t>4</a:t>
            </a:r>
            <a:r>
              <a:rPr lang="en-US" sz="2400" dirty="0" smtClean="0">
                <a:latin typeface="Roboto"/>
              </a:rPr>
              <a:t> Now </a:t>
            </a:r>
            <a:r>
              <a:rPr lang="en-US" sz="2400" dirty="0">
                <a:latin typeface="Roboto"/>
              </a:rPr>
              <a:t>observe how great </a:t>
            </a:r>
            <a:r>
              <a:rPr lang="en-US" sz="2400" dirty="0">
                <a:solidFill>
                  <a:srgbClr val="FFFF00"/>
                </a:solidFill>
                <a:latin typeface="Roboto"/>
              </a:rPr>
              <a:t>this man </a:t>
            </a:r>
            <a:r>
              <a:rPr lang="en-US" sz="2400" dirty="0">
                <a:latin typeface="Roboto"/>
              </a:rPr>
              <a:t>was to whom Abraham, the patriarch, gave a tenth of the choicest spoils.</a:t>
            </a:r>
            <a:endParaRPr lang="en-US" sz="2400" dirty="0" smtClean="0">
              <a:latin typeface="Roboto"/>
            </a:endParaRPr>
          </a:p>
          <a:p>
            <a:endParaRPr lang="en-US" sz="2400" i="1" dirty="0">
              <a:latin typeface="Roboto"/>
            </a:endParaRPr>
          </a:p>
        </p:txBody>
      </p:sp>
      <p:sp>
        <p:nvSpPr>
          <p:cNvPr id="2" name="TextBox 1"/>
          <p:cNvSpPr txBox="1"/>
          <p:nvPr/>
        </p:nvSpPr>
        <p:spPr>
          <a:xfrm>
            <a:off x="835269" y="1573823"/>
            <a:ext cx="10102362" cy="3693319"/>
          </a:xfrm>
          <a:prstGeom prst="rect">
            <a:avLst/>
          </a:prstGeom>
          <a:solidFill>
            <a:srgbClr val="FF0000"/>
          </a:solidFill>
        </p:spPr>
        <p:txBody>
          <a:bodyPr wrap="square" rtlCol="0">
            <a:spAutoFit/>
          </a:bodyPr>
          <a:lstStyle/>
          <a:p>
            <a:r>
              <a:rPr lang="en-US" dirty="0" smtClean="0"/>
              <a:t>ESV </a:t>
            </a:r>
            <a:r>
              <a:rPr lang="en-US" dirty="0"/>
              <a:t>7:4 4 See how great this </a:t>
            </a:r>
            <a:r>
              <a:rPr lang="en-US" dirty="0">
                <a:solidFill>
                  <a:srgbClr val="FFFF00"/>
                </a:solidFill>
              </a:rPr>
              <a:t>man</a:t>
            </a:r>
            <a:r>
              <a:rPr lang="en-US" dirty="0"/>
              <a:t> was to whom Abraham the patriarch gave a tenth of the spoils</a:t>
            </a:r>
            <a:r>
              <a:rPr lang="en-US" dirty="0" smtClean="0"/>
              <a:t>!</a:t>
            </a:r>
          </a:p>
          <a:p>
            <a:endParaRPr lang="en-US" dirty="0"/>
          </a:p>
          <a:p>
            <a:r>
              <a:rPr lang="en-US" dirty="0"/>
              <a:t>NIV 7:4 Just think how great he was: Even the patriarch Abraham gave him a tenth of the plunder!</a:t>
            </a:r>
          </a:p>
          <a:p>
            <a:endParaRPr lang="en-US" dirty="0"/>
          </a:p>
          <a:p>
            <a:r>
              <a:rPr lang="en-US" dirty="0"/>
              <a:t>TLB 7:4 4 See then how great this </a:t>
            </a:r>
            <a:r>
              <a:rPr lang="en-US" dirty="0">
                <a:solidFill>
                  <a:srgbClr val="FFFF00"/>
                </a:solidFill>
              </a:rPr>
              <a:t>Melchizedek </a:t>
            </a:r>
            <a:r>
              <a:rPr lang="en-US" dirty="0"/>
              <a:t>is:</a:t>
            </a:r>
          </a:p>
          <a:p>
            <a:endParaRPr lang="en-US" dirty="0"/>
          </a:p>
          <a:p>
            <a:pPr marL="342900" indent="-342900">
              <a:buAutoNum type="alphaLcParenBoth"/>
            </a:pPr>
            <a:r>
              <a:rPr lang="en-US" dirty="0" smtClean="0"/>
              <a:t>Even </a:t>
            </a:r>
            <a:r>
              <a:rPr lang="en-US" dirty="0"/>
              <a:t>Abraham, the first and most honored of all God’s chosen people, gave Melchizedek a tenth of the spoils he took from the kings he had been fighting</a:t>
            </a:r>
            <a:r>
              <a:rPr lang="en-US" dirty="0" smtClean="0"/>
              <a:t>.</a:t>
            </a:r>
          </a:p>
          <a:p>
            <a:pPr marL="342900" indent="-342900">
              <a:buAutoNum type="alphaLcParenBoth"/>
            </a:pPr>
            <a:endParaRPr lang="en-US" dirty="0"/>
          </a:p>
          <a:p>
            <a:r>
              <a:rPr lang="en-US" dirty="0"/>
              <a:t>YLT 7:4 4 And see how great </a:t>
            </a:r>
            <a:r>
              <a:rPr lang="en-US" b="1" dirty="0">
                <a:solidFill>
                  <a:schemeClr val="tx2">
                    <a:lumMod val="10000"/>
                  </a:schemeClr>
                </a:solidFill>
              </a:rPr>
              <a:t>this one </a:t>
            </a:r>
            <a:r>
              <a:rPr lang="en-US" dirty="0"/>
              <a:t>[is], to whom also a tenth Abraham the patriarch did give out of the best of the spoils, </a:t>
            </a:r>
            <a:r>
              <a:rPr lang="en-US" dirty="0">
                <a:solidFill>
                  <a:srgbClr val="FFC000"/>
                </a:solidFill>
              </a:rPr>
              <a:t>(</a:t>
            </a:r>
            <a:r>
              <a:rPr lang="en-US" dirty="0" err="1" smtClean="0">
                <a:solidFill>
                  <a:srgbClr val="FFC000"/>
                </a:solidFill>
              </a:rPr>
              <a:t>touto</a:t>
            </a:r>
            <a:r>
              <a:rPr lang="en-US" dirty="0" smtClean="0">
                <a:solidFill>
                  <a:srgbClr val="FFC000"/>
                </a:solidFill>
              </a:rPr>
              <a:t>)</a:t>
            </a:r>
            <a:endParaRPr lang="en-US" dirty="0">
              <a:solidFill>
                <a:srgbClr val="FFC000"/>
              </a:solidFill>
            </a:endParaRPr>
          </a:p>
        </p:txBody>
      </p:sp>
    </p:spTree>
    <p:extLst>
      <p:ext uri="{BB962C8B-B14F-4D97-AF65-F5344CB8AC3E}">
        <p14:creationId xmlns:p14="http://schemas.microsoft.com/office/powerpoint/2010/main" val="28590564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7:1-4</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22</a:t>
            </a:r>
            <a:endParaRPr lang="en-US" sz="3200" b="1" dirty="0" smtClean="0">
              <a:solidFill>
                <a:schemeClr val="bg1"/>
              </a:solidFill>
            </a:endParaRPr>
          </a:p>
        </p:txBody>
      </p:sp>
      <p:sp>
        <p:nvSpPr>
          <p:cNvPr id="5" name="TextBox 4"/>
          <p:cNvSpPr txBox="1"/>
          <p:nvPr/>
        </p:nvSpPr>
        <p:spPr>
          <a:xfrm>
            <a:off x="698500" y="1016000"/>
            <a:ext cx="9652000" cy="5632311"/>
          </a:xfrm>
          <a:prstGeom prst="rect">
            <a:avLst/>
          </a:prstGeom>
          <a:noFill/>
        </p:spPr>
        <p:txBody>
          <a:bodyPr wrap="square" rtlCol="0">
            <a:spAutoFit/>
          </a:bodyPr>
          <a:lstStyle/>
          <a:p>
            <a:r>
              <a:rPr lang="en-US" sz="2400" dirty="0">
                <a:solidFill>
                  <a:schemeClr val="tx1">
                    <a:lumMod val="50000"/>
                  </a:schemeClr>
                </a:solidFill>
                <a:latin typeface="Roboto"/>
              </a:rPr>
              <a:t>1For this Melchizedek, king of Salem, priest of the Most High God, who met Abraham as he was returning from the slaughter of the kings and blessed him, </a:t>
            </a:r>
            <a:endParaRPr lang="en-US" sz="2400" dirty="0" smtClean="0">
              <a:solidFill>
                <a:schemeClr val="tx1">
                  <a:lumMod val="50000"/>
                </a:schemeClr>
              </a:solidFill>
              <a:latin typeface="Roboto"/>
            </a:endParaRPr>
          </a:p>
          <a:p>
            <a:endParaRPr lang="en-US" sz="2400" dirty="0">
              <a:solidFill>
                <a:schemeClr val="tx1">
                  <a:lumMod val="50000"/>
                </a:schemeClr>
              </a:solidFill>
              <a:latin typeface="Roboto"/>
            </a:endParaRPr>
          </a:p>
          <a:p>
            <a:r>
              <a:rPr lang="en-US" sz="2400" dirty="0" smtClean="0">
                <a:solidFill>
                  <a:schemeClr val="tx1">
                    <a:lumMod val="50000"/>
                  </a:schemeClr>
                </a:solidFill>
                <a:latin typeface="Roboto"/>
              </a:rPr>
              <a:t>2 to </a:t>
            </a:r>
            <a:r>
              <a:rPr lang="en-US" sz="2400" dirty="0">
                <a:solidFill>
                  <a:schemeClr val="tx1">
                    <a:lumMod val="50000"/>
                  </a:schemeClr>
                </a:solidFill>
                <a:latin typeface="Roboto"/>
              </a:rPr>
              <a:t>whom also Abraham apportioned a tenth part of all [the spoils], was first of all, by the translation [of his name], king of righteousness, and then also king of Salem, which is king of peace. </a:t>
            </a:r>
            <a:endParaRPr lang="en-US" sz="2400" dirty="0" smtClean="0">
              <a:solidFill>
                <a:schemeClr val="tx1">
                  <a:lumMod val="50000"/>
                </a:schemeClr>
              </a:solidFill>
              <a:latin typeface="Roboto"/>
            </a:endParaRPr>
          </a:p>
          <a:p>
            <a:endParaRPr lang="en-US" sz="2400" dirty="0">
              <a:solidFill>
                <a:schemeClr val="tx1">
                  <a:lumMod val="50000"/>
                </a:schemeClr>
              </a:solidFill>
              <a:latin typeface="Roboto"/>
            </a:endParaRPr>
          </a:p>
          <a:p>
            <a:r>
              <a:rPr lang="en-US" sz="2400" dirty="0" smtClean="0">
                <a:solidFill>
                  <a:schemeClr val="tx1">
                    <a:lumMod val="50000"/>
                  </a:schemeClr>
                </a:solidFill>
                <a:latin typeface="Roboto"/>
              </a:rPr>
              <a:t>3 Without </a:t>
            </a:r>
            <a:r>
              <a:rPr lang="en-US" sz="2400" dirty="0">
                <a:solidFill>
                  <a:schemeClr val="tx1">
                    <a:lumMod val="50000"/>
                  </a:schemeClr>
                </a:solidFill>
                <a:latin typeface="Roboto"/>
              </a:rPr>
              <a:t>father, without mother, without genealogy, having neither beginning of days nor end of life, but made like the Son of God, he remains a priest perpetually. </a:t>
            </a:r>
            <a:endParaRPr lang="en-US" sz="2400" dirty="0" smtClean="0">
              <a:solidFill>
                <a:schemeClr val="tx1">
                  <a:lumMod val="50000"/>
                </a:schemeClr>
              </a:solidFill>
              <a:latin typeface="Roboto"/>
            </a:endParaRPr>
          </a:p>
          <a:p>
            <a:endParaRPr lang="en-US" sz="2400" dirty="0">
              <a:latin typeface="Roboto"/>
            </a:endParaRPr>
          </a:p>
          <a:p>
            <a:r>
              <a:rPr lang="en-US" sz="2400" dirty="0" smtClean="0">
                <a:solidFill>
                  <a:srgbClr val="00B0F0"/>
                </a:solidFill>
                <a:latin typeface="Roboto"/>
              </a:rPr>
              <a:t>4</a:t>
            </a:r>
            <a:r>
              <a:rPr lang="en-US" sz="2400" dirty="0" smtClean="0">
                <a:latin typeface="Roboto"/>
              </a:rPr>
              <a:t> Now </a:t>
            </a:r>
            <a:r>
              <a:rPr lang="en-US" sz="2400" dirty="0">
                <a:latin typeface="Roboto"/>
              </a:rPr>
              <a:t>observe how great </a:t>
            </a:r>
            <a:r>
              <a:rPr lang="en-US" sz="2400" dirty="0">
                <a:solidFill>
                  <a:srgbClr val="FFFF00"/>
                </a:solidFill>
                <a:latin typeface="Roboto"/>
              </a:rPr>
              <a:t>this man </a:t>
            </a:r>
            <a:r>
              <a:rPr lang="en-US" sz="2400" dirty="0">
                <a:latin typeface="Roboto"/>
              </a:rPr>
              <a:t>was to whom Abraham, the patriarch, gave a tenth of the choicest spoils.</a:t>
            </a:r>
            <a:endParaRPr lang="en-US" sz="2400" dirty="0" smtClean="0">
              <a:latin typeface="Roboto"/>
            </a:endParaRPr>
          </a:p>
          <a:p>
            <a:endParaRPr lang="en-US" sz="2400" i="1" dirty="0">
              <a:latin typeface="Roboto"/>
            </a:endParaRPr>
          </a:p>
        </p:txBody>
      </p:sp>
      <p:sp>
        <p:nvSpPr>
          <p:cNvPr id="2" name="TextBox 1"/>
          <p:cNvSpPr txBox="1"/>
          <p:nvPr/>
        </p:nvSpPr>
        <p:spPr>
          <a:xfrm>
            <a:off x="835269" y="1573823"/>
            <a:ext cx="10102362" cy="4524315"/>
          </a:xfrm>
          <a:prstGeom prst="rect">
            <a:avLst/>
          </a:prstGeom>
          <a:solidFill>
            <a:srgbClr val="FF0000"/>
          </a:solidFill>
        </p:spPr>
        <p:txBody>
          <a:bodyPr wrap="square" rtlCol="0">
            <a:spAutoFit/>
          </a:bodyPr>
          <a:lstStyle/>
          <a:p>
            <a:r>
              <a:rPr lang="en-US" dirty="0" smtClean="0">
                <a:solidFill>
                  <a:schemeClr val="bg2">
                    <a:lumMod val="40000"/>
                    <a:lumOff val="60000"/>
                  </a:schemeClr>
                </a:solidFill>
              </a:rPr>
              <a:t>ESV </a:t>
            </a:r>
            <a:r>
              <a:rPr lang="en-US" dirty="0">
                <a:solidFill>
                  <a:schemeClr val="bg2">
                    <a:lumMod val="40000"/>
                    <a:lumOff val="60000"/>
                  </a:schemeClr>
                </a:solidFill>
              </a:rPr>
              <a:t>7:4 </a:t>
            </a:r>
            <a:r>
              <a:rPr lang="en-US" dirty="0" smtClean="0"/>
              <a:t> </a:t>
            </a:r>
            <a:r>
              <a:rPr lang="en-US" dirty="0"/>
              <a:t>See how great this </a:t>
            </a:r>
            <a:r>
              <a:rPr lang="en-US" dirty="0">
                <a:solidFill>
                  <a:srgbClr val="FFFF00"/>
                </a:solidFill>
              </a:rPr>
              <a:t>man</a:t>
            </a:r>
            <a:r>
              <a:rPr lang="en-US" dirty="0"/>
              <a:t> was to whom Abraham the patriarch gave a tenth of the spoils</a:t>
            </a:r>
            <a:r>
              <a:rPr lang="en-US" dirty="0" smtClean="0"/>
              <a:t>!</a:t>
            </a:r>
          </a:p>
          <a:p>
            <a:endParaRPr lang="en-US" dirty="0"/>
          </a:p>
          <a:p>
            <a:r>
              <a:rPr lang="en-US" dirty="0">
                <a:solidFill>
                  <a:schemeClr val="bg2">
                    <a:lumMod val="40000"/>
                    <a:lumOff val="60000"/>
                  </a:schemeClr>
                </a:solidFill>
              </a:rPr>
              <a:t>NIV 7:4 </a:t>
            </a:r>
            <a:r>
              <a:rPr lang="en-US" dirty="0"/>
              <a:t>Just think how great he was: Even the patriarch Abraham gave him a tenth of the plunder!</a:t>
            </a:r>
          </a:p>
          <a:p>
            <a:endParaRPr lang="en-US" dirty="0"/>
          </a:p>
          <a:p>
            <a:r>
              <a:rPr lang="en-US" dirty="0">
                <a:solidFill>
                  <a:schemeClr val="bg2">
                    <a:lumMod val="40000"/>
                    <a:lumOff val="60000"/>
                  </a:schemeClr>
                </a:solidFill>
              </a:rPr>
              <a:t>TLB 7:4 </a:t>
            </a:r>
            <a:r>
              <a:rPr lang="en-US" dirty="0" smtClean="0"/>
              <a:t> </a:t>
            </a:r>
            <a:r>
              <a:rPr lang="en-US" dirty="0"/>
              <a:t>See then how great this </a:t>
            </a:r>
            <a:r>
              <a:rPr lang="en-US" dirty="0">
                <a:solidFill>
                  <a:srgbClr val="FFFF00"/>
                </a:solidFill>
              </a:rPr>
              <a:t>Melchizedek </a:t>
            </a:r>
            <a:r>
              <a:rPr lang="en-US" dirty="0"/>
              <a:t>is:</a:t>
            </a:r>
          </a:p>
          <a:p>
            <a:endParaRPr lang="en-US" dirty="0"/>
          </a:p>
          <a:p>
            <a:pPr marL="342900" indent="-342900">
              <a:buAutoNum type="alphaLcParenBoth"/>
            </a:pPr>
            <a:r>
              <a:rPr lang="en-US" dirty="0" smtClean="0"/>
              <a:t>Even </a:t>
            </a:r>
            <a:r>
              <a:rPr lang="en-US" dirty="0"/>
              <a:t>Abraham, the first and most honored of all God’s chosen people, gave Melchizedek a tenth of the spoils he took from the kings he had been fighting</a:t>
            </a:r>
            <a:r>
              <a:rPr lang="en-US" dirty="0" smtClean="0"/>
              <a:t>.</a:t>
            </a:r>
          </a:p>
          <a:p>
            <a:pPr marL="342900" indent="-342900">
              <a:buAutoNum type="alphaLcParenBoth"/>
            </a:pPr>
            <a:endParaRPr lang="en-US" dirty="0"/>
          </a:p>
          <a:p>
            <a:r>
              <a:rPr lang="en-US" dirty="0">
                <a:solidFill>
                  <a:schemeClr val="bg2">
                    <a:lumMod val="40000"/>
                    <a:lumOff val="60000"/>
                  </a:schemeClr>
                </a:solidFill>
              </a:rPr>
              <a:t>YLT 7:4 4 </a:t>
            </a:r>
            <a:r>
              <a:rPr lang="en-US" dirty="0"/>
              <a:t>And see how great </a:t>
            </a:r>
            <a:r>
              <a:rPr lang="en-US" b="1" dirty="0">
                <a:solidFill>
                  <a:schemeClr val="tx2">
                    <a:lumMod val="10000"/>
                  </a:schemeClr>
                </a:solidFill>
              </a:rPr>
              <a:t>this one </a:t>
            </a:r>
            <a:r>
              <a:rPr lang="en-US" dirty="0"/>
              <a:t>[is], to whom also a tenth Abraham the patriarch did give out of the best of the spoils, </a:t>
            </a:r>
            <a:r>
              <a:rPr lang="en-US" dirty="0">
                <a:solidFill>
                  <a:srgbClr val="FFC000"/>
                </a:solidFill>
              </a:rPr>
              <a:t>(</a:t>
            </a:r>
            <a:r>
              <a:rPr lang="en-US" dirty="0" err="1" smtClean="0">
                <a:solidFill>
                  <a:srgbClr val="FFC000"/>
                </a:solidFill>
              </a:rPr>
              <a:t>touto</a:t>
            </a:r>
            <a:r>
              <a:rPr lang="en-US" dirty="0" smtClean="0">
                <a:solidFill>
                  <a:srgbClr val="FFC000"/>
                </a:solidFill>
              </a:rPr>
              <a:t>)</a:t>
            </a:r>
          </a:p>
          <a:p>
            <a:endParaRPr lang="en-US" dirty="0">
              <a:solidFill>
                <a:srgbClr val="FFC000"/>
              </a:solidFill>
            </a:endParaRPr>
          </a:p>
          <a:p>
            <a:r>
              <a:rPr lang="en-US" dirty="0">
                <a:solidFill>
                  <a:schemeClr val="bg2">
                    <a:lumMod val="40000"/>
                    <a:lumOff val="60000"/>
                  </a:schemeClr>
                </a:solidFill>
              </a:rPr>
              <a:t>LSV 7:4 </a:t>
            </a:r>
            <a:r>
              <a:rPr lang="en-US" dirty="0" smtClean="0"/>
              <a:t>And </a:t>
            </a:r>
            <a:r>
              <a:rPr lang="en-US" dirty="0"/>
              <a:t>see how great </a:t>
            </a:r>
            <a:r>
              <a:rPr lang="en-US" b="1" dirty="0">
                <a:solidFill>
                  <a:schemeClr val="bg1"/>
                </a:solidFill>
              </a:rPr>
              <a:t>this one </a:t>
            </a:r>
            <a:r>
              <a:rPr lang="en-US" dirty="0"/>
              <a:t>[is], to whom Abraham the patriarch also gave a tenth out of the best of the spoils,</a:t>
            </a:r>
          </a:p>
        </p:txBody>
      </p:sp>
    </p:spTree>
    <p:extLst>
      <p:ext uri="{BB962C8B-B14F-4D97-AF65-F5344CB8AC3E}">
        <p14:creationId xmlns:p14="http://schemas.microsoft.com/office/powerpoint/2010/main" val="40871070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7:8-10</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23</a:t>
            </a:r>
            <a:endParaRPr lang="en-US" sz="3200" b="1" dirty="0" smtClean="0">
              <a:solidFill>
                <a:schemeClr val="bg1"/>
              </a:solidFill>
            </a:endParaRPr>
          </a:p>
        </p:txBody>
      </p:sp>
      <p:sp>
        <p:nvSpPr>
          <p:cNvPr id="5" name="TextBox 4"/>
          <p:cNvSpPr txBox="1"/>
          <p:nvPr/>
        </p:nvSpPr>
        <p:spPr>
          <a:xfrm>
            <a:off x="698500" y="1016000"/>
            <a:ext cx="9652000" cy="5632311"/>
          </a:xfrm>
          <a:prstGeom prst="rect">
            <a:avLst/>
          </a:prstGeom>
          <a:noFill/>
        </p:spPr>
        <p:txBody>
          <a:bodyPr wrap="square" rtlCol="0">
            <a:spAutoFit/>
          </a:bodyPr>
          <a:lstStyle/>
          <a:p>
            <a:r>
              <a:rPr lang="en-US" sz="2400" dirty="0" smtClean="0">
                <a:solidFill>
                  <a:srgbClr val="00B0F0"/>
                </a:solidFill>
                <a:latin typeface="Roboto"/>
              </a:rPr>
              <a:t>5</a:t>
            </a:r>
            <a:r>
              <a:rPr lang="en-US" sz="2400" dirty="0" smtClean="0">
                <a:latin typeface="Roboto"/>
              </a:rPr>
              <a:t> And </a:t>
            </a:r>
            <a:r>
              <a:rPr lang="en-US" sz="2400" dirty="0">
                <a:latin typeface="Roboto"/>
              </a:rPr>
              <a:t>those indeed of the sons of Levi who receive the priest's office have commandment in the Law to collect a tenth from the people, that is, from their brethren, although these are descended from Abraham. </a:t>
            </a:r>
            <a:endParaRPr lang="en-US" sz="2400" dirty="0" smtClean="0">
              <a:latin typeface="Roboto"/>
            </a:endParaRPr>
          </a:p>
          <a:p>
            <a:endParaRPr lang="en-US" sz="2400" dirty="0" smtClean="0">
              <a:latin typeface="Roboto"/>
            </a:endParaRPr>
          </a:p>
          <a:p>
            <a:r>
              <a:rPr lang="en-US" sz="2400" dirty="0" smtClean="0">
                <a:solidFill>
                  <a:srgbClr val="00B0F0"/>
                </a:solidFill>
                <a:latin typeface="Roboto"/>
              </a:rPr>
              <a:t>6</a:t>
            </a:r>
            <a:r>
              <a:rPr lang="en-US" sz="2400" dirty="0" smtClean="0">
                <a:latin typeface="Roboto"/>
              </a:rPr>
              <a:t> But </a:t>
            </a:r>
            <a:r>
              <a:rPr lang="en-US" sz="2400" dirty="0">
                <a:latin typeface="Roboto"/>
              </a:rPr>
              <a:t>the one whose genealogy is not traced from them collected a tenth from Abraham and blessed the one who had the promises. </a:t>
            </a:r>
            <a:endParaRPr lang="en-US" sz="2400" dirty="0" smtClean="0">
              <a:latin typeface="Roboto"/>
            </a:endParaRPr>
          </a:p>
          <a:p>
            <a:endParaRPr lang="en-US" sz="2400" dirty="0">
              <a:latin typeface="Roboto"/>
            </a:endParaRPr>
          </a:p>
          <a:p>
            <a:r>
              <a:rPr lang="en-US" sz="2400" dirty="0" smtClean="0">
                <a:solidFill>
                  <a:srgbClr val="00B0F0"/>
                </a:solidFill>
                <a:latin typeface="Roboto"/>
              </a:rPr>
              <a:t>7</a:t>
            </a:r>
            <a:r>
              <a:rPr lang="en-US" sz="2400" dirty="0" smtClean="0">
                <a:latin typeface="Roboto"/>
              </a:rPr>
              <a:t> But </a:t>
            </a:r>
            <a:r>
              <a:rPr lang="en-US" sz="2400" dirty="0">
                <a:latin typeface="Roboto"/>
              </a:rPr>
              <a:t>without any dispute the lesser is blessed by the greater. </a:t>
            </a:r>
            <a:endParaRPr lang="en-US" sz="2400" dirty="0" smtClean="0">
              <a:latin typeface="Roboto"/>
            </a:endParaRPr>
          </a:p>
          <a:p>
            <a:endParaRPr lang="en-US" sz="2400" dirty="0">
              <a:latin typeface="Roboto"/>
            </a:endParaRPr>
          </a:p>
          <a:p>
            <a:r>
              <a:rPr lang="en-US" sz="2400" dirty="0" smtClean="0">
                <a:solidFill>
                  <a:srgbClr val="00B0F0"/>
                </a:solidFill>
                <a:latin typeface="Roboto"/>
              </a:rPr>
              <a:t>8</a:t>
            </a:r>
            <a:r>
              <a:rPr lang="en-US" sz="2400" dirty="0" smtClean="0">
                <a:latin typeface="Roboto"/>
              </a:rPr>
              <a:t> In </a:t>
            </a:r>
            <a:r>
              <a:rPr lang="en-US" sz="2400" dirty="0">
                <a:latin typeface="Roboto"/>
              </a:rPr>
              <a:t>this case mortal men receive tithes, but in that case one [receives them], of whom it is witnessed that he lives on. </a:t>
            </a:r>
            <a:endParaRPr lang="en-US" sz="2400" dirty="0" smtClean="0">
              <a:latin typeface="Roboto"/>
            </a:endParaRPr>
          </a:p>
          <a:p>
            <a:endParaRPr lang="en-US" sz="2400" dirty="0">
              <a:latin typeface="Roboto"/>
            </a:endParaRPr>
          </a:p>
          <a:p>
            <a:r>
              <a:rPr lang="en-US" sz="2400" dirty="0" smtClean="0">
                <a:solidFill>
                  <a:srgbClr val="00B0F0"/>
                </a:solidFill>
                <a:latin typeface="Roboto"/>
              </a:rPr>
              <a:t>9</a:t>
            </a:r>
            <a:r>
              <a:rPr lang="en-US" sz="2400" dirty="0" smtClean="0">
                <a:latin typeface="Roboto"/>
              </a:rPr>
              <a:t> And</a:t>
            </a:r>
            <a:r>
              <a:rPr lang="en-US" sz="2400" dirty="0">
                <a:latin typeface="Roboto"/>
              </a:rPr>
              <a:t>, so to speak, through Abraham even Levi, who received tithes, paid tithes, </a:t>
            </a:r>
            <a:r>
              <a:rPr lang="en-US" sz="2400" dirty="0" smtClean="0">
                <a:solidFill>
                  <a:srgbClr val="00B0F0"/>
                </a:solidFill>
                <a:latin typeface="Roboto"/>
              </a:rPr>
              <a:t>10</a:t>
            </a:r>
            <a:r>
              <a:rPr lang="en-US" sz="2400" dirty="0" smtClean="0">
                <a:latin typeface="Roboto"/>
              </a:rPr>
              <a:t> for </a:t>
            </a:r>
            <a:r>
              <a:rPr lang="en-US" sz="2400" dirty="0">
                <a:latin typeface="Roboto"/>
              </a:rPr>
              <a:t>he was still in the loins of his father when Melchizedek met him.</a:t>
            </a:r>
            <a:endParaRPr lang="en-US" sz="2400" i="1" dirty="0"/>
          </a:p>
        </p:txBody>
      </p:sp>
      <p:sp>
        <p:nvSpPr>
          <p:cNvPr id="2" name="TextBox 1"/>
          <p:cNvSpPr txBox="1"/>
          <p:nvPr/>
        </p:nvSpPr>
        <p:spPr>
          <a:xfrm>
            <a:off x="905608" y="1169378"/>
            <a:ext cx="9671538" cy="4893647"/>
          </a:xfrm>
          <a:prstGeom prst="rect">
            <a:avLst/>
          </a:prstGeom>
          <a:solidFill>
            <a:srgbClr val="FF0000"/>
          </a:solidFill>
        </p:spPr>
        <p:txBody>
          <a:bodyPr wrap="square" rtlCol="0">
            <a:spAutoFit/>
          </a:bodyPr>
          <a:lstStyle/>
          <a:p>
            <a:pPr algn="ctr"/>
            <a:r>
              <a:rPr lang="en-US" sz="2400" b="1" dirty="0" smtClean="0"/>
              <a:t>Amplified Bible</a:t>
            </a:r>
          </a:p>
          <a:p>
            <a:pPr algn="ctr"/>
            <a:endParaRPr lang="en-US" sz="2400" b="1" dirty="0" smtClean="0"/>
          </a:p>
          <a:p>
            <a:r>
              <a:rPr lang="en-US" sz="2400" b="1" dirty="0" smtClean="0"/>
              <a:t>6</a:t>
            </a:r>
            <a:r>
              <a:rPr lang="en-US" sz="2400" dirty="0" smtClean="0"/>
              <a:t> </a:t>
            </a:r>
            <a:r>
              <a:rPr lang="en-US" sz="2400" dirty="0"/>
              <a:t>But this person [Melchizedek] who is not from their Levitical ancestry received tithes from Abraham and blessed him who possessed the promises [of God]. </a:t>
            </a:r>
            <a:endParaRPr lang="en-US" sz="2400" dirty="0" smtClean="0"/>
          </a:p>
          <a:p>
            <a:endParaRPr lang="en-US" sz="2400" dirty="0"/>
          </a:p>
          <a:p>
            <a:r>
              <a:rPr lang="en-US" sz="2400" b="1" dirty="0" smtClean="0"/>
              <a:t>7</a:t>
            </a:r>
            <a:r>
              <a:rPr lang="en-US" sz="2400" dirty="0" smtClean="0"/>
              <a:t> </a:t>
            </a:r>
            <a:r>
              <a:rPr lang="en-US" sz="2400" dirty="0"/>
              <a:t>Yet it is beyond all dispute that the lesser person is always blessed by the greater one. </a:t>
            </a:r>
            <a:endParaRPr lang="en-US" sz="2400" dirty="0" smtClean="0"/>
          </a:p>
          <a:p>
            <a:endParaRPr lang="en-US" sz="2400" dirty="0"/>
          </a:p>
          <a:p>
            <a:r>
              <a:rPr lang="en-US" sz="2400" b="1" dirty="0" smtClean="0"/>
              <a:t>8</a:t>
            </a:r>
            <a:r>
              <a:rPr lang="en-US" sz="2400" dirty="0" smtClean="0"/>
              <a:t> </a:t>
            </a:r>
            <a:r>
              <a:rPr lang="en-US" sz="2400" dirty="0"/>
              <a:t>Furthermore, here [in the Levitical priesthood] tithes are received by men who are subject to death; but in that case [concerning Melchizedek], they are received by one of whom it is testified that he </a:t>
            </a:r>
            <a:r>
              <a:rPr lang="en-US" sz="2400" dirty="0" smtClean="0"/>
              <a:t>lives </a:t>
            </a:r>
            <a:r>
              <a:rPr lang="en-US" sz="2400" dirty="0"/>
              <a:t>on [perpetually].</a:t>
            </a:r>
          </a:p>
        </p:txBody>
      </p:sp>
    </p:spTree>
    <p:extLst>
      <p:ext uri="{BB962C8B-B14F-4D97-AF65-F5344CB8AC3E}">
        <p14:creationId xmlns:p14="http://schemas.microsoft.com/office/powerpoint/2010/main" val="37944555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7:11-14</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24</a:t>
            </a:r>
            <a:endParaRPr lang="en-US" sz="3200" b="1" dirty="0" smtClean="0">
              <a:solidFill>
                <a:schemeClr val="bg1"/>
              </a:solidFill>
            </a:endParaRPr>
          </a:p>
        </p:txBody>
      </p:sp>
      <p:sp>
        <p:nvSpPr>
          <p:cNvPr id="5" name="TextBox 4"/>
          <p:cNvSpPr txBox="1"/>
          <p:nvPr/>
        </p:nvSpPr>
        <p:spPr>
          <a:xfrm>
            <a:off x="698500" y="1016000"/>
            <a:ext cx="9652000" cy="5262979"/>
          </a:xfrm>
          <a:prstGeom prst="rect">
            <a:avLst/>
          </a:prstGeom>
          <a:noFill/>
        </p:spPr>
        <p:txBody>
          <a:bodyPr wrap="square" rtlCol="0">
            <a:spAutoFit/>
          </a:bodyPr>
          <a:lstStyle/>
          <a:p>
            <a:r>
              <a:rPr lang="en-US" sz="2400" dirty="0">
                <a:solidFill>
                  <a:srgbClr val="00B0F0"/>
                </a:solidFill>
                <a:latin typeface="Roboto"/>
              </a:rPr>
              <a:t>11</a:t>
            </a:r>
            <a:r>
              <a:rPr lang="en-US" sz="2400" dirty="0">
                <a:latin typeface="Roboto"/>
              </a:rPr>
              <a:t>Now if perfection was through the Levitical priesthood (for on the basis of it the people received the Law), what further need [was there] for another priest </a:t>
            </a:r>
            <a:r>
              <a:rPr lang="en-US" sz="2400" dirty="0">
                <a:solidFill>
                  <a:srgbClr val="FFFF00"/>
                </a:solidFill>
                <a:latin typeface="Roboto"/>
              </a:rPr>
              <a:t>to arise </a:t>
            </a:r>
            <a:r>
              <a:rPr lang="en-US" sz="2400" dirty="0">
                <a:latin typeface="Roboto"/>
              </a:rPr>
              <a:t>according to the order of Melchizedek, and not be designated according to the order of Aaron? </a:t>
            </a:r>
            <a:endParaRPr lang="en-US" sz="2400" dirty="0" smtClean="0">
              <a:latin typeface="Roboto"/>
            </a:endParaRPr>
          </a:p>
          <a:p>
            <a:endParaRPr lang="en-US" sz="2400" dirty="0">
              <a:latin typeface="Roboto"/>
            </a:endParaRPr>
          </a:p>
          <a:p>
            <a:r>
              <a:rPr lang="en-US" sz="2400" dirty="0" smtClean="0">
                <a:solidFill>
                  <a:srgbClr val="00B0F0"/>
                </a:solidFill>
                <a:latin typeface="Roboto"/>
              </a:rPr>
              <a:t>12</a:t>
            </a:r>
            <a:r>
              <a:rPr lang="en-US" sz="2400" dirty="0" smtClean="0">
                <a:latin typeface="Roboto"/>
              </a:rPr>
              <a:t> For </a:t>
            </a:r>
            <a:r>
              <a:rPr lang="en-US" sz="2400" dirty="0">
                <a:latin typeface="Roboto"/>
              </a:rPr>
              <a:t>when the priesthood is changed, of necessity there takes place a change of law also. </a:t>
            </a:r>
            <a:endParaRPr lang="en-US" sz="2400" dirty="0" smtClean="0">
              <a:latin typeface="Roboto"/>
            </a:endParaRPr>
          </a:p>
          <a:p>
            <a:endParaRPr lang="en-US" sz="2400" dirty="0">
              <a:latin typeface="Roboto"/>
            </a:endParaRPr>
          </a:p>
          <a:p>
            <a:r>
              <a:rPr lang="en-US" sz="2400" dirty="0" smtClean="0">
                <a:solidFill>
                  <a:srgbClr val="00B0F0"/>
                </a:solidFill>
                <a:latin typeface="Roboto"/>
              </a:rPr>
              <a:t>13 </a:t>
            </a:r>
            <a:r>
              <a:rPr lang="en-US" sz="2400" i="1" dirty="0" smtClean="0">
                <a:solidFill>
                  <a:srgbClr val="FFFF00"/>
                </a:solidFill>
                <a:effectLst>
                  <a:outerShdw blurRad="38100" dist="38100" dir="2700000" algn="tl">
                    <a:srgbClr val="000000">
                      <a:alpha val="43137"/>
                    </a:srgbClr>
                  </a:outerShdw>
                </a:effectLst>
                <a:latin typeface="Roboto"/>
              </a:rPr>
              <a:t>For </a:t>
            </a:r>
            <a:r>
              <a:rPr lang="en-US" sz="2400" i="1" dirty="0">
                <a:solidFill>
                  <a:srgbClr val="FFFF00"/>
                </a:solidFill>
                <a:effectLst>
                  <a:outerShdw blurRad="38100" dist="38100" dir="2700000" algn="tl">
                    <a:srgbClr val="000000">
                      <a:alpha val="43137"/>
                    </a:srgbClr>
                  </a:outerShdw>
                </a:effectLst>
                <a:latin typeface="Roboto"/>
              </a:rPr>
              <a:t>the one concerning whom these things are spoken belongs to another tribe, </a:t>
            </a:r>
            <a:r>
              <a:rPr lang="en-US" sz="2400" dirty="0">
                <a:latin typeface="Roboto"/>
              </a:rPr>
              <a:t>from which no one has officiated at the altar. </a:t>
            </a:r>
            <a:endParaRPr lang="en-US" sz="2400" dirty="0" smtClean="0">
              <a:latin typeface="Roboto"/>
            </a:endParaRPr>
          </a:p>
          <a:p>
            <a:endParaRPr lang="en-US" sz="2400" dirty="0">
              <a:latin typeface="Roboto"/>
            </a:endParaRPr>
          </a:p>
          <a:p>
            <a:r>
              <a:rPr lang="en-US" sz="2400" dirty="0" smtClean="0">
                <a:solidFill>
                  <a:srgbClr val="00B0F0"/>
                </a:solidFill>
                <a:latin typeface="Roboto"/>
              </a:rPr>
              <a:t>14</a:t>
            </a:r>
            <a:r>
              <a:rPr lang="en-US" sz="2400" dirty="0" smtClean="0">
                <a:latin typeface="Roboto"/>
              </a:rPr>
              <a:t> For </a:t>
            </a:r>
            <a:r>
              <a:rPr lang="en-US" sz="2400" dirty="0">
                <a:latin typeface="Roboto"/>
              </a:rPr>
              <a:t>it is evident that our Lord was descended from Judah, a tribe with reference to which Moses spoke nothing concerning priests. </a:t>
            </a:r>
            <a:endParaRPr lang="en-US" sz="2400" dirty="0" smtClean="0">
              <a:latin typeface="Roboto"/>
            </a:endParaRPr>
          </a:p>
          <a:p>
            <a:endParaRPr lang="en-US" sz="2400" i="1" dirty="0"/>
          </a:p>
        </p:txBody>
      </p:sp>
    </p:spTree>
    <p:extLst>
      <p:ext uri="{BB962C8B-B14F-4D97-AF65-F5344CB8AC3E}">
        <p14:creationId xmlns:p14="http://schemas.microsoft.com/office/powerpoint/2010/main" val="16635718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a:t>
            </a:r>
            <a:r>
              <a:rPr lang="en-US" sz="3200" dirty="0" smtClean="0">
                <a:solidFill>
                  <a:srgbClr val="92D050"/>
                </a:solidFill>
              </a:rPr>
              <a:t>7:15-18</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25</a:t>
            </a:r>
            <a:endParaRPr lang="en-US" sz="3200" b="1" dirty="0" smtClean="0">
              <a:solidFill>
                <a:schemeClr val="bg1"/>
              </a:solidFill>
            </a:endParaRPr>
          </a:p>
        </p:txBody>
      </p:sp>
      <p:sp>
        <p:nvSpPr>
          <p:cNvPr id="5" name="TextBox 4"/>
          <p:cNvSpPr txBox="1"/>
          <p:nvPr/>
        </p:nvSpPr>
        <p:spPr>
          <a:xfrm>
            <a:off x="698500" y="1016000"/>
            <a:ext cx="9652000" cy="4893647"/>
          </a:xfrm>
          <a:prstGeom prst="rect">
            <a:avLst/>
          </a:prstGeom>
          <a:noFill/>
        </p:spPr>
        <p:txBody>
          <a:bodyPr wrap="square" rtlCol="0">
            <a:spAutoFit/>
          </a:bodyPr>
          <a:lstStyle/>
          <a:p>
            <a:r>
              <a:rPr lang="en-US" sz="2400" dirty="0" smtClean="0">
                <a:solidFill>
                  <a:srgbClr val="00B0F0"/>
                </a:solidFill>
                <a:latin typeface="Roboto"/>
              </a:rPr>
              <a:t>15</a:t>
            </a:r>
            <a:r>
              <a:rPr lang="en-US" sz="2400" dirty="0" smtClean="0">
                <a:latin typeface="Roboto"/>
              </a:rPr>
              <a:t> And </a:t>
            </a:r>
            <a:r>
              <a:rPr lang="en-US" sz="2400" dirty="0">
                <a:latin typeface="Roboto"/>
              </a:rPr>
              <a:t>this is clearer still, if another priest arises according to the likeness of Melchizedek, 16who has become [such] not on the basis of a law of physical requirement, but according to the power of an indestructible life.</a:t>
            </a:r>
          </a:p>
          <a:p>
            <a:endParaRPr lang="en-US" sz="2400" dirty="0">
              <a:latin typeface="Roboto"/>
            </a:endParaRPr>
          </a:p>
          <a:p>
            <a:r>
              <a:rPr lang="en-US" sz="2400" dirty="0" smtClean="0">
                <a:solidFill>
                  <a:srgbClr val="00B0F0"/>
                </a:solidFill>
                <a:latin typeface="Roboto"/>
              </a:rPr>
              <a:t>17</a:t>
            </a:r>
            <a:r>
              <a:rPr lang="en-US" sz="2400" dirty="0" smtClean="0">
                <a:latin typeface="Roboto"/>
              </a:rPr>
              <a:t> For </a:t>
            </a:r>
            <a:r>
              <a:rPr lang="en-US" sz="2400" dirty="0">
                <a:latin typeface="Roboto"/>
              </a:rPr>
              <a:t>it is attested [of Him], "YOU ARE A PRIEST </a:t>
            </a:r>
            <a:r>
              <a:rPr lang="en-US" sz="2400" dirty="0">
                <a:solidFill>
                  <a:srgbClr val="FFFF00"/>
                </a:solidFill>
                <a:latin typeface="Roboto"/>
              </a:rPr>
              <a:t>FOREVER</a:t>
            </a:r>
            <a:r>
              <a:rPr lang="en-US" sz="2400" dirty="0">
                <a:latin typeface="Roboto"/>
              </a:rPr>
              <a:t> ACCORDING TO THE ORDER OF MELCHIZEDEK."</a:t>
            </a:r>
            <a:r>
              <a:rPr lang="en-US" sz="2400" dirty="0" smtClean="0">
                <a:latin typeface="Roboto"/>
              </a:rPr>
              <a:t>. </a:t>
            </a:r>
            <a:r>
              <a:rPr lang="en-US" sz="2400" dirty="0" smtClean="0">
                <a:solidFill>
                  <a:srgbClr val="FFFF00"/>
                </a:solidFill>
                <a:latin typeface="Roboto"/>
              </a:rPr>
              <a:t>(Psalm 110:4)</a:t>
            </a:r>
          </a:p>
          <a:p>
            <a:endParaRPr lang="en-US" sz="2400" dirty="0">
              <a:solidFill>
                <a:srgbClr val="FFFF00"/>
              </a:solidFill>
              <a:latin typeface="Roboto"/>
            </a:endParaRPr>
          </a:p>
          <a:p>
            <a:r>
              <a:rPr lang="en-US" sz="2400" dirty="0" smtClean="0">
                <a:solidFill>
                  <a:srgbClr val="00B0F0"/>
                </a:solidFill>
                <a:latin typeface="Roboto"/>
              </a:rPr>
              <a:t>18</a:t>
            </a:r>
            <a:r>
              <a:rPr lang="en-US" sz="2400" dirty="0" smtClean="0">
                <a:latin typeface="Roboto"/>
              </a:rPr>
              <a:t> For</a:t>
            </a:r>
            <a:r>
              <a:rPr lang="en-US" sz="2400" dirty="0">
                <a:latin typeface="Roboto"/>
              </a:rPr>
              <a:t>, on the one hand, there is a setting aside of a former commandment because of its weakness and uselessness 19(for the Law made nothing perfect), and on the other hand there is a bringing in of a better hope, through which we draw near to God</a:t>
            </a:r>
            <a:endParaRPr lang="en-US" sz="2400" dirty="0" smtClean="0">
              <a:latin typeface="Roboto"/>
            </a:endParaRPr>
          </a:p>
          <a:p>
            <a:endParaRPr lang="en-US" sz="2400" i="1" dirty="0"/>
          </a:p>
        </p:txBody>
      </p:sp>
    </p:spTree>
    <p:extLst>
      <p:ext uri="{BB962C8B-B14F-4D97-AF65-F5344CB8AC3E}">
        <p14:creationId xmlns:p14="http://schemas.microsoft.com/office/powerpoint/2010/main" val="21884057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a:t>
            </a:r>
            <a:r>
              <a:rPr lang="en-US" sz="3200" dirty="0" smtClean="0">
                <a:solidFill>
                  <a:srgbClr val="92D050"/>
                </a:solidFill>
              </a:rPr>
              <a:t>7:15-18</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26</a:t>
            </a:r>
            <a:endParaRPr lang="en-US" sz="3200" b="1" dirty="0" smtClean="0">
              <a:solidFill>
                <a:schemeClr val="bg1"/>
              </a:solidFill>
            </a:endParaRPr>
          </a:p>
        </p:txBody>
      </p:sp>
      <p:sp>
        <p:nvSpPr>
          <p:cNvPr id="5" name="TextBox 4"/>
          <p:cNvSpPr txBox="1"/>
          <p:nvPr/>
        </p:nvSpPr>
        <p:spPr>
          <a:xfrm>
            <a:off x="698500" y="1016000"/>
            <a:ext cx="9652000" cy="4893647"/>
          </a:xfrm>
          <a:prstGeom prst="rect">
            <a:avLst/>
          </a:prstGeom>
          <a:noFill/>
        </p:spPr>
        <p:txBody>
          <a:bodyPr wrap="square" rtlCol="0">
            <a:spAutoFit/>
          </a:bodyPr>
          <a:lstStyle/>
          <a:p>
            <a:r>
              <a:rPr lang="en-US" sz="2400" dirty="0" smtClean="0">
                <a:solidFill>
                  <a:srgbClr val="00B0F0"/>
                </a:solidFill>
                <a:latin typeface="Roboto"/>
              </a:rPr>
              <a:t>15</a:t>
            </a:r>
            <a:r>
              <a:rPr lang="en-US" sz="2400" dirty="0" smtClean="0">
                <a:latin typeface="Roboto"/>
              </a:rPr>
              <a:t> And </a:t>
            </a:r>
            <a:r>
              <a:rPr lang="en-US" sz="2400" dirty="0">
                <a:latin typeface="Roboto"/>
              </a:rPr>
              <a:t>this is clearer still, if another priest arises according to the likeness of Melchizedek, 16who has become [such] not on the basis of a law of physical requirement, but according to the power of an indestructible life.</a:t>
            </a:r>
          </a:p>
          <a:p>
            <a:endParaRPr lang="en-US" sz="2400" dirty="0">
              <a:latin typeface="Roboto"/>
            </a:endParaRPr>
          </a:p>
          <a:p>
            <a:r>
              <a:rPr lang="en-US" sz="2400" dirty="0" smtClean="0">
                <a:solidFill>
                  <a:srgbClr val="00B0F0"/>
                </a:solidFill>
                <a:latin typeface="Roboto"/>
              </a:rPr>
              <a:t>17</a:t>
            </a:r>
            <a:r>
              <a:rPr lang="en-US" sz="2400" dirty="0" smtClean="0">
                <a:latin typeface="Roboto"/>
              </a:rPr>
              <a:t> For </a:t>
            </a:r>
            <a:r>
              <a:rPr lang="en-US" sz="2400" dirty="0">
                <a:latin typeface="Roboto"/>
              </a:rPr>
              <a:t>it is attested [of Him], "YOU ARE A PRIEST </a:t>
            </a:r>
            <a:r>
              <a:rPr lang="en-US" sz="2400" dirty="0">
                <a:solidFill>
                  <a:srgbClr val="FFFF00"/>
                </a:solidFill>
                <a:latin typeface="Roboto"/>
              </a:rPr>
              <a:t>FOREVER</a:t>
            </a:r>
            <a:r>
              <a:rPr lang="en-US" sz="2400" dirty="0">
                <a:latin typeface="Roboto"/>
              </a:rPr>
              <a:t> ACCORDING TO THE ORDER OF MELCHIZEDEK."</a:t>
            </a:r>
            <a:r>
              <a:rPr lang="en-US" sz="2400" dirty="0" smtClean="0">
                <a:latin typeface="Roboto"/>
              </a:rPr>
              <a:t>. </a:t>
            </a:r>
          </a:p>
          <a:p>
            <a:endParaRPr lang="en-US" sz="2400" dirty="0">
              <a:latin typeface="Roboto"/>
            </a:endParaRPr>
          </a:p>
          <a:p>
            <a:r>
              <a:rPr lang="en-US" sz="2400" dirty="0" smtClean="0">
                <a:solidFill>
                  <a:srgbClr val="00B0F0"/>
                </a:solidFill>
                <a:latin typeface="Roboto"/>
              </a:rPr>
              <a:t>18</a:t>
            </a:r>
            <a:r>
              <a:rPr lang="en-US" sz="2400" dirty="0" smtClean="0">
                <a:latin typeface="Roboto"/>
              </a:rPr>
              <a:t> For</a:t>
            </a:r>
            <a:r>
              <a:rPr lang="en-US" sz="2400" dirty="0">
                <a:latin typeface="Roboto"/>
              </a:rPr>
              <a:t>, on the one hand, there is a setting aside of a former commandment because of its weakness and uselessness 19(for the Law made nothing perfect), and on the other hand there is a bringing in of a better hope, through which we draw near to God</a:t>
            </a:r>
            <a:endParaRPr lang="en-US" sz="2400" dirty="0" smtClean="0">
              <a:latin typeface="Roboto"/>
            </a:endParaRPr>
          </a:p>
          <a:p>
            <a:endParaRPr lang="en-US" sz="2400" i="1" dirty="0"/>
          </a:p>
        </p:txBody>
      </p:sp>
      <p:sp>
        <p:nvSpPr>
          <p:cNvPr id="7" name="TextBox 6"/>
          <p:cNvSpPr txBox="1"/>
          <p:nvPr/>
        </p:nvSpPr>
        <p:spPr>
          <a:xfrm>
            <a:off x="1600200" y="2312377"/>
            <a:ext cx="8994531" cy="3508653"/>
          </a:xfrm>
          <a:prstGeom prst="rect">
            <a:avLst/>
          </a:prstGeom>
          <a:solidFill>
            <a:srgbClr val="FF0000"/>
          </a:solidFill>
        </p:spPr>
        <p:txBody>
          <a:bodyPr wrap="square" rtlCol="0">
            <a:spAutoFit/>
          </a:bodyPr>
          <a:lstStyle/>
          <a:p>
            <a:pPr algn="ctr"/>
            <a:r>
              <a:rPr lang="en-US" sz="3600" b="1" dirty="0"/>
              <a:t>◄ 165. </a:t>
            </a:r>
            <a:r>
              <a:rPr lang="en-US" sz="3600" b="1" dirty="0" err="1"/>
              <a:t>aión</a:t>
            </a:r>
            <a:r>
              <a:rPr lang="en-US" sz="3600" b="1" dirty="0"/>
              <a:t> ►</a:t>
            </a:r>
            <a:endParaRPr lang="en-US" sz="3600" b="1" dirty="0" smtClean="0"/>
          </a:p>
          <a:p>
            <a:endParaRPr lang="en-US" dirty="0"/>
          </a:p>
          <a:p>
            <a:r>
              <a:rPr lang="en-US" sz="2800" dirty="0" smtClean="0"/>
              <a:t>The </a:t>
            </a:r>
            <a:r>
              <a:rPr lang="en-US" sz="2800" dirty="0"/>
              <a:t>Greek word </a:t>
            </a:r>
            <a:r>
              <a:rPr lang="en-US" sz="2800" dirty="0" err="1"/>
              <a:t>aión</a:t>
            </a:r>
            <a:r>
              <a:rPr lang="en-US" sz="2800" dirty="0"/>
              <a:t> (α</a:t>
            </a:r>
            <a:r>
              <a:rPr lang="en-US" sz="2800" dirty="0" err="1"/>
              <a:t>ἰών</a:t>
            </a:r>
            <a:r>
              <a:rPr lang="en-US" sz="2800" dirty="0"/>
              <a:t>) explicitly covers both the past and the future. Rather than referring to a directional arrow moving forward, </a:t>
            </a:r>
            <a:r>
              <a:rPr lang="en-US" sz="2800" dirty="0" err="1"/>
              <a:t>aión</a:t>
            </a:r>
            <a:r>
              <a:rPr lang="en-US" sz="2800" dirty="0"/>
              <a:t> denotes a totality or continuity of time. </a:t>
            </a:r>
            <a:r>
              <a:rPr lang="en-US" sz="2800" dirty="0">
                <a:solidFill>
                  <a:srgbClr val="FFFF00"/>
                </a:solidFill>
              </a:rPr>
              <a:t>(</a:t>
            </a:r>
            <a:r>
              <a:rPr lang="en-US" sz="2800" dirty="0" smtClean="0">
                <a:solidFill>
                  <a:srgbClr val="FFFF00"/>
                </a:solidFill>
              </a:rPr>
              <a:t>eye-OHN)</a:t>
            </a:r>
          </a:p>
          <a:p>
            <a:endParaRPr lang="en-US" sz="2800" dirty="0">
              <a:solidFill>
                <a:srgbClr val="FFFF00"/>
              </a:solidFill>
            </a:endParaRPr>
          </a:p>
          <a:p>
            <a:r>
              <a:rPr lang="en-US" sz="2800" dirty="0" smtClean="0">
                <a:solidFill>
                  <a:srgbClr val="FFFF00"/>
                </a:solidFill>
              </a:rPr>
              <a:t>Olam in Hebrew has the </a:t>
            </a:r>
            <a:r>
              <a:rPr lang="en-US" sz="2800" smtClean="0">
                <a:solidFill>
                  <a:srgbClr val="FFFF00"/>
                </a:solidFill>
              </a:rPr>
              <a:t>same meaning.</a:t>
            </a:r>
            <a:endParaRPr lang="en-US" sz="2800" dirty="0">
              <a:solidFill>
                <a:srgbClr val="FFFF00"/>
              </a:solidFill>
            </a:endParaRPr>
          </a:p>
        </p:txBody>
      </p:sp>
    </p:spTree>
    <p:extLst>
      <p:ext uri="{BB962C8B-B14F-4D97-AF65-F5344CB8AC3E}">
        <p14:creationId xmlns:p14="http://schemas.microsoft.com/office/powerpoint/2010/main" val="6274222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a:t>
            </a:r>
            <a:r>
              <a:rPr lang="en-US" sz="3200" dirty="0" smtClean="0">
                <a:solidFill>
                  <a:srgbClr val="92D050"/>
                </a:solidFill>
              </a:rPr>
              <a:t>7:19-14</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27</a:t>
            </a:r>
            <a:endParaRPr lang="en-US" sz="3200" b="1" dirty="0" smtClean="0">
              <a:solidFill>
                <a:schemeClr val="bg1"/>
              </a:solidFill>
            </a:endParaRPr>
          </a:p>
        </p:txBody>
      </p:sp>
      <p:sp>
        <p:nvSpPr>
          <p:cNvPr id="5" name="TextBox 4"/>
          <p:cNvSpPr txBox="1"/>
          <p:nvPr/>
        </p:nvSpPr>
        <p:spPr>
          <a:xfrm>
            <a:off x="698500" y="1016000"/>
            <a:ext cx="9652000" cy="4524315"/>
          </a:xfrm>
          <a:prstGeom prst="rect">
            <a:avLst/>
          </a:prstGeom>
          <a:noFill/>
        </p:spPr>
        <p:txBody>
          <a:bodyPr wrap="square" rtlCol="0">
            <a:spAutoFit/>
          </a:bodyPr>
          <a:lstStyle/>
          <a:p>
            <a:r>
              <a:rPr lang="en-US" sz="2400" dirty="0" smtClean="0">
                <a:solidFill>
                  <a:srgbClr val="00B0F0"/>
                </a:solidFill>
                <a:latin typeface="Roboto"/>
              </a:rPr>
              <a:t>19</a:t>
            </a:r>
            <a:r>
              <a:rPr lang="en-US" sz="2400" dirty="0" smtClean="0">
                <a:latin typeface="Roboto"/>
              </a:rPr>
              <a:t> (</a:t>
            </a:r>
            <a:r>
              <a:rPr lang="en-US" sz="2400" dirty="0">
                <a:latin typeface="Roboto"/>
              </a:rPr>
              <a:t>for the Law made nothing perfect), and on the other hand there is a bringing in of a better hope, through which we draw near to God. </a:t>
            </a:r>
            <a:endParaRPr lang="en-US" sz="2400" dirty="0" smtClean="0">
              <a:latin typeface="Roboto"/>
            </a:endParaRPr>
          </a:p>
          <a:p>
            <a:endParaRPr lang="en-US" sz="2400" dirty="0">
              <a:latin typeface="Roboto"/>
            </a:endParaRPr>
          </a:p>
          <a:p>
            <a:r>
              <a:rPr lang="en-US" sz="2400" dirty="0" smtClean="0">
                <a:solidFill>
                  <a:srgbClr val="00B0F0"/>
                </a:solidFill>
                <a:latin typeface="Roboto"/>
              </a:rPr>
              <a:t>20</a:t>
            </a:r>
            <a:r>
              <a:rPr lang="en-US" sz="2400" dirty="0" smtClean="0">
                <a:latin typeface="Roboto"/>
              </a:rPr>
              <a:t> And </a:t>
            </a:r>
            <a:r>
              <a:rPr lang="en-US" sz="2400" dirty="0">
                <a:latin typeface="Roboto"/>
              </a:rPr>
              <a:t>inasmuch as [it was] not without an oath</a:t>
            </a:r>
          </a:p>
          <a:p>
            <a:endParaRPr lang="en-US" sz="2400" dirty="0">
              <a:latin typeface="Roboto"/>
            </a:endParaRPr>
          </a:p>
          <a:p>
            <a:r>
              <a:rPr lang="en-US" sz="2400" dirty="0" smtClean="0">
                <a:solidFill>
                  <a:srgbClr val="00B0F0"/>
                </a:solidFill>
                <a:latin typeface="Roboto"/>
              </a:rPr>
              <a:t>21</a:t>
            </a:r>
            <a:r>
              <a:rPr lang="en-US" sz="2400" dirty="0" smtClean="0">
                <a:latin typeface="Roboto"/>
              </a:rPr>
              <a:t> (</a:t>
            </a:r>
            <a:r>
              <a:rPr lang="en-US" sz="2400" dirty="0">
                <a:latin typeface="Roboto"/>
              </a:rPr>
              <a:t>for they indeed became priests without an oath, but He with an oath through the One who said to Him, "THE LORD HAS SWORN AND WILL NOT CHANGE HIS MIND, 'YOU ARE A PRIEST FOREVER</a:t>
            </a:r>
            <a:r>
              <a:rPr lang="en-US" sz="2400" dirty="0" smtClean="0">
                <a:latin typeface="Roboto"/>
              </a:rPr>
              <a:t>'" </a:t>
            </a:r>
            <a:r>
              <a:rPr lang="en-US" sz="2400" dirty="0" smtClean="0">
                <a:solidFill>
                  <a:srgbClr val="FFFF00"/>
                </a:solidFill>
                <a:latin typeface="Roboto"/>
              </a:rPr>
              <a:t>(Psalm 110:4)</a:t>
            </a:r>
            <a:endParaRPr lang="en-US" sz="2400" dirty="0">
              <a:solidFill>
                <a:srgbClr val="FFFF00"/>
              </a:solidFill>
              <a:latin typeface="Roboto"/>
            </a:endParaRPr>
          </a:p>
          <a:p>
            <a:endParaRPr lang="en-US" sz="2400" dirty="0">
              <a:latin typeface="Roboto"/>
            </a:endParaRPr>
          </a:p>
          <a:p>
            <a:r>
              <a:rPr lang="en-US" sz="2400" dirty="0" smtClean="0">
                <a:solidFill>
                  <a:srgbClr val="00B0F0"/>
                </a:solidFill>
                <a:latin typeface="Roboto"/>
              </a:rPr>
              <a:t>22</a:t>
            </a:r>
            <a:r>
              <a:rPr lang="en-US" sz="2400" dirty="0" smtClean="0">
                <a:latin typeface="Roboto"/>
              </a:rPr>
              <a:t> so </a:t>
            </a:r>
            <a:r>
              <a:rPr lang="en-US" sz="2400" dirty="0">
                <a:latin typeface="Roboto"/>
              </a:rPr>
              <a:t>much the more also Jesus has become the guarantee of a better covenant.</a:t>
            </a:r>
            <a:endParaRPr lang="en-US" sz="2400" i="1" dirty="0"/>
          </a:p>
        </p:txBody>
      </p:sp>
    </p:spTree>
    <p:extLst>
      <p:ext uri="{BB962C8B-B14F-4D97-AF65-F5344CB8AC3E}">
        <p14:creationId xmlns:p14="http://schemas.microsoft.com/office/powerpoint/2010/main" val="22645174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a:t>
            </a:r>
            <a:r>
              <a:rPr lang="en-US" sz="3200" dirty="0" smtClean="0">
                <a:solidFill>
                  <a:srgbClr val="92D050"/>
                </a:solidFill>
              </a:rPr>
              <a:t>7:23-26</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28</a:t>
            </a:r>
            <a:endParaRPr lang="en-US" sz="3200" b="1" dirty="0" smtClean="0">
              <a:solidFill>
                <a:schemeClr val="bg1"/>
              </a:solidFill>
            </a:endParaRPr>
          </a:p>
        </p:txBody>
      </p:sp>
      <p:sp>
        <p:nvSpPr>
          <p:cNvPr id="5" name="TextBox 4"/>
          <p:cNvSpPr txBox="1"/>
          <p:nvPr/>
        </p:nvSpPr>
        <p:spPr>
          <a:xfrm>
            <a:off x="698500" y="1016000"/>
            <a:ext cx="9652000" cy="5262979"/>
          </a:xfrm>
          <a:prstGeom prst="rect">
            <a:avLst/>
          </a:prstGeom>
          <a:noFill/>
        </p:spPr>
        <p:txBody>
          <a:bodyPr wrap="square" rtlCol="0">
            <a:spAutoFit/>
          </a:bodyPr>
          <a:lstStyle/>
          <a:p>
            <a:r>
              <a:rPr lang="en-US" sz="2400" dirty="0" smtClean="0">
                <a:solidFill>
                  <a:srgbClr val="00B0F0"/>
                </a:solidFill>
                <a:latin typeface="Roboto"/>
              </a:rPr>
              <a:t>23</a:t>
            </a:r>
            <a:r>
              <a:rPr lang="en-US" sz="2400" dirty="0" smtClean="0">
                <a:latin typeface="Roboto"/>
              </a:rPr>
              <a:t> The </a:t>
            </a:r>
            <a:r>
              <a:rPr lang="en-US" sz="2400" dirty="0">
                <a:latin typeface="Roboto"/>
              </a:rPr>
              <a:t>[former] priests, on the one hand, existed in greater numbers because they were prevented by death from continuing, </a:t>
            </a:r>
            <a:endParaRPr lang="en-US" sz="2400" dirty="0" smtClean="0">
              <a:latin typeface="Roboto"/>
            </a:endParaRPr>
          </a:p>
          <a:p>
            <a:endParaRPr lang="en-US" sz="2400" dirty="0">
              <a:latin typeface="Roboto"/>
            </a:endParaRPr>
          </a:p>
          <a:p>
            <a:r>
              <a:rPr lang="en-US" sz="2400" dirty="0" smtClean="0">
                <a:solidFill>
                  <a:srgbClr val="00B0F0"/>
                </a:solidFill>
                <a:latin typeface="Roboto"/>
              </a:rPr>
              <a:t>24</a:t>
            </a:r>
            <a:r>
              <a:rPr lang="en-US" sz="2400" dirty="0" smtClean="0">
                <a:latin typeface="Roboto"/>
              </a:rPr>
              <a:t> but </a:t>
            </a:r>
            <a:r>
              <a:rPr lang="en-US" sz="2400" dirty="0">
                <a:latin typeface="Roboto"/>
              </a:rPr>
              <a:t>Jesus, on the other hand, because He continues forever, holds His priesthood permanently. </a:t>
            </a:r>
            <a:endParaRPr lang="en-US" sz="2400" dirty="0" smtClean="0">
              <a:latin typeface="Roboto"/>
            </a:endParaRPr>
          </a:p>
          <a:p>
            <a:endParaRPr lang="en-US" sz="2400" dirty="0">
              <a:latin typeface="Roboto"/>
            </a:endParaRPr>
          </a:p>
          <a:p>
            <a:r>
              <a:rPr lang="en-US" sz="2400" dirty="0" smtClean="0">
                <a:solidFill>
                  <a:srgbClr val="00B0F0"/>
                </a:solidFill>
                <a:latin typeface="Roboto"/>
              </a:rPr>
              <a:t>25</a:t>
            </a:r>
            <a:r>
              <a:rPr lang="en-US" sz="2400" dirty="0" smtClean="0">
                <a:latin typeface="Roboto"/>
              </a:rPr>
              <a:t> Therefore </a:t>
            </a:r>
            <a:r>
              <a:rPr lang="en-US" sz="2400" dirty="0">
                <a:latin typeface="Roboto"/>
              </a:rPr>
              <a:t>He is able also to save forever those who draw near to God through Him, since He always lives to make intercession for them. </a:t>
            </a:r>
            <a:endParaRPr lang="en-US" sz="2400" dirty="0" smtClean="0">
              <a:latin typeface="Roboto"/>
            </a:endParaRPr>
          </a:p>
          <a:p>
            <a:endParaRPr lang="en-US" sz="2400" dirty="0">
              <a:latin typeface="Roboto"/>
            </a:endParaRPr>
          </a:p>
          <a:p>
            <a:r>
              <a:rPr lang="en-US" sz="2400" dirty="0" smtClean="0">
                <a:solidFill>
                  <a:srgbClr val="00B0F0"/>
                </a:solidFill>
                <a:latin typeface="Roboto"/>
              </a:rPr>
              <a:t>26</a:t>
            </a:r>
            <a:r>
              <a:rPr lang="en-US" sz="2400" dirty="0" smtClean="0">
                <a:latin typeface="Roboto"/>
              </a:rPr>
              <a:t> For </a:t>
            </a:r>
            <a:r>
              <a:rPr lang="en-US" sz="2400" dirty="0">
                <a:latin typeface="Roboto"/>
              </a:rPr>
              <a:t>it was fitting for us to have such a high priest, holy, innocent, undefiled, separated from sinners and exalted above the heavens;</a:t>
            </a:r>
            <a:endParaRPr lang="en-US" sz="2400" dirty="0" smtClean="0">
              <a:latin typeface="Roboto"/>
            </a:endParaRPr>
          </a:p>
          <a:p>
            <a:endParaRPr lang="en-US" sz="2400" i="1" dirty="0">
              <a:latin typeface="Roboto"/>
            </a:endParaRPr>
          </a:p>
          <a:p>
            <a:endParaRPr lang="en-US" sz="2400" i="1" dirty="0"/>
          </a:p>
        </p:txBody>
      </p:sp>
    </p:spTree>
    <p:extLst>
      <p:ext uri="{BB962C8B-B14F-4D97-AF65-F5344CB8AC3E}">
        <p14:creationId xmlns:p14="http://schemas.microsoft.com/office/powerpoint/2010/main" val="12431031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a:t>
            </a:r>
            <a:r>
              <a:rPr lang="en-US" sz="3200" dirty="0" smtClean="0">
                <a:solidFill>
                  <a:srgbClr val="92D050"/>
                </a:solidFill>
              </a:rPr>
              <a:t>7:27-28</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29</a:t>
            </a:r>
            <a:endParaRPr lang="en-US" sz="3200" b="1" dirty="0" smtClean="0">
              <a:solidFill>
                <a:schemeClr val="bg1"/>
              </a:solidFill>
            </a:endParaRPr>
          </a:p>
        </p:txBody>
      </p:sp>
      <p:sp>
        <p:nvSpPr>
          <p:cNvPr id="5" name="TextBox 4"/>
          <p:cNvSpPr txBox="1"/>
          <p:nvPr/>
        </p:nvSpPr>
        <p:spPr>
          <a:xfrm>
            <a:off x="698500" y="1016000"/>
            <a:ext cx="9652000" cy="3046988"/>
          </a:xfrm>
          <a:prstGeom prst="rect">
            <a:avLst/>
          </a:prstGeom>
          <a:noFill/>
        </p:spPr>
        <p:txBody>
          <a:bodyPr wrap="square" rtlCol="0">
            <a:spAutoFit/>
          </a:bodyPr>
          <a:lstStyle/>
          <a:p>
            <a:r>
              <a:rPr lang="en-US" sz="2400" dirty="0" smtClean="0">
                <a:solidFill>
                  <a:srgbClr val="00B0F0"/>
                </a:solidFill>
                <a:latin typeface="Roboto"/>
              </a:rPr>
              <a:t>27</a:t>
            </a:r>
            <a:r>
              <a:rPr lang="en-US" sz="2400" dirty="0" smtClean="0">
                <a:latin typeface="Roboto"/>
              </a:rPr>
              <a:t> who </a:t>
            </a:r>
            <a:r>
              <a:rPr lang="en-US" sz="2400" dirty="0">
                <a:latin typeface="Roboto"/>
              </a:rPr>
              <a:t>does not need daily, like those high priests, to offer up sacrifices, first for His own sins and then for the [sins] of the people, because this He did once for all when He offered up Himself</a:t>
            </a:r>
            <a:r>
              <a:rPr lang="en-US" sz="2400" dirty="0" smtClean="0">
                <a:latin typeface="Roboto"/>
              </a:rPr>
              <a:t>.</a:t>
            </a:r>
          </a:p>
          <a:p>
            <a:endParaRPr lang="en-US" sz="2400" dirty="0">
              <a:latin typeface="Roboto"/>
            </a:endParaRPr>
          </a:p>
          <a:p>
            <a:r>
              <a:rPr lang="en-US" sz="2400" dirty="0" smtClean="0">
                <a:latin typeface="Roboto"/>
              </a:rPr>
              <a:t> </a:t>
            </a:r>
            <a:r>
              <a:rPr lang="en-US" sz="2400" dirty="0" smtClean="0">
                <a:solidFill>
                  <a:srgbClr val="00B0F0"/>
                </a:solidFill>
                <a:latin typeface="Roboto"/>
              </a:rPr>
              <a:t>28</a:t>
            </a:r>
            <a:r>
              <a:rPr lang="en-US" sz="2400" dirty="0" smtClean="0">
                <a:latin typeface="Roboto"/>
              </a:rPr>
              <a:t> For </a:t>
            </a:r>
            <a:r>
              <a:rPr lang="en-US" sz="2400" dirty="0">
                <a:latin typeface="Roboto"/>
              </a:rPr>
              <a:t>the Law appoints men as high priests who are weak, but the word of the oath, which came after the Law, [appoints] a Son, made perfect forever.</a:t>
            </a:r>
            <a:endParaRPr lang="en-US" sz="2400" i="1" dirty="0">
              <a:latin typeface="Roboto"/>
            </a:endParaRPr>
          </a:p>
          <a:p>
            <a:endParaRPr lang="en-US" sz="2400" i="1" dirty="0"/>
          </a:p>
        </p:txBody>
      </p:sp>
    </p:spTree>
    <p:extLst>
      <p:ext uri="{BB962C8B-B14F-4D97-AF65-F5344CB8AC3E}">
        <p14:creationId xmlns:p14="http://schemas.microsoft.com/office/powerpoint/2010/main" val="14139690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58800" y="279400"/>
            <a:ext cx="9421813" cy="838200"/>
          </a:xfrm>
        </p:spPr>
        <p:txBody>
          <a:bodyPr>
            <a:noAutofit/>
          </a:bodyPr>
          <a:lstStyle/>
          <a:p>
            <a:endParaRPr lang="en-US" sz="3600" dirty="0">
              <a:solidFill>
                <a:srgbClr val="92D050"/>
              </a:solidFill>
            </a:endParaRPr>
          </a:p>
        </p:txBody>
      </p:sp>
    </p:spTree>
    <p:extLst>
      <p:ext uri="{BB962C8B-B14F-4D97-AF65-F5344CB8AC3E}">
        <p14:creationId xmlns:p14="http://schemas.microsoft.com/office/powerpoint/2010/main" val="27378037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305905</TotalTime>
  <Words>3698</Words>
  <Application>Microsoft Office PowerPoint</Application>
  <PresentationFormat>Widescreen</PresentationFormat>
  <Paragraphs>277</Paragraphs>
  <Slides>30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30</vt:i4>
      </vt:variant>
    </vt:vector>
  </HeadingPairs>
  <TitlesOfParts>
    <vt:vector size="39" baseType="lpstr">
      <vt:lpstr>Algerian</vt:lpstr>
      <vt:lpstr>Arial</vt:lpstr>
      <vt:lpstr>Calibri</vt:lpstr>
      <vt:lpstr>Century Gothic</vt:lpstr>
      <vt:lpstr>Roboto</vt:lpstr>
      <vt:lpstr>sofia-pro</vt:lpstr>
      <vt:lpstr>system-ui</vt:lpstr>
      <vt:lpstr>Wingdings 3</vt:lpstr>
      <vt:lpstr>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spots kmvl.net</dc:creator>
  <cp:lastModifiedBy>spots kmvl.net</cp:lastModifiedBy>
  <cp:revision>1234</cp:revision>
  <dcterms:created xsi:type="dcterms:W3CDTF">2025-10-16T21:16:34Z</dcterms:created>
  <dcterms:modified xsi:type="dcterms:W3CDTF">2026-09-27T16:31:48Z</dcterms:modified>
</cp:coreProperties>
</file>