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7"/>
  </p:notesMasterIdLst>
  <p:sldIdLst>
    <p:sldId id="258" r:id="rId2"/>
    <p:sldId id="1079" r:id="rId3"/>
    <p:sldId id="1047" r:id="rId4"/>
    <p:sldId id="1081" r:id="rId5"/>
    <p:sldId id="1080" r:id="rId6"/>
    <p:sldId id="1096" r:id="rId7"/>
    <p:sldId id="1102" r:id="rId8"/>
    <p:sldId id="1103" r:id="rId9"/>
    <p:sldId id="1105" r:id="rId10"/>
    <p:sldId id="1123" r:id="rId11"/>
    <p:sldId id="1124" r:id="rId12"/>
    <p:sldId id="1126" r:id="rId13"/>
    <p:sldId id="1125" r:id="rId14"/>
    <p:sldId id="1106" r:id="rId15"/>
    <p:sldId id="1107" r:id="rId16"/>
    <p:sldId id="1108" r:id="rId17"/>
    <p:sldId id="1098" r:id="rId18"/>
    <p:sldId id="1099" r:id="rId19"/>
    <p:sldId id="1100" r:id="rId20"/>
    <p:sldId id="1109" r:id="rId21"/>
    <p:sldId id="1111" r:id="rId22"/>
    <p:sldId id="1110" r:id="rId23"/>
    <p:sldId id="1101" r:id="rId24"/>
    <p:sldId id="1114" r:id="rId25"/>
    <p:sldId id="1112" r:id="rId26"/>
    <p:sldId id="1113" r:id="rId27"/>
    <p:sldId id="1115" r:id="rId28"/>
    <p:sldId id="1127" r:id="rId29"/>
    <p:sldId id="1116" r:id="rId30"/>
    <p:sldId id="1121" r:id="rId31"/>
    <p:sldId id="1119" r:id="rId32"/>
    <p:sldId id="1117" r:id="rId33"/>
    <p:sldId id="1118" r:id="rId34"/>
    <p:sldId id="1122" r:id="rId35"/>
    <p:sldId id="825"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73" autoAdjust="0"/>
    <p:restoredTop sz="94660"/>
  </p:normalViewPr>
  <p:slideViewPr>
    <p:cSldViewPr snapToGrid="0">
      <p:cViewPr varScale="1">
        <p:scale>
          <a:sx n="87" d="100"/>
          <a:sy n="87" d="100"/>
        </p:scale>
        <p:origin x="-293" y="-8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1C8F46-D012-4E05-9B9D-A62F6A966B33}"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36A97F-F817-469A-B214-DF68FA913C29}" type="slidenum">
              <a:rPr lang="en-US" smtClean="0"/>
              <a:t>‹#›</a:t>
            </a:fld>
            <a:endParaRPr lang="en-US"/>
          </a:p>
        </p:txBody>
      </p:sp>
    </p:spTree>
    <p:extLst>
      <p:ext uri="{BB962C8B-B14F-4D97-AF65-F5344CB8AC3E}">
        <p14:creationId xmlns:p14="http://schemas.microsoft.com/office/powerpoint/2010/main" val="116847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10/8/2026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10/8/2026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10/8/2026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10/8/2026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10/8/2026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10/8/2026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flipH="1">
            <a:off x="7551683" y="2711668"/>
            <a:ext cx="3488847" cy="1822231"/>
          </a:xfrm>
        </p:spPr>
        <p:txBody>
          <a:bodyPr>
            <a:normAutofit fontScale="70000" lnSpcReduction="20000"/>
          </a:bodyPr>
          <a:lstStyle/>
          <a:p>
            <a:r>
              <a:rPr lang="en-US" sz="9600" dirty="0" smtClean="0">
                <a:solidFill>
                  <a:srgbClr val="92D050"/>
                </a:solidFill>
                <a:latin typeface="Algerian" panose="04020705040A02060702" pitchFamily="82" charset="0"/>
              </a:rPr>
              <a:t>WEEK 8 </a:t>
            </a:r>
          </a:p>
          <a:p>
            <a:r>
              <a:rPr lang="en-US" sz="8800" dirty="0" smtClean="0">
                <a:solidFill>
                  <a:schemeClr val="bg1"/>
                </a:solidFill>
                <a:latin typeface="Algerian" panose="04020705040A02060702" pitchFamily="82" charset="0"/>
              </a:rPr>
              <a:t>  10-4-26</a:t>
            </a:r>
            <a:endParaRPr lang="en-US" sz="8800" dirty="0">
              <a:solidFill>
                <a:schemeClr val="bg1"/>
              </a:solidFill>
              <a:latin typeface="Algerian" panose="04020705040A02060702" pitchFamily="82" charset="0"/>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1</a:t>
            </a:r>
            <a:endParaRPr lang="en-US" sz="3200" b="1" dirty="0" smtClean="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950" y="864174"/>
            <a:ext cx="6521450" cy="4884793"/>
          </a:xfrm>
          <a:prstGeom prst="rect">
            <a:avLst/>
          </a:prstGeom>
        </p:spPr>
      </p:pic>
    </p:spTree>
    <p:extLst>
      <p:ext uri="{BB962C8B-B14F-4D97-AF65-F5344CB8AC3E}">
        <p14:creationId xmlns:p14="http://schemas.microsoft.com/office/powerpoint/2010/main" val="18663504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5:8-10</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a:t>
            </a:r>
          </a:p>
        </p:txBody>
      </p:sp>
      <p:sp>
        <p:nvSpPr>
          <p:cNvPr id="5" name="TextBox 4"/>
          <p:cNvSpPr txBox="1"/>
          <p:nvPr/>
        </p:nvSpPr>
        <p:spPr>
          <a:xfrm>
            <a:off x="698500" y="1016000"/>
            <a:ext cx="9652000" cy="3046988"/>
          </a:xfrm>
          <a:prstGeom prst="rect">
            <a:avLst/>
          </a:prstGeom>
          <a:noFill/>
        </p:spPr>
        <p:txBody>
          <a:bodyPr wrap="square" rtlCol="0">
            <a:spAutoFit/>
          </a:bodyPr>
          <a:lstStyle/>
          <a:p>
            <a:r>
              <a:rPr lang="en-US" sz="2400" dirty="0">
                <a:solidFill>
                  <a:schemeClr val="tx1">
                    <a:lumMod val="50000"/>
                  </a:schemeClr>
                </a:solidFill>
                <a:latin typeface="Roboto"/>
              </a:rPr>
              <a:t> </a:t>
            </a:r>
            <a:r>
              <a:rPr lang="en-US" sz="2400" dirty="0" smtClean="0">
                <a:solidFill>
                  <a:schemeClr val="tx1">
                    <a:lumMod val="50000"/>
                  </a:schemeClr>
                </a:solidFill>
                <a:latin typeface="Roboto"/>
              </a:rPr>
              <a:t>8 Although </a:t>
            </a:r>
            <a:r>
              <a:rPr lang="en-US" sz="2400" dirty="0">
                <a:solidFill>
                  <a:schemeClr val="tx1">
                    <a:lumMod val="50000"/>
                  </a:schemeClr>
                </a:solidFill>
                <a:latin typeface="Roboto"/>
              </a:rPr>
              <a:t>He was a Son, He learned obedience from the things which He suffered. </a:t>
            </a:r>
            <a:endParaRPr lang="en-US" sz="2400" dirty="0" smtClean="0">
              <a:solidFill>
                <a:schemeClr val="tx1">
                  <a:lumMod val="50000"/>
                </a:schemeClr>
              </a:solidFill>
              <a:latin typeface="Roboto"/>
            </a:endParaRPr>
          </a:p>
          <a:p>
            <a:endParaRPr lang="en-US" sz="2400" dirty="0">
              <a:solidFill>
                <a:schemeClr val="tx1">
                  <a:lumMod val="50000"/>
                </a:schemeClr>
              </a:solidFill>
              <a:latin typeface="Roboto"/>
            </a:endParaRPr>
          </a:p>
          <a:p>
            <a:r>
              <a:rPr lang="en-US" sz="2400" dirty="0" smtClean="0">
                <a:solidFill>
                  <a:schemeClr val="tx1">
                    <a:lumMod val="50000"/>
                  </a:schemeClr>
                </a:solidFill>
                <a:latin typeface="Roboto"/>
              </a:rPr>
              <a:t>9 And </a:t>
            </a:r>
            <a:r>
              <a:rPr lang="en-US" sz="2400" dirty="0">
                <a:solidFill>
                  <a:schemeClr val="tx1">
                    <a:lumMod val="50000"/>
                  </a:schemeClr>
                </a:solidFill>
                <a:latin typeface="Roboto"/>
              </a:rPr>
              <a:t>having been made perfect, </a:t>
            </a:r>
            <a:r>
              <a:rPr lang="en-US" sz="2400" dirty="0">
                <a:latin typeface="Roboto"/>
              </a:rPr>
              <a:t>He became to all those who obey Him the source of eternal salvation, </a:t>
            </a:r>
            <a:endParaRPr lang="en-US" sz="2400" dirty="0" smtClean="0">
              <a:latin typeface="Roboto"/>
            </a:endParaRPr>
          </a:p>
          <a:p>
            <a:endParaRPr lang="en-US" sz="2400" dirty="0">
              <a:latin typeface="Roboto"/>
            </a:endParaRPr>
          </a:p>
          <a:p>
            <a:r>
              <a:rPr lang="en-US" sz="2400" dirty="0" smtClean="0">
                <a:solidFill>
                  <a:srgbClr val="00B0F0"/>
                </a:solidFill>
                <a:latin typeface="Roboto"/>
              </a:rPr>
              <a:t>10</a:t>
            </a:r>
            <a:r>
              <a:rPr lang="en-US" sz="2400" dirty="0" smtClean="0">
                <a:latin typeface="Roboto"/>
              </a:rPr>
              <a:t> being </a:t>
            </a:r>
            <a:r>
              <a:rPr lang="en-US" sz="2400" dirty="0">
                <a:latin typeface="Roboto"/>
              </a:rPr>
              <a:t>designated by God as a high priest according to the </a:t>
            </a:r>
            <a:r>
              <a:rPr lang="en-US" sz="2400" dirty="0">
                <a:solidFill>
                  <a:srgbClr val="FFFF00"/>
                </a:solidFill>
                <a:latin typeface="Roboto"/>
              </a:rPr>
              <a:t>order</a:t>
            </a:r>
            <a:r>
              <a:rPr lang="en-US" sz="2400" dirty="0">
                <a:latin typeface="Roboto"/>
              </a:rPr>
              <a:t> of Melchizedek.</a:t>
            </a:r>
            <a:endParaRPr lang="en-US" sz="2400" i="1" dirty="0"/>
          </a:p>
        </p:txBody>
      </p:sp>
      <p:sp>
        <p:nvSpPr>
          <p:cNvPr id="2" name="TextBox 1"/>
          <p:cNvSpPr txBox="1"/>
          <p:nvPr/>
        </p:nvSpPr>
        <p:spPr>
          <a:xfrm>
            <a:off x="1028700" y="1925515"/>
            <a:ext cx="9961685" cy="2246769"/>
          </a:xfrm>
          <a:prstGeom prst="rect">
            <a:avLst/>
          </a:prstGeom>
          <a:solidFill>
            <a:srgbClr val="FF0000"/>
          </a:solidFill>
        </p:spPr>
        <p:txBody>
          <a:bodyPr wrap="square" rtlCol="0">
            <a:spAutoFit/>
          </a:bodyPr>
          <a:lstStyle/>
          <a:p>
            <a:r>
              <a:rPr lang="en-US" sz="2800" dirty="0" smtClean="0">
                <a:solidFill>
                  <a:schemeClr val="tx1">
                    <a:lumMod val="75000"/>
                  </a:schemeClr>
                </a:solidFill>
              </a:rPr>
              <a:t>What do we know about the order of Melchizedek?</a:t>
            </a:r>
          </a:p>
          <a:p>
            <a:endParaRPr lang="en-US" sz="2800" dirty="0"/>
          </a:p>
          <a:p>
            <a:r>
              <a:rPr lang="en-US" sz="2800" dirty="0" smtClean="0"/>
              <a:t>Almost nothing at all. So why does Hebrews present it as a </a:t>
            </a:r>
            <a:r>
              <a:rPr lang="en-US" sz="2800" dirty="0" err="1" smtClean="0"/>
              <a:t>glorfied</a:t>
            </a:r>
            <a:r>
              <a:rPr lang="en-US" sz="2800" dirty="0" smtClean="0"/>
              <a:t> position? How are we to understand it as such if we have little idea of what this </a:t>
            </a:r>
            <a:r>
              <a:rPr lang="en-US" sz="2800" dirty="0" err="1" smtClean="0"/>
              <a:t>preiesthood</a:t>
            </a:r>
            <a:r>
              <a:rPr lang="en-US" sz="2800" dirty="0" smtClean="0"/>
              <a:t> is?</a:t>
            </a:r>
            <a:endParaRPr lang="en-US" sz="28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 y="1358900"/>
            <a:ext cx="10058400" cy="4183835"/>
          </a:xfrm>
          <a:prstGeom prst="rect">
            <a:avLst/>
          </a:prstGeom>
        </p:spPr>
      </p:pic>
      <p:sp>
        <p:nvSpPr>
          <p:cNvPr id="7" name="TextBox 6"/>
          <p:cNvSpPr txBox="1"/>
          <p:nvPr/>
        </p:nvSpPr>
        <p:spPr>
          <a:xfrm>
            <a:off x="1028700" y="4835769"/>
            <a:ext cx="9759950" cy="1569660"/>
          </a:xfrm>
          <a:prstGeom prst="rect">
            <a:avLst/>
          </a:prstGeom>
          <a:solidFill>
            <a:schemeClr val="bg1"/>
          </a:solidFill>
        </p:spPr>
        <p:txBody>
          <a:bodyPr wrap="square" rtlCol="0">
            <a:spAutoFit/>
          </a:bodyPr>
          <a:lstStyle/>
          <a:p>
            <a:r>
              <a:rPr lang="en-US" sz="3200" dirty="0" smtClean="0"/>
              <a:t>This is the Hebrew Tetragrammatron, or divine name “YHWH” as written on Paleo-Hebrew  on scroll 11Q5. The Great Psalms Scroll</a:t>
            </a:r>
            <a:endParaRPr lang="en-US" sz="3200" dirty="0"/>
          </a:p>
        </p:txBody>
      </p:sp>
    </p:spTree>
    <p:extLst>
      <p:ext uri="{BB962C8B-B14F-4D97-AF65-F5344CB8AC3E}">
        <p14:creationId xmlns:p14="http://schemas.microsoft.com/office/powerpoint/2010/main" val="2807222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Luke 4:16-21</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3</a:t>
            </a:r>
          </a:p>
        </p:txBody>
      </p:sp>
      <p:sp>
        <p:nvSpPr>
          <p:cNvPr id="5" name="TextBox 4"/>
          <p:cNvSpPr txBox="1"/>
          <p:nvPr/>
        </p:nvSpPr>
        <p:spPr>
          <a:xfrm>
            <a:off x="698500" y="1016000"/>
            <a:ext cx="10236200" cy="5324535"/>
          </a:xfrm>
          <a:prstGeom prst="rect">
            <a:avLst/>
          </a:prstGeom>
          <a:noFill/>
        </p:spPr>
        <p:txBody>
          <a:bodyPr wrap="square" rtlCol="0">
            <a:spAutoFit/>
          </a:bodyPr>
          <a:lstStyle/>
          <a:p>
            <a:r>
              <a:rPr lang="en-US" sz="2000" dirty="0" smtClean="0">
                <a:solidFill>
                  <a:srgbClr val="00B0F0"/>
                </a:solidFill>
                <a:latin typeface="system-ui"/>
              </a:rPr>
              <a:t>16</a:t>
            </a:r>
            <a:r>
              <a:rPr lang="en-US" sz="2000" dirty="0" smtClean="0">
                <a:latin typeface="system-ui"/>
              </a:rPr>
              <a:t> And </a:t>
            </a:r>
            <a:r>
              <a:rPr lang="en-US" sz="2000" dirty="0">
                <a:latin typeface="system-ui"/>
              </a:rPr>
              <a:t>He came to Nazareth, where He had been brought up; and as was His custom, He entered the synagogue on the Sabbath, and stood up to read. </a:t>
            </a:r>
            <a:endParaRPr lang="en-US" sz="2000" dirty="0" smtClean="0">
              <a:latin typeface="system-ui"/>
            </a:endParaRPr>
          </a:p>
          <a:p>
            <a:endParaRPr lang="en-US" sz="2000" dirty="0">
              <a:latin typeface="system-ui"/>
            </a:endParaRPr>
          </a:p>
          <a:p>
            <a:r>
              <a:rPr lang="en-US" sz="2000" dirty="0" smtClean="0">
                <a:solidFill>
                  <a:srgbClr val="00B0F0"/>
                </a:solidFill>
                <a:latin typeface="system-ui"/>
              </a:rPr>
              <a:t>17</a:t>
            </a:r>
            <a:r>
              <a:rPr lang="en-US" sz="2000" dirty="0" smtClean="0">
                <a:latin typeface="system-ui"/>
              </a:rPr>
              <a:t> And </a:t>
            </a:r>
            <a:r>
              <a:rPr lang="en-US" sz="2000" dirty="0">
                <a:latin typeface="system-ui"/>
              </a:rPr>
              <a:t>the book of the prophet Isaiah was handed to Him. And He opened the book and found the place where it was written,</a:t>
            </a:r>
          </a:p>
          <a:p>
            <a:endParaRPr lang="en-US" sz="2000" dirty="0">
              <a:latin typeface="system-ui"/>
            </a:endParaRPr>
          </a:p>
          <a:p>
            <a:r>
              <a:rPr lang="en-US" sz="2000" dirty="0" smtClean="0">
                <a:solidFill>
                  <a:srgbClr val="00B0F0"/>
                </a:solidFill>
                <a:latin typeface="system-ui"/>
              </a:rPr>
              <a:t>18</a:t>
            </a:r>
            <a:r>
              <a:rPr lang="en-US" sz="2000" dirty="0" smtClean="0">
                <a:latin typeface="system-ui"/>
              </a:rPr>
              <a:t> "</a:t>
            </a:r>
            <a:r>
              <a:rPr lang="en-US" sz="2000" dirty="0">
                <a:latin typeface="system-ui"/>
              </a:rPr>
              <a:t>THE SPIRIT OF THE </a:t>
            </a:r>
            <a:r>
              <a:rPr lang="en-US" sz="2000" dirty="0">
                <a:solidFill>
                  <a:srgbClr val="FFFF00"/>
                </a:solidFill>
                <a:latin typeface="system-ui"/>
              </a:rPr>
              <a:t>LORD</a:t>
            </a:r>
            <a:r>
              <a:rPr lang="en-US" sz="2000" dirty="0">
                <a:latin typeface="system-ui"/>
              </a:rPr>
              <a:t> IS UPON ME, BECAUSE HE ANOINTED ME TO PREACH THE GOSPEL TO THE POOR. HE HAS SENT ME TO PROCLAIM RELEASE TO THE CAPTIVES, AND RECOVERY OF SIGHT TO THE BLIND, TO SET FREE THOSE WHO ARE OPPRESSED,</a:t>
            </a:r>
          </a:p>
          <a:p>
            <a:endParaRPr lang="en-US" sz="2000" dirty="0">
              <a:latin typeface="system-ui"/>
            </a:endParaRPr>
          </a:p>
          <a:p>
            <a:r>
              <a:rPr lang="en-US" sz="2000" dirty="0" smtClean="0">
                <a:solidFill>
                  <a:srgbClr val="00B0F0"/>
                </a:solidFill>
                <a:latin typeface="system-ui"/>
              </a:rPr>
              <a:t>19</a:t>
            </a:r>
            <a:r>
              <a:rPr lang="en-US" sz="2000" dirty="0" smtClean="0">
                <a:latin typeface="system-ui"/>
              </a:rPr>
              <a:t> TO </a:t>
            </a:r>
            <a:r>
              <a:rPr lang="en-US" sz="2000" dirty="0">
                <a:latin typeface="system-ui"/>
              </a:rPr>
              <a:t>PROCLAIM THE FAVORABLE YEAR OF THE LORD." </a:t>
            </a:r>
            <a:endParaRPr lang="en-US" sz="2000" dirty="0" smtClean="0">
              <a:latin typeface="system-ui"/>
            </a:endParaRPr>
          </a:p>
          <a:p>
            <a:endParaRPr lang="en-US" sz="2000" dirty="0">
              <a:latin typeface="system-ui"/>
            </a:endParaRPr>
          </a:p>
          <a:p>
            <a:r>
              <a:rPr lang="en-US" sz="2000" dirty="0" smtClean="0">
                <a:solidFill>
                  <a:srgbClr val="00B0F0"/>
                </a:solidFill>
                <a:latin typeface="system-ui"/>
              </a:rPr>
              <a:t>20</a:t>
            </a:r>
            <a:r>
              <a:rPr lang="en-US" sz="2000" dirty="0" smtClean="0">
                <a:latin typeface="system-ui"/>
              </a:rPr>
              <a:t> And </a:t>
            </a:r>
            <a:r>
              <a:rPr lang="en-US" sz="2000" dirty="0">
                <a:latin typeface="system-ui"/>
              </a:rPr>
              <a:t>He closed the book, gave it back to the attendant and sat down; and the eyes of all in the synagogue were fixed on Him. </a:t>
            </a:r>
            <a:endParaRPr lang="en-US" sz="2000" dirty="0" smtClean="0">
              <a:latin typeface="system-ui"/>
            </a:endParaRPr>
          </a:p>
          <a:p>
            <a:endParaRPr lang="en-US" sz="2000" dirty="0">
              <a:latin typeface="system-ui"/>
            </a:endParaRPr>
          </a:p>
          <a:p>
            <a:r>
              <a:rPr lang="en-US" sz="2000" dirty="0" smtClean="0">
                <a:solidFill>
                  <a:srgbClr val="00B0F0"/>
                </a:solidFill>
                <a:latin typeface="system-ui"/>
              </a:rPr>
              <a:t>21 </a:t>
            </a:r>
            <a:r>
              <a:rPr lang="en-US" sz="2000" dirty="0" smtClean="0">
                <a:latin typeface="system-ui"/>
              </a:rPr>
              <a:t>And </a:t>
            </a:r>
            <a:r>
              <a:rPr lang="en-US" sz="2000" dirty="0">
                <a:latin typeface="system-ui"/>
              </a:rPr>
              <a:t>He began to say to them, </a:t>
            </a:r>
            <a:r>
              <a:rPr lang="en-US" sz="2000" dirty="0">
                <a:solidFill>
                  <a:srgbClr val="FFFF00"/>
                </a:solidFill>
                <a:latin typeface="system-ui"/>
              </a:rPr>
              <a:t>"Today this Scripture has been fulfilled in your hearing."</a:t>
            </a:r>
            <a:endParaRPr lang="en-US" sz="2000" dirty="0">
              <a:solidFill>
                <a:srgbClr val="FFFF00"/>
              </a:solidFill>
            </a:endParaRPr>
          </a:p>
        </p:txBody>
      </p:sp>
    </p:spTree>
    <p:extLst>
      <p:ext uri="{BB962C8B-B14F-4D97-AF65-F5344CB8AC3E}">
        <p14:creationId xmlns:p14="http://schemas.microsoft.com/office/powerpoint/2010/main" val="4009716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Luke 4:16-21</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4</a:t>
            </a:r>
          </a:p>
        </p:txBody>
      </p:sp>
      <p:sp>
        <p:nvSpPr>
          <p:cNvPr id="5" name="TextBox 4"/>
          <p:cNvSpPr txBox="1"/>
          <p:nvPr/>
        </p:nvSpPr>
        <p:spPr>
          <a:xfrm>
            <a:off x="698500" y="1016000"/>
            <a:ext cx="10236200" cy="5324535"/>
          </a:xfrm>
          <a:prstGeom prst="rect">
            <a:avLst/>
          </a:prstGeom>
          <a:noFill/>
        </p:spPr>
        <p:txBody>
          <a:bodyPr wrap="square" rtlCol="0">
            <a:spAutoFit/>
          </a:bodyPr>
          <a:lstStyle/>
          <a:p>
            <a:r>
              <a:rPr lang="en-US" sz="2000" dirty="0" smtClean="0">
                <a:solidFill>
                  <a:srgbClr val="00B0F0"/>
                </a:solidFill>
                <a:latin typeface="system-ui"/>
              </a:rPr>
              <a:t>16</a:t>
            </a:r>
            <a:r>
              <a:rPr lang="en-US" sz="2000" dirty="0" smtClean="0">
                <a:latin typeface="system-ui"/>
              </a:rPr>
              <a:t> And </a:t>
            </a:r>
            <a:r>
              <a:rPr lang="en-US" sz="2000" dirty="0">
                <a:latin typeface="system-ui"/>
              </a:rPr>
              <a:t>He came to Nazareth, where He had been brought up; and as was His custom, He entered the synagogue on the Sabbath, and stood up to read. </a:t>
            </a:r>
            <a:endParaRPr lang="en-US" sz="2000" dirty="0" smtClean="0">
              <a:latin typeface="system-ui"/>
            </a:endParaRPr>
          </a:p>
          <a:p>
            <a:endParaRPr lang="en-US" sz="2000" dirty="0">
              <a:latin typeface="system-ui"/>
            </a:endParaRPr>
          </a:p>
          <a:p>
            <a:r>
              <a:rPr lang="en-US" sz="2000" dirty="0" smtClean="0">
                <a:solidFill>
                  <a:srgbClr val="00B0F0"/>
                </a:solidFill>
                <a:latin typeface="system-ui"/>
              </a:rPr>
              <a:t>17</a:t>
            </a:r>
            <a:r>
              <a:rPr lang="en-US" sz="2000" dirty="0" smtClean="0">
                <a:latin typeface="system-ui"/>
              </a:rPr>
              <a:t> And </a:t>
            </a:r>
            <a:r>
              <a:rPr lang="en-US" sz="2000" dirty="0">
                <a:latin typeface="system-ui"/>
              </a:rPr>
              <a:t>the book of the prophet Isaiah was handed to Him. And He opened the book and found the place where it was written,</a:t>
            </a:r>
          </a:p>
          <a:p>
            <a:endParaRPr lang="en-US" sz="2000" dirty="0">
              <a:latin typeface="system-ui"/>
            </a:endParaRPr>
          </a:p>
          <a:p>
            <a:r>
              <a:rPr lang="en-US" sz="2000" dirty="0" smtClean="0">
                <a:solidFill>
                  <a:srgbClr val="00B0F0"/>
                </a:solidFill>
                <a:latin typeface="system-ui"/>
              </a:rPr>
              <a:t>18</a:t>
            </a:r>
            <a:r>
              <a:rPr lang="en-US" sz="2000" dirty="0" smtClean="0">
                <a:latin typeface="system-ui"/>
              </a:rPr>
              <a:t> "</a:t>
            </a:r>
            <a:r>
              <a:rPr lang="en-US" sz="2000" dirty="0">
                <a:latin typeface="system-ui"/>
              </a:rPr>
              <a:t>THE SPIRIT OF THE </a:t>
            </a:r>
            <a:r>
              <a:rPr lang="en-US" sz="2000" dirty="0">
                <a:solidFill>
                  <a:srgbClr val="FFFF00"/>
                </a:solidFill>
                <a:latin typeface="system-ui"/>
              </a:rPr>
              <a:t>LORD</a:t>
            </a:r>
            <a:r>
              <a:rPr lang="en-US" sz="2000" dirty="0">
                <a:latin typeface="system-ui"/>
              </a:rPr>
              <a:t> IS UPON ME, BECAUSE HE ANOINTED ME TO PREACH THE GOSPEL TO THE POOR. HE HAS SENT ME TO PROCLAIM RELEASE TO THE CAPTIVES, AND RECOVERY OF SIGHT TO THE BLIND, TO SET FREE THOSE WHO ARE OPPRESSED,</a:t>
            </a:r>
          </a:p>
          <a:p>
            <a:endParaRPr lang="en-US" sz="2000" dirty="0">
              <a:latin typeface="system-ui"/>
            </a:endParaRPr>
          </a:p>
          <a:p>
            <a:r>
              <a:rPr lang="en-US" sz="2000" dirty="0" smtClean="0">
                <a:solidFill>
                  <a:srgbClr val="00B0F0"/>
                </a:solidFill>
                <a:latin typeface="system-ui"/>
              </a:rPr>
              <a:t>19</a:t>
            </a:r>
            <a:r>
              <a:rPr lang="en-US" sz="2000" dirty="0" smtClean="0">
                <a:latin typeface="system-ui"/>
              </a:rPr>
              <a:t> TO </a:t>
            </a:r>
            <a:r>
              <a:rPr lang="en-US" sz="2000" dirty="0">
                <a:latin typeface="system-ui"/>
              </a:rPr>
              <a:t>PROCLAIM THE FAVORABLE YEAR OF THE LORD." </a:t>
            </a:r>
            <a:endParaRPr lang="en-US" sz="2000" dirty="0" smtClean="0">
              <a:latin typeface="system-ui"/>
            </a:endParaRPr>
          </a:p>
          <a:p>
            <a:endParaRPr lang="en-US" sz="2000" dirty="0">
              <a:latin typeface="system-ui"/>
            </a:endParaRPr>
          </a:p>
          <a:p>
            <a:r>
              <a:rPr lang="en-US" sz="2000" dirty="0" smtClean="0">
                <a:solidFill>
                  <a:srgbClr val="00B0F0"/>
                </a:solidFill>
                <a:latin typeface="system-ui"/>
              </a:rPr>
              <a:t>20</a:t>
            </a:r>
            <a:r>
              <a:rPr lang="en-US" sz="2000" dirty="0" smtClean="0">
                <a:latin typeface="system-ui"/>
              </a:rPr>
              <a:t> And </a:t>
            </a:r>
            <a:r>
              <a:rPr lang="en-US" sz="2000" dirty="0">
                <a:latin typeface="system-ui"/>
              </a:rPr>
              <a:t>He closed the book, gave it back to the attendant and sat down; and the eyes of all in the synagogue were fixed on Him. </a:t>
            </a:r>
            <a:endParaRPr lang="en-US" sz="2000" dirty="0" smtClean="0">
              <a:latin typeface="system-ui"/>
            </a:endParaRPr>
          </a:p>
          <a:p>
            <a:endParaRPr lang="en-US" sz="2000" dirty="0">
              <a:latin typeface="system-ui"/>
            </a:endParaRPr>
          </a:p>
          <a:p>
            <a:r>
              <a:rPr lang="en-US" sz="2000" dirty="0" smtClean="0">
                <a:solidFill>
                  <a:srgbClr val="00B0F0"/>
                </a:solidFill>
                <a:latin typeface="system-ui"/>
              </a:rPr>
              <a:t>21 </a:t>
            </a:r>
            <a:r>
              <a:rPr lang="en-US" sz="2000" dirty="0" smtClean="0">
                <a:latin typeface="system-ui"/>
              </a:rPr>
              <a:t>And </a:t>
            </a:r>
            <a:r>
              <a:rPr lang="en-US" sz="2000" dirty="0">
                <a:latin typeface="system-ui"/>
              </a:rPr>
              <a:t>He began to say to them, "Today this Scripture has been fulfilled in your hearing."</a:t>
            </a:r>
            <a:endParaRPr lang="en-US" sz="2000" dirty="0"/>
          </a:p>
        </p:txBody>
      </p:sp>
      <p:sp>
        <p:nvSpPr>
          <p:cNvPr id="2" name="TextBox 1"/>
          <p:cNvSpPr txBox="1"/>
          <p:nvPr/>
        </p:nvSpPr>
        <p:spPr>
          <a:xfrm>
            <a:off x="1099038" y="3678267"/>
            <a:ext cx="9835662" cy="2246769"/>
          </a:xfrm>
          <a:prstGeom prst="rect">
            <a:avLst/>
          </a:prstGeom>
          <a:solidFill>
            <a:srgbClr val="FF0000"/>
          </a:solidFill>
        </p:spPr>
        <p:txBody>
          <a:bodyPr wrap="square" rtlCol="0">
            <a:spAutoFit/>
          </a:bodyPr>
          <a:lstStyle/>
          <a:p>
            <a:r>
              <a:rPr lang="en-US" sz="2800" dirty="0" smtClean="0"/>
              <a:t>Verse 18 is quoting Isiah 61:2 where the Tetragrammatron is used. Yet in scroll 11Q5, the </a:t>
            </a:r>
            <a:r>
              <a:rPr lang="en-US" sz="2800" dirty="0" err="1"/>
              <a:t>The</a:t>
            </a:r>
            <a:r>
              <a:rPr lang="en-US" sz="2800" dirty="0"/>
              <a:t> Great Psalms Scroll, </a:t>
            </a:r>
            <a:r>
              <a:rPr lang="en-US" sz="2800" dirty="0" smtClean="0"/>
              <a:t>when quoting this same passage, they use Melchizedek instead of YHWH. They considered them </a:t>
            </a:r>
            <a:r>
              <a:rPr lang="en-US" sz="2800" dirty="0" err="1" smtClean="0"/>
              <a:t>interchangable</a:t>
            </a:r>
            <a:r>
              <a:rPr lang="en-US" sz="2800" dirty="0" smtClean="0"/>
              <a:t> terms. </a:t>
            </a:r>
            <a:endParaRPr lang="en-US" sz="2800" dirty="0"/>
          </a:p>
        </p:txBody>
      </p:sp>
    </p:spTree>
    <p:extLst>
      <p:ext uri="{BB962C8B-B14F-4D97-AF65-F5344CB8AC3E}">
        <p14:creationId xmlns:p14="http://schemas.microsoft.com/office/powerpoint/2010/main" val="3906116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8:1-3</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5</a:t>
            </a:r>
          </a:p>
        </p:txBody>
      </p:sp>
      <p:sp>
        <p:nvSpPr>
          <p:cNvPr id="5" name="TextBox 4"/>
          <p:cNvSpPr txBox="1"/>
          <p:nvPr/>
        </p:nvSpPr>
        <p:spPr>
          <a:xfrm>
            <a:off x="698500" y="1016000"/>
            <a:ext cx="9652000" cy="3416320"/>
          </a:xfrm>
          <a:prstGeom prst="rect">
            <a:avLst/>
          </a:prstGeom>
          <a:noFill/>
        </p:spPr>
        <p:txBody>
          <a:bodyPr wrap="square" rtlCol="0">
            <a:spAutoFit/>
          </a:bodyPr>
          <a:lstStyle/>
          <a:p>
            <a:r>
              <a:rPr lang="en-US" sz="2400" dirty="0" smtClean="0">
                <a:solidFill>
                  <a:srgbClr val="00B0F0"/>
                </a:solidFill>
                <a:latin typeface="Roboto"/>
              </a:rPr>
              <a:t>1</a:t>
            </a:r>
            <a:r>
              <a:rPr lang="en-US" sz="2400" dirty="0" smtClean="0">
                <a:latin typeface="Roboto"/>
              </a:rPr>
              <a:t> Now </a:t>
            </a:r>
            <a:r>
              <a:rPr lang="en-US" sz="2400" dirty="0">
                <a:latin typeface="Roboto"/>
              </a:rPr>
              <a:t>the main point in what has been said [is this]: we have such a high priest, who has taken His seat at the right hand of the throne of the Majesty in the heavens, </a:t>
            </a:r>
            <a:endParaRPr lang="en-US" sz="2400" dirty="0" smtClean="0">
              <a:latin typeface="Roboto"/>
            </a:endParaRPr>
          </a:p>
          <a:p>
            <a:endParaRPr lang="en-US" sz="2400" dirty="0">
              <a:latin typeface="Roboto"/>
            </a:endParaRPr>
          </a:p>
          <a:p>
            <a:r>
              <a:rPr lang="en-US" sz="2400" dirty="0" smtClean="0">
                <a:solidFill>
                  <a:srgbClr val="00B0F0"/>
                </a:solidFill>
                <a:latin typeface="Roboto"/>
              </a:rPr>
              <a:t>2</a:t>
            </a:r>
            <a:r>
              <a:rPr lang="en-US" sz="2400" dirty="0" smtClean="0">
                <a:latin typeface="Roboto"/>
              </a:rPr>
              <a:t> a </a:t>
            </a:r>
            <a:r>
              <a:rPr lang="en-US" sz="2400" dirty="0">
                <a:latin typeface="Roboto"/>
              </a:rPr>
              <a:t>minister in the sanctuary and in the </a:t>
            </a:r>
            <a:r>
              <a:rPr lang="en-US" sz="2400" dirty="0">
                <a:solidFill>
                  <a:srgbClr val="FFFF00"/>
                </a:solidFill>
                <a:latin typeface="Roboto"/>
              </a:rPr>
              <a:t>true tabernacle</a:t>
            </a:r>
            <a:r>
              <a:rPr lang="en-US" sz="2400" dirty="0">
                <a:latin typeface="Roboto"/>
              </a:rPr>
              <a:t>, which the Lord pitched, not man. </a:t>
            </a:r>
            <a:endParaRPr lang="en-US" sz="2400" dirty="0" smtClean="0">
              <a:latin typeface="Roboto"/>
            </a:endParaRPr>
          </a:p>
          <a:p>
            <a:endParaRPr lang="en-US" sz="2400" dirty="0">
              <a:latin typeface="Roboto"/>
            </a:endParaRPr>
          </a:p>
          <a:p>
            <a:r>
              <a:rPr lang="en-US" sz="2400" dirty="0" smtClean="0">
                <a:solidFill>
                  <a:srgbClr val="00B0F0"/>
                </a:solidFill>
                <a:latin typeface="Roboto"/>
              </a:rPr>
              <a:t>3</a:t>
            </a:r>
            <a:r>
              <a:rPr lang="en-US" sz="2400" dirty="0" smtClean="0">
                <a:latin typeface="Roboto"/>
              </a:rPr>
              <a:t> For </a:t>
            </a:r>
            <a:r>
              <a:rPr lang="en-US" sz="2400" dirty="0">
                <a:latin typeface="Roboto"/>
              </a:rPr>
              <a:t>every high priest is appointed to offer both gifts and sacrifices; so it is necessary that this [high priest] also have something to offer</a:t>
            </a:r>
            <a:r>
              <a:rPr lang="en-US" sz="2400" dirty="0" smtClean="0">
                <a:latin typeface="Roboto"/>
              </a:rPr>
              <a:t>.</a:t>
            </a:r>
          </a:p>
        </p:txBody>
      </p:sp>
    </p:spTree>
    <p:extLst>
      <p:ext uri="{BB962C8B-B14F-4D97-AF65-F5344CB8AC3E}">
        <p14:creationId xmlns:p14="http://schemas.microsoft.com/office/powerpoint/2010/main" val="588648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8:4-6</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6</a:t>
            </a:r>
          </a:p>
        </p:txBody>
      </p:sp>
      <p:sp>
        <p:nvSpPr>
          <p:cNvPr id="5" name="TextBox 4"/>
          <p:cNvSpPr txBox="1"/>
          <p:nvPr/>
        </p:nvSpPr>
        <p:spPr>
          <a:xfrm>
            <a:off x="698500" y="1016000"/>
            <a:ext cx="9652000" cy="4524315"/>
          </a:xfrm>
          <a:prstGeom prst="rect">
            <a:avLst/>
          </a:prstGeom>
          <a:noFill/>
        </p:spPr>
        <p:txBody>
          <a:bodyPr wrap="square" rtlCol="0">
            <a:spAutoFit/>
          </a:bodyPr>
          <a:lstStyle/>
          <a:p>
            <a:r>
              <a:rPr lang="en-US" sz="2400" dirty="0">
                <a:solidFill>
                  <a:srgbClr val="00B0F0"/>
                </a:solidFill>
                <a:latin typeface="Roboto"/>
              </a:rPr>
              <a:t>4</a:t>
            </a:r>
            <a:r>
              <a:rPr lang="en-US" sz="2400" dirty="0">
                <a:latin typeface="Roboto"/>
              </a:rPr>
              <a:t> Now if He were on earth, He would not be a priest at all, since there are those who </a:t>
            </a:r>
            <a:r>
              <a:rPr lang="en-US" sz="2400" dirty="0">
                <a:solidFill>
                  <a:srgbClr val="FFFF00"/>
                </a:solidFill>
                <a:latin typeface="Roboto"/>
              </a:rPr>
              <a:t>offer</a:t>
            </a:r>
            <a:r>
              <a:rPr lang="en-US" sz="2400" dirty="0">
                <a:latin typeface="Roboto"/>
              </a:rPr>
              <a:t> the gifts according to the Law; </a:t>
            </a:r>
            <a:endParaRPr lang="en-US" sz="2400" dirty="0" smtClean="0">
              <a:latin typeface="Roboto"/>
            </a:endParaRPr>
          </a:p>
          <a:p>
            <a:endParaRPr lang="en-US" sz="2400" dirty="0">
              <a:latin typeface="Roboto"/>
            </a:endParaRPr>
          </a:p>
          <a:p>
            <a:r>
              <a:rPr lang="en-US" sz="2400" dirty="0" smtClean="0">
                <a:solidFill>
                  <a:srgbClr val="00B0F0"/>
                </a:solidFill>
                <a:latin typeface="Roboto"/>
              </a:rPr>
              <a:t>5</a:t>
            </a:r>
            <a:r>
              <a:rPr lang="en-US" sz="2400" dirty="0" smtClean="0">
                <a:latin typeface="Roboto"/>
              </a:rPr>
              <a:t> who </a:t>
            </a:r>
            <a:r>
              <a:rPr lang="en-US" sz="2400" dirty="0">
                <a:latin typeface="Roboto"/>
              </a:rPr>
              <a:t>serve a copy and shadow of the heavenly things, just as Moses was warned [by God] when he was about to erect the tabernacle; for, "SEE," He says, "THAT YOU MAKE all things ACCORDING TO THE PATTERN WHICH WAS SHOWN YOU ON THE MOUNTAIN." </a:t>
            </a:r>
            <a:endParaRPr lang="en-US" sz="2400" dirty="0" smtClean="0">
              <a:latin typeface="Roboto"/>
            </a:endParaRPr>
          </a:p>
          <a:p>
            <a:endParaRPr lang="en-US" sz="2400" dirty="0">
              <a:latin typeface="Roboto"/>
            </a:endParaRPr>
          </a:p>
          <a:p>
            <a:r>
              <a:rPr lang="en-US" sz="2400" dirty="0" smtClean="0">
                <a:solidFill>
                  <a:srgbClr val="00B0F0"/>
                </a:solidFill>
                <a:latin typeface="Roboto"/>
              </a:rPr>
              <a:t>6</a:t>
            </a:r>
            <a:r>
              <a:rPr lang="en-US" sz="2400" dirty="0" smtClean="0">
                <a:latin typeface="Roboto"/>
              </a:rPr>
              <a:t> But </a:t>
            </a:r>
            <a:r>
              <a:rPr lang="en-US" sz="2400" dirty="0">
                <a:latin typeface="Roboto"/>
              </a:rPr>
              <a:t>now </a:t>
            </a:r>
            <a:r>
              <a:rPr lang="en-US" sz="2400" dirty="0">
                <a:solidFill>
                  <a:srgbClr val="FFFF00"/>
                </a:solidFill>
                <a:latin typeface="Roboto"/>
              </a:rPr>
              <a:t>He</a:t>
            </a:r>
            <a:r>
              <a:rPr lang="en-US" sz="2400" dirty="0">
                <a:latin typeface="Roboto"/>
              </a:rPr>
              <a:t> has obtained a more excellent ministry, by as much as </a:t>
            </a:r>
            <a:r>
              <a:rPr lang="en-US" sz="2400" dirty="0">
                <a:solidFill>
                  <a:srgbClr val="FFFF00"/>
                </a:solidFill>
                <a:latin typeface="Roboto"/>
              </a:rPr>
              <a:t>He</a:t>
            </a:r>
            <a:r>
              <a:rPr lang="en-US" sz="2400" dirty="0">
                <a:latin typeface="Roboto"/>
              </a:rPr>
              <a:t> is also the </a:t>
            </a:r>
            <a:r>
              <a:rPr lang="en-US" sz="2400" i="1" u="sng" dirty="0">
                <a:solidFill>
                  <a:srgbClr val="FFFF00"/>
                </a:solidFill>
                <a:latin typeface="Roboto"/>
              </a:rPr>
              <a:t>mediator</a:t>
            </a:r>
            <a:r>
              <a:rPr lang="en-US" sz="2400" dirty="0">
                <a:solidFill>
                  <a:srgbClr val="FFFF00"/>
                </a:solidFill>
                <a:latin typeface="Roboto"/>
              </a:rPr>
              <a:t> of a better covenant</a:t>
            </a:r>
            <a:r>
              <a:rPr lang="en-US" sz="2400" dirty="0">
                <a:latin typeface="Roboto"/>
              </a:rPr>
              <a:t>, which has been enacted on better promises.</a:t>
            </a:r>
          </a:p>
          <a:p>
            <a:endParaRPr lang="en-US" sz="2400" dirty="0">
              <a:solidFill>
                <a:srgbClr val="00B0F0"/>
              </a:solidFill>
              <a:latin typeface="Roboto"/>
            </a:endParaRPr>
          </a:p>
        </p:txBody>
      </p:sp>
    </p:spTree>
    <p:extLst>
      <p:ext uri="{BB962C8B-B14F-4D97-AF65-F5344CB8AC3E}">
        <p14:creationId xmlns:p14="http://schemas.microsoft.com/office/powerpoint/2010/main" val="36031825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8:4-6</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7</a:t>
            </a:r>
          </a:p>
        </p:txBody>
      </p:sp>
      <p:sp>
        <p:nvSpPr>
          <p:cNvPr id="5" name="TextBox 4"/>
          <p:cNvSpPr txBox="1"/>
          <p:nvPr/>
        </p:nvSpPr>
        <p:spPr>
          <a:xfrm>
            <a:off x="698500" y="1016000"/>
            <a:ext cx="9652000" cy="4524315"/>
          </a:xfrm>
          <a:prstGeom prst="rect">
            <a:avLst/>
          </a:prstGeom>
          <a:noFill/>
        </p:spPr>
        <p:txBody>
          <a:bodyPr wrap="square" rtlCol="0">
            <a:spAutoFit/>
          </a:bodyPr>
          <a:lstStyle/>
          <a:p>
            <a:r>
              <a:rPr lang="en-US" sz="2400" dirty="0">
                <a:latin typeface="Roboto"/>
              </a:rPr>
              <a:t>4 Now if He were on earth, He would not be a priest at all, since there are those who </a:t>
            </a:r>
            <a:r>
              <a:rPr lang="en-US" sz="2400" dirty="0">
                <a:solidFill>
                  <a:srgbClr val="FFFF00"/>
                </a:solidFill>
                <a:latin typeface="Roboto"/>
              </a:rPr>
              <a:t>offer</a:t>
            </a:r>
            <a:r>
              <a:rPr lang="en-US" sz="2400" dirty="0">
                <a:latin typeface="Roboto"/>
              </a:rPr>
              <a:t> the gifts according to the Law; </a:t>
            </a:r>
            <a:endParaRPr lang="en-US" sz="2400" dirty="0" smtClean="0">
              <a:latin typeface="Roboto"/>
            </a:endParaRPr>
          </a:p>
          <a:p>
            <a:endParaRPr lang="en-US" sz="2400" dirty="0">
              <a:latin typeface="Roboto"/>
            </a:endParaRPr>
          </a:p>
          <a:p>
            <a:r>
              <a:rPr lang="en-US" sz="2400" dirty="0" smtClean="0">
                <a:latin typeface="Roboto"/>
              </a:rPr>
              <a:t>5 who </a:t>
            </a:r>
            <a:r>
              <a:rPr lang="en-US" sz="2400" dirty="0">
                <a:latin typeface="Roboto"/>
              </a:rPr>
              <a:t>serve a copy and shadow of the heavenly things, just as Moses was warned [by God] when he was about to erect the tabernacle; for, "SEE," He says, "THAT YOU MAKE all things ACCORDING TO THE PATTERN WHICH WAS SHOWN YOU ON THE MOUNTAIN." </a:t>
            </a:r>
            <a:endParaRPr lang="en-US" sz="2400" dirty="0" smtClean="0">
              <a:latin typeface="Roboto"/>
            </a:endParaRPr>
          </a:p>
          <a:p>
            <a:endParaRPr lang="en-US" sz="2400" dirty="0">
              <a:latin typeface="Roboto"/>
            </a:endParaRPr>
          </a:p>
          <a:p>
            <a:r>
              <a:rPr lang="en-US" sz="2400" dirty="0" smtClean="0">
                <a:latin typeface="Roboto"/>
              </a:rPr>
              <a:t>6 But </a:t>
            </a:r>
            <a:r>
              <a:rPr lang="en-US" sz="2400" dirty="0">
                <a:latin typeface="Roboto"/>
              </a:rPr>
              <a:t>now </a:t>
            </a:r>
            <a:r>
              <a:rPr lang="en-US" sz="2400" dirty="0">
                <a:solidFill>
                  <a:srgbClr val="FFFF00"/>
                </a:solidFill>
                <a:latin typeface="Roboto"/>
              </a:rPr>
              <a:t>He</a:t>
            </a:r>
            <a:r>
              <a:rPr lang="en-US" sz="2400" dirty="0">
                <a:latin typeface="Roboto"/>
              </a:rPr>
              <a:t> has obtained a more excellent ministry, by as much as </a:t>
            </a:r>
            <a:r>
              <a:rPr lang="en-US" sz="2400" dirty="0">
                <a:solidFill>
                  <a:srgbClr val="FFFF00"/>
                </a:solidFill>
                <a:latin typeface="Roboto"/>
              </a:rPr>
              <a:t>He</a:t>
            </a:r>
            <a:r>
              <a:rPr lang="en-US" sz="2400" dirty="0">
                <a:latin typeface="Roboto"/>
              </a:rPr>
              <a:t> is also the </a:t>
            </a:r>
            <a:r>
              <a:rPr lang="en-US" sz="2400" dirty="0">
                <a:solidFill>
                  <a:srgbClr val="FFFF00"/>
                </a:solidFill>
                <a:latin typeface="Roboto"/>
              </a:rPr>
              <a:t>mediator of a better covenant</a:t>
            </a:r>
            <a:r>
              <a:rPr lang="en-US" sz="2400" dirty="0">
                <a:latin typeface="Roboto"/>
              </a:rPr>
              <a:t>, which has been enacted on better promises.</a:t>
            </a:r>
          </a:p>
          <a:p>
            <a:endParaRPr lang="en-US" sz="2400" dirty="0">
              <a:solidFill>
                <a:srgbClr val="00B0F0"/>
              </a:solidFill>
              <a:latin typeface="Roboto"/>
            </a:endParaRPr>
          </a:p>
        </p:txBody>
      </p:sp>
      <p:sp>
        <p:nvSpPr>
          <p:cNvPr id="2" name="TextBox 1"/>
          <p:cNvSpPr txBox="1"/>
          <p:nvPr/>
        </p:nvSpPr>
        <p:spPr>
          <a:xfrm>
            <a:off x="1028700" y="1460500"/>
            <a:ext cx="9817100" cy="4278094"/>
          </a:xfrm>
          <a:prstGeom prst="rect">
            <a:avLst/>
          </a:prstGeom>
          <a:solidFill>
            <a:srgbClr val="FF0000"/>
          </a:solidFill>
        </p:spPr>
        <p:txBody>
          <a:bodyPr wrap="square" rtlCol="0">
            <a:spAutoFit/>
          </a:bodyPr>
          <a:lstStyle/>
          <a:p>
            <a:pPr algn="ctr"/>
            <a:r>
              <a:rPr lang="en-US" sz="3200" b="1" dirty="0" smtClean="0"/>
              <a:t>Galatians 3:19</a:t>
            </a:r>
          </a:p>
          <a:p>
            <a:pPr algn="ctr"/>
            <a:r>
              <a:rPr lang="en-US" sz="2400" dirty="0" smtClean="0">
                <a:solidFill>
                  <a:schemeClr val="bg1">
                    <a:lumMod val="85000"/>
                    <a:lumOff val="15000"/>
                  </a:schemeClr>
                </a:solidFill>
              </a:rPr>
              <a:t>Duel Mediators </a:t>
            </a:r>
          </a:p>
          <a:p>
            <a:pPr algn="ctr"/>
            <a:endParaRPr lang="en-US" sz="2400" dirty="0" smtClean="0">
              <a:solidFill>
                <a:schemeClr val="bg1">
                  <a:lumMod val="85000"/>
                  <a:lumOff val="15000"/>
                </a:schemeClr>
              </a:solidFill>
            </a:endParaRPr>
          </a:p>
          <a:p>
            <a:r>
              <a:rPr lang="en-US" sz="3200" dirty="0" smtClean="0"/>
              <a:t>Why </a:t>
            </a:r>
            <a:r>
              <a:rPr lang="en-US" sz="3200" dirty="0"/>
              <a:t>the Law then? It was added because of transgressions, having been ordained through </a:t>
            </a:r>
            <a:r>
              <a:rPr lang="en-US" sz="3200" dirty="0">
                <a:solidFill>
                  <a:srgbClr val="FFFF00"/>
                </a:solidFill>
              </a:rPr>
              <a:t>angels</a:t>
            </a:r>
            <a:r>
              <a:rPr lang="en-US" sz="3200" dirty="0"/>
              <a:t> by the agency of a mediator</a:t>
            </a:r>
            <a:r>
              <a:rPr lang="en-US" sz="3200" dirty="0" smtClean="0"/>
              <a:t>, </a:t>
            </a:r>
            <a:r>
              <a:rPr lang="en-US" sz="3200" dirty="0" smtClean="0">
                <a:solidFill>
                  <a:srgbClr val="FFFF00"/>
                </a:solidFill>
              </a:rPr>
              <a:t>(Moses) </a:t>
            </a:r>
            <a:r>
              <a:rPr lang="en-US" sz="3200" dirty="0"/>
              <a:t>until the </a:t>
            </a:r>
            <a:r>
              <a:rPr lang="en-US" sz="3200" dirty="0">
                <a:solidFill>
                  <a:srgbClr val="FFFF00"/>
                </a:solidFill>
              </a:rPr>
              <a:t>seed</a:t>
            </a:r>
            <a:r>
              <a:rPr lang="en-US" sz="3200" dirty="0"/>
              <a:t> would come to whom the promise had been made. </a:t>
            </a:r>
            <a:endParaRPr lang="en-US" sz="3200" dirty="0" smtClean="0"/>
          </a:p>
          <a:p>
            <a:endParaRPr lang="en-US" sz="3200" dirty="0" smtClean="0"/>
          </a:p>
        </p:txBody>
      </p:sp>
    </p:spTree>
    <p:extLst>
      <p:ext uri="{BB962C8B-B14F-4D97-AF65-F5344CB8AC3E}">
        <p14:creationId xmlns:p14="http://schemas.microsoft.com/office/powerpoint/2010/main" val="6039948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8:4-6</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8</a:t>
            </a:r>
            <a:endParaRPr lang="en-US" sz="3200" b="1" dirty="0" smtClean="0">
              <a:solidFill>
                <a:schemeClr val="bg1"/>
              </a:solidFill>
            </a:endParaRPr>
          </a:p>
        </p:txBody>
      </p:sp>
      <p:sp>
        <p:nvSpPr>
          <p:cNvPr id="5" name="TextBox 4"/>
          <p:cNvSpPr txBox="1"/>
          <p:nvPr/>
        </p:nvSpPr>
        <p:spPr>
          <a:xfrm>
            <a:off x="698500" y="1016000"/>
            <a:ext cx="9652000" cy="4524315"/>
          </a:xfrm>
          <a:prstGeom prst="rect">
            <a:avLst/>
          </a:prstGeom>
          <a:noFill/>
        </p:spPr>
        <p:txBody>
          <a:bodyPr wrap="square" rtlCol="0">
            <a:spAutoFit/>
          </a:bodyPr>
          <a:lstStyle/>
          <a:p>
            <a:r>
              <a:rPr lang="en-US" sz="2400" dirty="0">
                <a:latin typeface="Roboto"/>
              </a:rPr>
              <a:t>4 Now if He were on earth, He would not be a priest at all, since there are those who </a:t>
            </a:r>
            <a:r>
              <a:rPr lang="en-US" sz="2400" dirty="0">
                <a:solidFill>
                  <a:srgbClr val="FFFF00"/>
                </a:solidFill>
                <a:latin typeface="Roboto"/>
              </a:rPr>
              <a:t>offer</a:t>
            </a:r>
            <a:r>
              <a:rPr lang="en-US" sz="2400" dirty="0">
                <a:latin typeface="Roboto"/>
              </a:rPr>
              <a:t> the gifts according to the Law; </a:t>
            </a:r>
            <a:endParaRPr lang="en-US" sz="2400" dirty="0" smtClean="0">
              <a:latin typeface="Roboto"/>
            </a:endParaRPr>
          </a:p>
          <a:p>
            <a:endParaRPr lang="en-US" sz="2400" dirty="0">
              <a:latin typeface="Roboto"/>
            </a:endParaRPr>
          </a:p>
          <a:p>
            <a:r>
              <a:rPr lang="en-US" sz="2400" dirty="0" smtClean="0">
                <a:latin typeface="Roboto"/>
              </a:rPr>
              <a:t>5 who </a:t>
            </a:r>
            <a:r>
              <a:rPr lang="en-US" sz="2400" dirty="0">
                <a:latin typeface="Roboto"/>
              </a:rPr>
              <a:t>serve a copy and shadow of the heavenly things, just as Moses was warned [by God] when he was about to erect the tabernacle; for, "SEE," He says, "THAT YOU MAKE all things ACCORDING TO THE PATTERN WHICH WAS SHOWN YOU ON THE MOUNTAIN." </a:t>
            </a:r>
            <a:endParaRPr lang="en-US" sz="2400" dirty="0" smtClean="0">
              <a:latin typeface="Roboto"/>
            </a:endParaRPr>
          </a:p>
          <a:p>
            <a:endParaRPr lang="en-US" sz="2400" dirty="0">
              <a:latin typeface="Roboto"/>
            </a:endParaRPr>
          </a:p>
          <a:p>
            <a:r>
              <a:rPr lang="en-US" sz="2400" dirty="0" smtClean="0">
                <a:latin typeface="Roboto"/>
              </a:rPr>
              <a:t>6 But </a:t>
            </a:r>
            <a:r>
              <a:rPr lang="en-US" sz="2400" dirty="0">
                <a:latin typeface="Roboto"/>
              </a:rPr>
              <a:t>now </a:t>
            </a:r>
            <a:r>
              <a:rPr lang="en-US" sz="2400" dirty="0">
                <a:solidFill>
                  <a:srgbClr val="FFFF00"/>
                </a:solidFill>
                <a:latin typeface="Roboto"/>
              </a:rPr>
              <a:t>He</a:t>
            </a:r>
            <a:r>
              <a:rPr lang="en-US" sz="2400" dirty="0">
                <a:latin typeface="Roboto"/>
              </a:rPr>
              <a:t> has obtained a more excellent ministry, by as much as </a:t>
            </a:r>
            <a:r>
              <a:rPr lang="en-US" sz="2400" dirty="0">
                <a:solidFill>
                  <a:srgbClr val="FFFF00"/>
                </a:solidFill>
                <a:latin typeface="Roboto"/>
              </a:rPr>
              <a:t>He</a:t>
            </a:r>
            <a:r>
              <a:rPr lang="en-US" sz="2400" dirty="0">
                <a:latin typeface="Roboto"/>
              </a:rPr>
              <a:t> is also the </a:t>
            </a:r>
            <a:r>
              <a:rPr lang="en-US" sz="2400" dirty="0">
                <a:solidFill>
                  <a:srgbClr val="FFFF00"/>
                </a:solidFill>
                <a:latin typeface="Roboto"/>
              </a:rPr>
              <a:t>mediator of a better covenant</a:t>
            </a:r>
            <a:r>
              <a:rPr lang="en-US" sz="2400" dirty="0">
                <a:latin typeface="Roboto"/>
              </a:rPr>
              <a:t>, which has been enacted on better promises.</a:t>
            </a:r>
          </a:p>
          <a:p>
            <a:endParaRPr lang="en-US" sz="2400" dirty="0">
              <a:solidFill>
                <a:srgbClr val="00B0F0"/>
              </a:solidFill>
              <a:latin typeface="Roboto"/>
            </a:endParaRPr>
          </a:p>
        </p:txBody>
      </p:sp>
      <p:sp>
        <p:nvSpPr>
          <p:cNvPr id="2" name="TextBox 1"/>
          <p:cNvSpPr txBox="1"/>
          <p:nvPr/>
        </p:nvSpPr>
        <p:spPr>
          <a:xfrm>
            <a:off x="1028700" y="1460500"/>
            <a:ext cx="9817100" cy="4031873"/>
          </a:xfrm>
          <a:prstGeom prst="rect">
            <a:avLst/>
          </a:prstGeom>
          <a:solidFill>
            <a:srgbClr val="FF0000"/>
          </a:solidFill>
        </p:spPr>
        <p:txBody>
          <a:bodyPr wrap="square" rtlCol="0">
            <a:spAutoFit/>
          </a:bodyPr>
          <a:lstStyle/>
          <a:p>
            <a:pPr algn="ctr"/>
            <a:r>
              <a:rPr lang="en-US" sz="3200" b="1" dirty="0" smtClean="0"/>
              <a:t>Galatians 3:19</a:t>
            </a:r>
          </a:p>
          <a:p>
            <a:endParaRPr lang="en-US" sz="3200" dirty="0" smtClean="0"/>
          </a:p>
          <a:p>
            <a:r>
              <a:rPr lang="en-US" sz="3200" dirty="0" smtClean="0"/>
              <a:t>Why </a:t>
            </a:r>
            <a:r>
              <a:rPr lang="en-US" sz="3200" dirty="0"/>
              <a:t>the Law then? It was added because of transgressions, having been ordained through </a:t>
            </a:r>
            <a:r>
              <a:rPr lang="en-US" sz="3200" dirty="0">
                <a:solidFill>
                  <a:srgbClr val="FFFF00"/>
                </a:solidFill>
              </a:rPr>
              <a:t>angels</a:t>
            </a:r>
            <a:r>
              <a:rPr lang="en-US" sz="3200" dirty="0"/>
              <a:t> by the agency of a mediator</a:t>
            </a:r>
            <a:r>
              <a:rPr lang="en-US" sz="3200" dirty="0" smtClean="0"/>
              <a:t>, </a:t>
            </a:r>
            <a:r>
              <a:rPr lang="en-US" sz="3200" dirty="0" smtClean="0">
                <a:solidFill>
                  <a:srgbClr val="FFFF00"/>
                </a:solidFill>
              </a:rPr>
              <a:t>(Moses) </a:t>
            </a:r>
            <a:r>
              <a:rPr lang="en-US" sz="3200" dirty="0"/>
              <a:t>until the </a:t>
            </a:r>
            <a:r>
              <a:rPr lang="en-US" sz="3200" dirty="0">
                <a:solidFill>
                  <a:srgbClr val="FFFF00"/>
                </a:solidFill>
              </a:rPr>
              <a:t>seed</a:t>
            </a:r>
            <a:r>
              <a:rPr lang="en-US" sz="3200" dirty="0"/>
              <a:t> would come to whom the promise had been made. </a:t>
            </a:r>
            <a:endParaRPr lang="en-US" sz="3200" dirty="0" smtClean="0"/>
          </a:p>
          <a:p>
            <a:endParaRPr lang="en-US" sz="3200" dirty="0" smtClean="0"/>
          </a:p>
        </p:txBody>
      </p:sp>
      <p:sp>
        <p:nvSpPr>
          <p:cNvPr id="6" name="TextBox 5"/>
          <p:cNvSpPr txBox="1"/>
          <p:nvPr/>
        </p:nvSpPr>
        <p:spPr>
          <a:xfrm>
            <a:off x="2273300" y="2565400"/>
            <a:ext cx="9118600" cy="3539430"/>
          </a:xfrm>
          <a:prstGeom prst="rect">
            <a:avLst/>
          </a:prstGeom>
          <a:solidFill>
            <a:schemeClr val="bg1"/>
          </a:solidFill>
        </p:spPr>
        <p:txBody>
          <a:bodyPr wrap="square" rtlCol="0">
            <a:spAutoFit/>
          </a:bodyPr>
          <a:lstStyle/>
          <a:p>
            <a:pPr algn="ctr"/>
            <a:r>
              <a:rPr lang="en-US" sz="3200" b="1" dirty="0" smtClean="0"/>
              <a:t>Galatians 3:16</a:t>
            </a:r>
          </a:p>
          <a:p>
            <a:pPr algn="ctr"/>
            <a:endParaRPr lang="en-US" sz="3200" b="1" dirty="0" smtClean="0"/>
          </a:p>
          <a:p>
            <a:r>
              <a:rPr lang="en-US" sz="3200" dirty="0" smtClean="0"/>
              <a:t>Now </a:t>
            </a:r>
            <a:r>
              <a:rPr lang="en-US" sz="3200" dirty="0"/>
              <a:t>the promises were spoken to Abraham and to his seed. He does not say, "And to seeds," as [referring] to many, but [rather] to one, "And to your seed," that is, Christ</a:t>
            </a:r>
            <a:r>
              <a:rPr lang="en-US" sz="3200" dirty="0" smtClean="0"/>
              <a:t>.</a:t>
            </a:r>
          </a:p>
          <a:p>
            <a:endParaRPr lang="en-US" sz="3200" dirty="0"/>
          </a:p>
        </p:txBody>
      </p:sp>
    </p:spTree>
    <p:extLst>
      <p:ext uri="{BB962C8B-B14F-4D97-AF65-F5344CB8AC3E}">
        <p14:creationId xmlns:p14="http://schemas.microsoft.com/office/powerpoint/2010/main" val="29787188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8:4-6</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9</a:t>
            </a:r>
            <a:endParaRPr lang="en-US" sz="3200" b="1" dirty="0" smtClean="0">
              <a:solidFill>
                <a:schemeClr val="bg1"/>
              </a:solidFill>
            </a:endParaRPr>
          </a:p>
        </p:txBody>
      </p:sp>
      <p:sp>
        <p:nvSpPr>
          <p:cNvPr id="5" name="TextBox 4"/>
          <p:cNvSpPr txBox="1"/>
          <p:nvPr/>
        </p:nvSpPr>
        <p:spPr>
          <a:xfrm>
            <a:off x="698500" y="1016000"/>
            <a:ext cx="9652000" cy="4524315"/>
          </a:xfrm>
          <a:prstGeom prst="rect">
            <a:avLst/>
          </a:prstGeom>
          <a:noFill/>
        </p:spPr>
        <p:txBody>
          <a:bodyPr wrap="square" rtlCol="0">
            <a:spAutoFit/>
          </a:bodyPr>
          <a:lstStyle/>
          <a:p>
            <a:r>
              <a:rPr lang="en-US" sz="2400" dirty="0">
                <a:latin typeface="Roboto"/>
              </a:rPr>
              <a:t>4 Now if He were on earth, He would not be a priest at all, since there are those who </a:t>
            </a:r>
            <a:r>
              <a:rPr lang="en-US" sz="2400" dirty="0">
                <a:solidFill>
                  <a:srgbClr val="FFFF00"/>
                </a:solidFill>
                <a:latin typeface="Roboto"/>
              </a:rPr>
              <a:t>offer</a:t>
            </a:r>
            <a:r>
              <a:rPr lang="en-US" sz="2400" dirty="0">
                <a:latin typeface="Roboto"/>
              </a:rPr>
              <a:t> the gifts according to the Law; </a:t>
            </a:r>
            <a:endParaRPr lang="en-US" sz="2400" dirty="0" smtClean="0">
              <a:latin typeface="Roboto"/>
            </a:endParaRPr>
          </a:p>
          <a:p>
            <a:endParaRPr lang="en-US" sz="2400" dirty="0">
              <a:latin typeface="Roboto"/>
            </a:endParaRPr>
          </a:p>
          <a:p>
            <a:r>
              <a:rPr lang="en-US" sz="2400" dirty="0" smtClean="0">
                <a:latin typeface="Roboto"/>
              </a:rPr>
              <a:t>5 who </a:t>
            </a:r>
            <a:r>
              <a:rPr lang="en-US" sz="2400" dirty="0">
                <a:latin typeface="Roboto"/>
              </a:rPr>
              <a:t>serve a copy and shadow of the heavenly things, just as Moses was warned [by God] when he was about to erect the tabernacle; for, "SEE," He says, "THAT YOU MAKE all things ACCORDING TO THE PATTERN WHICH WAS SHOWN YOU ON THE MOUNTAIN." </a:t>
            </a:r>
            <a:endParaRPr lang="en-US" sz="2400" dirty="0" smtClean="0">
              <a:latin typeface="Roboto"/>
            </a:endParaRPr>
          </a:p>
          <a:p>
            <a:endParaRPr lang="en-US" sz="2400" dirty="0">
              <a:latin typeface="Roboto"/>
            </a:endParaRPr>
          </a:p>
          <a:p>
            <a:r>
              <a:rPr lang="en-US" sz="2400" dirty="0" smtClean="0">
                <a:latin typeface="Roboto"/>
              </a:rPr>
              <a:t>6 But </a:t>
            </a:r>
            <a:r>
              <a:rPr lang="en-US" sz="2400" dirty="0">
                <a:latin typeface="Roboto"/>
              </a:rPr>
              <a:t>now </a:t>
            </a:r>
            <a:r>
              <a:rPr lang="en-US" sz="2400" dirty="0">
                <a:solidFill>
                  <a:srgbClr val="FFFF00"/>
                </a:solidFill>
                <a:latin typeface="Roboto"/>
              </a:rPr>
              <a:t>He</a:t>
            </a:r>
            <a:r>
              <a:rPr lang="en-US" sz="2400" dirty="0">
                <a:latin typeface="Roboto"/>
              </a:rPr>
              <a:t> has obtained a more excellent ministry, by as much as </a:t>
            </a:r>
            <a:r>
              <a:rPr lang="en-US" sz="2400" dirty="0">
                <a:solidFill>
                  <a:srgbClr val="FFFF00"/>
                </a:solidFill>
                <a:latin typeface="Roboto"/>
              </a:rPr>
              <a:t>He</a:t>
            </a:r>
            <a:r>
              <a:rPr lang="en-US" sz="2400" dirty="0">
                <a:latin typeface="Roboto"/>
              </a:rPr>
              <a:t> is also the </a:t>
            </a:r>
            <a:r>
              <a:rPr lang="en-US" sz="2400" dirty="0">
                <a:solidFill>
                  <a:srgbClr val="FFFF00"/>
                </a:solidFill>
                <a:latin typeface="Roboto"/>
              </a:rPr>
              <a:t>mediator of a better covenant</a:t>
            </a:r>
            <a:r>
              <a:rPr lang="en-US" sz="2400" dirty="0">
                <a:latin typeface="Roboto"/>
              </a:rPr>
              <a:t>, which has been enacted on better promises.</a:t>
            </a:r>
          </a:p>
          <a:p>
            <a:endParaRPr lang="en-US" sz="2400" dirty="0">
              <a:solidFill>
                <a:srgbClr val="00B0F0"/>
              </a:solidFill>
              <a:latin typeface="Roboto"/>
            </a:endParaRPr>
          </a:p>
        </p:txBody>
      </p:sp>
      <p:sp>
        <p:nvSpPr>
          <p:cNvPr id="7" name="TextBox 6"/>
          <p:cNvSpPr txBox="1"/>
          <p:nvPr/>
        </p:nvSpPr>
        <p:spPr>
          <a:xfrm>
            <a:off x="1308100" y="2451100"/>
            <a:ext cx="9042400" cy="3046988"/>
          </a:xfrm>
          <a:prstGeom prst="rect">
            <a:avLst/>
          </a:prstGeom>
          <a:solidFill>
            <a:srgbClr val="FF0000"/>
          </a:solidFill>
        </p:spPr>
        <p:txBody>
          <a:bodyPr wrap="square" rtlCol="0">
            <a:spAutoFit/>
          </a:bodyPr>
          <a:lstStyle/>
          <a:p>
            <a:pPr algn="ctr"/>
            <a:r>
              <a:rPr lang="en-US" sz="3200" b="1" dirty="0"/>
              <a:t>1 Timothy 1:5</a:t>
            </a:r>
          </a:p>
          <a:p>
            <a:endParaRPr lang="en-US" sz="3200" dirty="0"/>
          </a:p>
          <a:p>
            <a:r>
              <a:rPr lang="en-US" sz="3200" dirty="0"/>
              <a:t>For there is one God, [and] one mediator also between God and men, [the] man Christ </a:t>
            </a:r>
            <a:r>
              <a:rPr lang="en-US" sz="3200" dirty="0" smtClean="0"/>
              <a:t>Jesus</a:t>
            </a:r>
          </a:p>
          <a:p>
            <a:endParaRPr lang="en-US" sz="3200" dirty="0"/>
          </a:p>
        </p:txBody>
      </p:sp>
    </p:spTree>
    <p:extLst>
      <p:ext uri="{BB962C8B-B14F-4D97-AF65-F5344CB8AC3E}">
        <p14:creationId xmlns:p14="http://schemas.microsoft.com/office/powerpoint/2010/main" val="1906170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What are these verses talking about?</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10</a:t>
            </a:r>
          </a:p>
        </p:txBody>
      </p:sp>
      <p:sp>
        <p:nvSpPr>
          <p:cNvPr id="5" name="TextBox 4"/>
          <p:cNvSpPr txBox="1"/>
          <p:nvPr/>
        </p:nvSpPr>
        <p:spPr>
          <a:xfrm>
            <a:off x="698500" y="1016000"/>
            <a:ext cx="9652000" cy="5632311"/>
          </a:xfrm>
          <a:prstGeom prst="rect">
            <a:avLst/>
          </a:prstGeom>
          <a:noFill/>
        </p:spPr>
        <p:txBody>
          <a:bodyPr wrap="square" rtlCol="0">
            <a:spAutoFit/>
          </a:bodyPr>
          <a:lstStyle/>
          <a:p>
            <a:endParaRPr lang="en-US" sz="2000" dirty="0" smtClean="0">
              <a:solidFill>
                <a:srgbClr val="00B0F0"/>
              </a:solidFill>
              <a:latin typeface="Roboto"/>
            </a:endParaRPr>
          </a:p>
          <a:p>
            <a:endParaRPr lang="en-US" sz="2000" dirty="0">
              <a:solidFill>
                <a:srgbClr val="00B0F0"/>
              </a:solidFill>
              <a:latin typeface="Roboto"/>
            </a:endParaRPr>
          </a:p>
          <a:p>
            <a:endParaRPr lang="en-US" sz="2000" dirty="0" smtClean="0">
              <a:solidFill>
                <a:srgbClr val="00B0F0"/>
              </a:solidFill>
              <a:latin typeface="Roboto"/>
            </a:endParaRPr>
          </a:p>
          <a:p>
            <a:endParaRPr lang="en-US" sz="2000" dirty="0">
              <a:solidFill>
                <a:srgbClr val="00B0F0"/>
              </a:solidFill>
              <a:latin typeface="Roboto"/>
            </a:endParaRPr>
          </a:p>
          <a:p>
            <a:endParaRPr lang="en-US" sz="2000" dirty="0" smtClean="0">
              <a:solidFill>
                <a:srgbClr val="00B0F0"/>
              </a:solidFill>
              <a:latin typeface="Roboto"/>
            </a:endParaRPr>
          </a:p>
          <a:p>
            <a:endParaRPr lang="en-US" sz="2000" dirty="0">
              <a:solidFill>
                <a:srgbClr val="00B0F0"/>
              </a:solidFill>
              <a:latin typeface="Roboto"/>
            </a:endParaRPr>
          </a:p>
          <a:p>
            <a:endParaRPr lang="en-US" sz="2000" dirty="0" smtClean="0">
              <a:solidFill>
                <a:srgbClr val="00B0F0"/>
              </a:solidFill>
              <a:latin typeface="Roboto"/>
            </a:endParaRPr>
          </a:p>
          <a:p>
            <a:endParaRPr lang="en-US" sz="2000" dirty="0">
              <a:solidFill>
                <a:srgbClr val="00B0F0"/>
              </a:solidFill>
              <a:latin typeface="Roboto"/>
            </a:endParaRPr>
          </a:p>
          <a:p>
            <a:endParaRPr lang="en-US" sz="2000" dirty="0" smtClean="0">
              <a:solidFill>
                <a:srgbClr val="00B0F0"/>
              </a:solidFill>
              <a:latin typeface="Roboto"/>
            </a:endParaRPr>
          </a:p>
          <a:p>
            <a:endParaRPr lang="en-US" sz="2000" dirty="0">
              <a:solidFill>
                <a:srgbClr val="00B0F0"/>
              </a:solidFill>
              <a:latin typeface="Roboto"/>
            </a:endParaRPr>
          </a:p>
          <a:p>
            <a:endParaRPr lang="en-US" sz="2000" dirty="0" smtClean="0">
              <a:solidFill>
                <a:srgbClr val="00B0F0"/>
              </a:solidFill>
              <a:latin typeface="Roboto"/>
            </a:endParaRPr>
          </a:p>
          <a:p>
            <a:endParaRPr lang="en-US" sz="2000" dirty="0">
              <a:solidFill>
                <a:srgbClr val="00B0F0"/>
              </a:solidFill>
              <a:latin typeface="Roboto"/>
            </a:endParaRPr>
          </a:p>
          <a:p>
            <a:r>
              <a:rPr lang="en-US" sz="2000" dirty="0" smtClean="0">
                <a:solidFill>
                  <a:srgbClr val="00B0F0"/>
                </a:solidFill>
                <a:latin typeface="Roboto"/>
              </a:rPr>
              <a:t>25</a:t>
            </a:r>
            <a:r>
              <a:rPr lang="en-US" sz="2000" dirty="0" smtClean="0">
                <a:latin typeface="Roboto"/>
              </a:rPr>
              <a:t> As He says also in Hosea, "I WILL CALL THOSE WHO WERE NOT MY PEOPLE, 'MY PEOPLE,' AND HER WHO WAS NOT BELOVED, 'BELOVED.'"</a:t>
            </a:r>
          </a:p>
          <a:p>
            <a:endParaRPr lang="en-US" sz="2000" dirty="0" smtClean="0">
              <a:latin typeface="Roboto"/>
            </a:endParaRPr>
          </a:p>
          <a:p>
            <a:r>
              <a:rPr lang="en-US" sz="2000" dirty="0" smtClean="0">
                <a:solidFill>
                  <a:srgbClr val="00B0F0"/>
                </a:solidFill>
                <a:latin typeface="Roboto"/>
              </a:rPr>
              <a:t>26</a:t>
            </a:r>
            <a:r>
              <a:rPr lang="en-US" sz="2000" dirty="0" smtClean="0">
                <a:latin typeface="Roboto"/>
              </a:rPr>
              <a:t> "</a:t>
            </a:r>
            <a:r>
              <a:rPr lang="en-US" sz="2000" dirty="0">
                <a:latin typeface="Roboto"/>
              </a:rPr>
              <a:t>AND IT SHALL BE THAT IN THE PLACE WHERE IT WAS SAID TO THEM, 'YOU ARE NOT MY PEOPLE,' THERE THEY SHALL BE CALLED SONS OF THE LIVING GOD."</a:t>
            </a:r>
            <a:endParaRPr lang="en-US" sz="2000" dirty="0">
              <a:solidFill>
                <a:srgbClr val="00B0F0"/>
              </a:solidFill>
              <a:latin typeface="Roboto"/>
            </a:endParaRPr>
          </a:p>
        </p:txBody>
      </p:sp>
      <p:sp>
        <p:nvSpPr>
          <p:cNvPr id="6" name="Rectangle 5"/>
          <p:cNvSpPr/>
          <p:nvPr/>
        </p:nvSpPr>
        <p:spPr>
          <a:xfrm>
            <a:off x="850900" y="4787900"/>
            <a:ext cx="3289300" cy="254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98500" y="5727700"/>
            <a:ext cx="381000" cy="1397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55101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a:solidFill>
                  <a:srgbClr val="92D050"/>
                </a:solidFill>
              </a:rPr>
              <a:t>What are these verses talking about?</a:t>
            </a: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11</a:t>
            </a:r>
          </a:p>
        </p:txBody>
      </p:sp>
      <p:sp>
        <p:nvSpPr>
          <p:cNvPr id="5" name="TextBox 4"/>
          <p:cNvSpPr txBox="1"/>
          <p:nvPr/>
        </p:nvSpPr>
        <p:spPr>
          <a:xfrm>
            <a:off x="698500" y="1016000"/>
            <a:ext cx="9652000" cy="5632311"/>
          </a:xfrm>
          <a:prstGeom prst="rect">
            <a:avLst/>
          </a:prstGeom>
          <a:noFill/>
        </p:spPr>
        <p:txBody>
          <a:bodyPr wrap="square" rtlCol="0">
            <a:spAutoFit/>
          </a:bodyPr>
          <a:lstStyle/>
          <a:p>
            <a:endParaRPr lang="en-US" sz="2000" dirty="0" smtClean="0">
              <a:latin typeface="Roboto"/>
            </a:endParaRPr>
          </a:p>
          <a:p>
            <a:endParaRPr lang="en-US" sz="2000" dirty="0">
              <a:latin typeface="Roboto"/>
            </a:endParaRPr>
          </a:p>
          <a:p>
            <a:endParaRPr lang="en-US" sz="2000" dirty="0" smtClean="0">
              <a:latin typeface="Roboto"/>
            </a:endParaRPr>
          </a:p>
          <a:p>
            <a:endParaRPr lang="en-US" sz="2000" dirty="0">
              <a:latin typeface="Roboto"/>
            </a:endParaRPr>
          </a:p>
          <a:p>
            <a:endParaRPr lang="en-US" sz="2000" dirty="0" smtClean="0">
              <a:latin typeface="Roboto"/>
            </a:endParaRPr>
          </a:p>
          <a:p>
            <a:endParaRPr lang="en-US" sz="2000" dirty="0">
              <a:latin typeface="Roboto"/>
            </a:endParaRPr>
          </a:p>
          <a:p>
            <a:endParaRPr lang="en-US" sz="2000" dirty="0" smtClean="0">
              <a:latin typeface="Roboto"/>
            </a:endParaRPr>
          </a:p>
          <a:p>
            <a:endParaRPr lang="en-US" sz="2000" dirty="0">
              <a:latin typeface="Roboto"/>
            </a:endParaRPr>
          </a:p>
          <a:p>
            <a:endParaRPr lang="en-US" sz="2000" dirty="0">
              <a:latin typeface="Roboto"/>
            </a:endParaRPr>
          </a:p>
          <a:p>
            <a:r>
              <a:rPr lang="en-US" sz="2000" dirty="0" smtClean="0">
                <a:solidFill>
                  <a:srgbClr val="00B0F0"/>
                </a:solidFill>
                <a:latin typeface="Roboto"/>
              </a:rPr>
              <a:t>24</a:t>
            </a:r>
            <a:r>
              <a:rPr lang="en-US" sz="2000" dirty="0" smtClean="0">
                <a:latin typeface="Roboto"/>
              </a:rPr>
              <a:t> [even</a:t>
            </a:r>
            <a:r>
              <a:rPr lang="en-US" sz="2000" dirty="0">
                <a:latin typeface="Roboto"/>
              </a:rPr>
              <a:t>] us, whom He also called, not from among Jews only, but also from among Gentiles.</a:t>
            </a:r>
          </a:p>
          <a:p>
            <a:endParaRPr lang="en-US" sz="2000" dirty="0">
              <a:latin typeface="Roboto"/>
            </a:endParaRPr>
          </a:p>
          <a:p>
            <a:r>
              <a:rPr lang="en-US" sz="2000" dirty="0" smtClean="0">
                <a:solidFill>
                  <a:srgbClr val="00B0F0"/>
                </a:solidFill>
                <a:latin typeface="Roboto"/>
              </a:rPr>
              <a:t>25</a:t>
            </a:r>
            <a:r>
              <a:rPr lang="en-US" sz="2000" dirty="0" smtClean="0">
                <a:latin typeface="Roboto"/>
              </a:rPr>
              <a:t> As </a:t>
            </a:r>
            <a:r>
              <a:rPr lang="en-US" sz="2000" dirty="0">
                <a:latin typeface="Roboto"/>
              </a:rPr>
              <a:t>He says also in Hosea, "I WILL CALL THOSE WHO WERE NOT MY PEOPLE, 'MY PEOPLE,' AND HER WHO WAS NOT BELOVED, 'BELOVED.'"</a:t>
            </a:r>
          </a:p>
          <a:p>
            <a:endParaRPr lang="en-US" sz="2000" dirty="0">
              <a:latin typeface="Roboto"/>
            </a:endParaRPr>
          </a:p>
          <a:p>
            <a:r>
              <a:rPr lang="en-US" sz="2000" dirty="0" smtClean="0">
                <a:solidFill>
                  <a:srgbClr val="00B0F0"/>
                </a:solidFill>
                <a:latin typeface="Roboto"/>
              </a:rPr>
              <a:t>26</a:t>
            </a:r>
            <a:r>
              <a:rPr lang="en-US" sz="2000" dirty="0" smtClean="0">
                <a:latin typeface="Roboto"/>
              </a:rPr>
              <a:t> "</a:t>
            </a:r>
            <a:r>
              <a:rPr lang="en-US" sz="2000" dirty="0">
                <a:latin typeface="Roboto"/>
              </a:rPr>
              <a:t>AND IT SHALL BE THAT IN THE PLACE WHERE IT WAS SAID TO THEM, 'YOU ARE NOT MY PEOPLE,' THERE THEY SHALL BE CALLED SONS OF THE LIVING GOD."</a:t>
            </a:r>
            <a:endParaRPr lang="en-US" sz="2000" dirty="0">
              <a:solidFill>
                <a:srgbClr val="00B0F0"/>
              </a:solidFill>
              <a:latin typeface="Roboto"/>
            </a:endParaRPr>
          </a:p>
        </p:txBody>
      </p:sp>
    </p:spTree>
    <p:extLst>
      <p:ext uri="{BB962C8B-B14F-4D97-AF65-F5344CB8AC3E}">
        <p14:creationId xmlns:p14="http://schemas.microsoft.com/office/powerpoint/2010/main" val="29449231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a:solidFill>
                  <a:srgbClr val="92D050"/>
                </a:solidFill>
              </a:rPr>
              <a:t>What are these verses talking about?</a:t>
            </a: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12</a:t>
            </a:r>
          </a:p>
        </p:txBody>
      </p:sp>
      <p:sp>
        <p:nvSpPr>
          <p:cNvPr id="5" name="TextBox 4"/>
          <p:cNvSpPr txBox="1"/>
          <p:nvPr/>
        </p:nvSpPr>
        <p:spPr>
          <a:xfrm>
            <a:off x="698500" y="1016000"/>
            <a:ext cx="9652000" cy="5632311"/>
          </a:xfrm>
          <a:prstGeom prst="rect">
            <a:avLst/>
          </a:prstGeom>
          <a:noFill/>
        </p:spPr>
        <p:txBody>
          <a:bodyPr wrap="square" rtlCol="0">
            <a:spAutoFit/>
          </a:bodyPr>
          <a:lstStyle/>
          <a:p>
            <a:endParaRPr lang="en-US" sz="2000" dirty="0" smtClean="0">
              <a:latin typeface="Roboto"/>
            </a:endParaRPr>
          </a:p>
          <a:p>
            <a:endParaRPr lang="en-US" sz="2000" dirty="0">
              <a:latin typeface="Roboto"/>
            </a:endParaRPr>
          </a:p>
          <a:p>
            <a:endParaRPr lang="en-US" sz="2000" dirty="0">
              <a:latin typeface="Roboto"/>
            </a:endParaRPr>
          </a:p>
          <a:p>
            <a:r>
              <a:rPr lang="en-US" sz="2000" dirty="0" smtClean="0">
                <a:solidFill>
                  <a:srgbClr val="00B0F0"/>
                </a:solidFill>
                <a:latin typeface="Roboto"/>
              </a:rPr>
              <a:t>22</a:t>
            </a:r>
            <a:r>
              <a:rPr lang="en-US" sz="2000" dirty="0" smtClean="0">
                <a:latin typeface="Roboto"/>
              </a:rPr>
              <a:t> What </a:t>
            </a:r>
            <a:r>
              <a:rPr lang="en-US" sz="2000" dirty="0">
                <a:latin typeface="Roboto"/>
              </a:rPr>
              <a:t>if God, although willing to demonstrate His wrath and to make His power known, endured with much patience vessels of wrath prepared for destruction? </a:t>
            </a:r>
            <a:endParaRPr lang="en-US" sz="2000" dirty="0" smtClean="0">
              <a:latin typeface="Roboto"/>
            </a:endParaRPr>
          </a:p>
          <a:p>
            <a:endParaRPr lang="en-US" sz="2000" dirty="0">
              <a:latin typeface="Roboto"/>
            </a:endParaRPr>
          </a:p>
          <a:p>
            <a:r>
              <a:rPr lang="en-US" sz="2000" dirty="0" smtClean="0">
                <a:solidFill>
                  <a:srgbClr val="00B0F0"/>
                </a:solidFill>
                <a:latin typeface="Roboto"/>
              </a:rPr>
              <a:t>23</a:t>
            </a:r>
            <a:r>
              <a:rPr lang="en-US" sz="2000" dirty="0" smtClean="0">
                <a:latin typeface="Roboto"/>
              </a:rPr>
              <a:t> And </a:t>
            </a:r>
            <a:r>
              <a:rPr lang="en-US" sz="2000" dirty="0">
                <a:latin typeface="Roboto"/>
              </a:rPr>
              <a:t>[He did so] to make known the riches of His glory upon vessels of mercy, which He prepared beforehand for glory, </a:t>
            </a:r>
            <a:endParaRPr lang="en-US" sz="2000" dirty="0" smtClean="0">
              <a:latin typeface="Roboto"/>
            </a:endParaRPr>
          </a:p>
          <a:p>
            <a:endParaRPr lang="en-US" sz="2000" dirty="0">
              <a:latin typeface="Roboto"/>
            </a:endParaRPr>
          </a:p>
          <a:p>
            <a:r>
              <a:rPr lang="en-US" sz="2000" dirty="0" smtClean="0">
                <a:solidFill>
                  <a:srgbClr val="00B0F0"/>
                </a:solidFill>
                <a:latin typeface="Roboto"/>
              </a:rPr>
              <a:t>24</a:t>
            </a:r>
            <a:r>
              <a:rPr lang="en-US" sz="2000" dirty="0" smtClean="0">
                <a:latin typeface="Roboto"/>
              </a:rPr>
              <a:t> [even</a:t>
            </a:r>
            <a:r>
              <a:rPr lang="en-US" sz="2000" dirty="0">
                <a:latin typeface="Roboto"/>
              </a:rPr>
              <a:t>] us, whom He also called, not from among Jews only, but also from among Gentiles.</a:t>
            </a:r>
          </a:p>
          <a:p>
            <a:endParaRPr lang="en-US" sz="2000" dirty="0">
              <a:latin typeface="Roboto"/>
            </a:endParaRPr>
          </a:p>
          <a:p>
            <a:r>
              <a:rPr lang="en-US" sz="2000" dirty="0" smtClean="0">
                <a:solidFill>
                  <a:srgbClr val="00B0F0"/>
                </a:solidFill>
                <a:latin typeface="Roboto"/>
              </a:rPr>
              <a:t>25</a:t>
            </a:r>
            <a:r>
              <a:rPr lang="en-US" sz="2000" dirty="0" smtClean="0">
                <a:latin typeface="Roboto"/>
              </a:rPr>
              <a:t> As </a:t>
            </a:r>
            <a:r>
              <a:rPr lang="en-US" sz="2000" dirty="0">
                <a:latin typeface="Roboto"/>
              </a:rPr>
              <a:t>He says also in Hosea, "I WILL CALL THOSE WHO WERE NOT MY PEOPLE, 'MY PEOPLE,' AND HER WHO WAS NOT BELOVED, 'BELOVED.'"</a:t>
            </a:r>
          </a:p>
          <a:p>
            <a:endParaRPr lang="en-US" sz="2000" dirty="0">
              <a:latin typeface="Roboto"/>
            </a:endParaRPr>
          </a:p>
          <a:p>
            <a:r>
              <a:rPr lang="en-US" sz="2000" dirty="0" smtClean="0">
                <a:solidFill>
                  <a:srgbClr val="00B0F0"/>
                </a:solidFill>
                <a:latin typeface="Roboto"/>
              </a:rPr>
              <a:t>26</a:t>
            </a:r>
            <a:r>
              <a:rPr lang="en-US" sz="2000" dirty="0" smtClean="0">
                <a:latin typeface="Roboto"/>
              </a:rPr>
              <a:t> "</a:t>
            </a:r>
            <a:r>
              <a:rPr lang="en-US" sz="2000" dirty="0">
                <a:latin typeface="Roboto"/>
              </a:rPr>
              <a:t>AND IT SHALL BE THAT IN THE PLACE WHERE IT WAS SAID TO THEM, 'YOU ARE NOT MY PEOPLE,' THERE THEY SHALL BE CALLED SONS OF THE LIVING GOD."</a:t>
            </a:r>
            <a:endParaRPr lang="en-US" sz="2000" dirty="0">
              <a:solidFill>
                <a:srgbClr val="00B0F0"/>
              </a:solidFill>
              <a:latin typeface="Roboto"/>
            </a:endParaRPr>
          </a:p>
        </p:txBody>
      </p:sp>
    </p:spTree>
    <p:extLst>
      <p:ext uri="{BB962C8B-B14F-4D97-AF65-F5344CB8AC3E}">
        <p14:creationId xmlns:p14="http://schemas.microsoft.com/office/powerpoint/2010/main" val="6751813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Romans 9:21-26</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13</a:t>
            </a:r>
          </a:p>
        </p:txBody>
      </p:sp>
      <p:sp>
        <p:nvSpPr>
          <p:cNvPr id="5" name="TextBox 4"/>
          <p:cNvSpPr txBox="1"/>
          <p:nvPr/>
        </p:nvSpPr>
        <p:spPr>
          <a:xfrm>
            <a:off x="698500" y="1016000"/>
            <a:ext cx="9652000" cy="5632311"/>
          </a:xfrm>
          <a:prstGeom prst="rect">
            <a:avLst/>
          </a:prstGeom>
          <a:noFill/>
        </p:spPr>
        <p:txBody>
          <a:bodyPr wrap="square" rtlCol="0">
            <a:spAutoFit/>
          </a:bodyPr>
          <a:lstStyle/>
          <a:p>
            <a:r>
              <a:rPr lang="en-US" sz="2000" dirty="0">
                <a:solidFill>
                  <a:srgbClr val="00B0F0"/>
                </a:solidFill>
                <a:latin typeface="Roboto"/>
              </a:rPr>
              <a:t> </a:t>
            </a:r>
            <a:r>
              <a:rPr lang="en-US" sz="2000" dirty="0" smtClean="0">
                <a:solidFill>
                  <a:srgbClr val="00B0F0"/>
                </a:solidFill>
                <a:latin typeface="Roboto"/>
              </a:rPr>
              <a:t>21 </a:t>
            </a:r>
            <a:r>
              <a:rPr lang="en-US" sz="2000" dirty="0" smtClean="0">
                <a:latin typeface="Roboto"/>
              </a:rPr>
              <a:t>Or </a:t>
            </a:r>
            <a:r>
              <a:rPr lang="en-US" sz="2000" dirty="0">
                <a:latin typeface="Roboto"/>
              </a:rPr>
              <a:t>does not the potter have a right over the clay, to make from the same lump one vessel for honorable use and another for common use? </a:t>
            </a:r>
            <a:endParaRPr lang="en-US" sz="2000" dirty="0" smtClean="0">
              <a:latin typeface="Roboto"/>
            </a:endParaRPr>
          </a:p>
          <a:p>
            <a:endParaRPr lang="en-US" sz="2000" dirty="0">
              <a:latin typeface="Roboto"/>
            </a:endParaRPr>
          </a:p>
          <a:p>
            <a:r>
              <a:rPr lang="en-US" sz="2000" dirty="0" smtClean="0">
                <a:solidFill>
                  <a:srgbClr val="00B0F0"/>
                </a:solidFill>
                <a:latin typeface="Roboto"/>
              </a:rPr>
              <a:t>22</a:t>
            </a:r>
            <a:r>
              <a:rPr lang="en-US" sz="2000" dirty="0" smtClean="0">
                <a:latin typeface="Roboto"/>
              </a:rPr>
              <a:t> What </a:t>
            </a:r>
            <a:r>
              <a:rPr lang="en-US" sz="2000" dirty="0">
                <a:latin typeface="Roboto"/>
              </a:rPr>
              <a:t>if God, although willing to demonstrate His wrath and to make His power known, endured with much patience vessels of wrath prepared for destruction? </a:t>
            </a:r>
            <a:endParaRPr lang="en-US" sz="2000" dirty="0" smtClean="0">
              <a:latin typeface="Roboto"/>
            </a:endParaRPr>
          </a:p>
          <a:p>
            <a:endParaRPr lang="en-US" sz="2000" dirty="0">
              <a:latin typeface="Roboto"/>
            </a:endParaRPr>
          </a:p>
          <a:p>
            <a:r>
              <a:rPr lang="en-US" sz="2000" dirty="0" smtClean="0">
                <a:solidFill>
                  <a:srgbClr val="00B0F0"/>
                </a:solidFill>
                <a:latin typeface="Roboto"/>
              </a:rPr>
              <a:t>23</a:t>
            </a:r>
            <a:r>
              <a:rPr lang="en-US" sz="2000" dirty="0" smtClean="0">
                <a:latin typeface="Roboto"/>
              </a:rPr>
              <a:t> And </a:t>
            </a:r>
            <a:r>
              <a:rPr lang="en-US" sz="2000" dirty="0">
                <a:latin typeface="Roboto"/>
              </a:rPr>
              <a:t>[He did so] to make known the riches of His glory upon vessels of mercy, which He prepared beforehand for glory, </a:t>
            </a:r>
            <a:endParaRPr lang="en-US" sz="2000" dirty="0" smtClean="0">
              <a:latin typeface="Roboto"/>
            </a:endParaRPr>
          </a:p>
          <a:p>
            <a:endParaRPr lang="en-US" sz="2000" dirty="0">
              <a:latin typeface="Roboto"/>
            </a:endParaRPr>
          </a:p>
          <a:p>
            <a:r>
              <a:rPr lang="en-US" sz="2000" dirty="0" smtClean="0">
                <a:solidFill>
                  <a:srgbClr val="00B0F0"/>
                </a:solidFill>
                <a:latin typeface="Roboto"/>
              </a:rPr>
              <a:t>24</a:t>
            </a:r>
            <a:r>
              <a:rPr lang="en-US" sz="2000" dirty="0" smtClean="0">
                <a:latin typeface="Roboto"/>
              </a:rPr>
              <a:t> [even</a:t>
            </a:r>
            <a:r>
              <a:rPr lang="en-US" sz="2000" dirty="0">
                <a:latin typeface="Roboto"/>
              </a:rPr>
              <a:t>] us, whom He also called, not from among Jews only, but also from among Gentiles.</a:t>
            </a:r>
          </a:p>
          <a:p>
            <a:endParaRPr lang="en-US" sz="2000" dirty="0">
              <a:latin typeface="Roboto"/>
            </a:endParaRPr>
          </a:p>
          <a:p>
            <a:r>
              <a:rPr lang="en-US" sz="2000" dirty="0" smtClean="0">
                <a:solidFill>
                  <a:srgbClr val="00B0F0"/>
                </a:solidFill>
                <a:latin typeface="Roboto"/>
              </a:rPr>
              <a:t>25</a:t>
            </a:r>
            <a:r>
              <a:rPr lang="en-US" sz="2000" dirty="0" smtClean="0">
                <a:latin typeface="Roboto"/>
              </a:rPr>
              <a:t> As </a:t>
            </a:r>
            <a:r>
              <a:rPr lang="en-US" sz="2000" dirty="0">
                <a:latin typeface="Roboto"/>
              </a:rPr>
              <a:t>He says also in Hosea, "I WILL CALL THOSE WHO WERE NOT MY PEOPLE, 'MY PEOPLE,' AND HER WHO WAS NOT BELOVED, 'BELOVED.'"</a:t>
            </a:r>
          </a:p>
          <a:p>
            <a:endParaRPr lang="en-US" sz="2000" dirty="0">
              <a:latin typeface="Roboto"/>
            </a:endParaRPr>
          </a:p>
          <a:p>
            <a:r>
              <a:rPr lang="en-US" sz="2000" dirty="0" smtClean="0">
                <a:solidFill>
                  <a:srgbClr val="00B0F0"/>
                </a:solidFill>
                <a:latin typeface="Roboto"/>
              </a:rPr>
              <a:t>26</a:t>
            </a:r>
            <a:r>
              <a:rPr lang="en-US" sz="2000" dirty="0" smtClean="0">
                <a:latin typeface="Roboto"/>
              </a:rPr>
              <a:t> "</a:t>
            </a:r>
            <a:r>
              <a:rPr lang="en-US" sz="2000" dirty="0">
                <a:latin typeface="Roboto"/>
              </a:rPr>
              <a:t>AND IT SHALL BE THAT IN THE PLACE WHERE IT WAS SAID TO THEM, 'YOU ARE NOT MY PEOPLE,' THERE THEY SHALL BE CALLED SONS OF THE LIVING GOD."</a:t>
            </a:r>
            <a:endParaRPr lang="en-US" sz="2000" dirty="0">
              <a:solidFill>
                <a:srgbClr val="00B0F0"/>
              </a:solidFill>
              <a:latin typeface="Roboto"/>
            </a:endParaRPr>
          </a:p>
        </p:txBody>
      </p:sp>
    </p:spTree>
    <p:extLst>
      <p:ext uri="{BB962C8B-B14F-4D97-AF65-F5344CB8AC3E}">
        <p14:creationId xmlns:p14="http://schemas.microsoft.com/office/powerpoint/2010/main" val="23568538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8:7-9</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14</a:t>
            </a:r>
          </a:p>
        </p:txBody>
      </p:sp>
      <p:sp>
        <p:nvSpPr>
          <p:cNvPr id="5" name="TextBox 4"/>
          <p:cNvSpPr txBox="1"/>
          <p:nvPr/>
        </p:nvSpPr>
        <p:spPr>
          <a:xfrm>
            <a:off x="698500" y="1016000"/>
            <a:ext cx="9652000" cy="4893647"/>
          </a:xfrm>
          <a:prstGeom prst="rect">
            <a:avLst/>
          </a:prstGeom>
          <a:noFill/>
        </p:spPr>
        <p:txBody>
          <a:bodyPr wrap="square" rtlCol="0">
            <a:spAutoFit/>
          </a:bodyPr>
          <a:lstStyle/>
          <a:p>
            <a:r>
              <a:rPr lang="en-US" sz="2400" dirty="0" smtClean="0">
                <a:solidFill>
                  <a:srgbClr val="00B0F0"/>
                </a:solidFill>
                <a:latin typeface="Roboto"/>
              </a:rPr>
              <a:t>7</a:t>
            </a:r>
            <a:r>
              <a:rPr lang="en-US" sz="2400" dirty="0" smtClean="0">
                <a:latin typeface="Roboto"/>
              </a:rPr>
              <a:t> For </a:t>
            </a:r>
            <a:r>
              <a:rPr lang="en-US" sz="2400" dirty="0">
                <a:latin typeface="Roboto"/>
              </a:rPr>
              <a:t>if that first [covenant] had been faultless, there would have been no occasion sought for a second.</a:t>
            </a:r>
          </a:p>
          <a:p>
            <a:endParaRPr lang="en-US" sz="2400" dirty="0">
              <a:latin typeface="Roboto"/>
            </a:endParaRPr>
          </a:p>
          <a:p>
            <a:r>
              <a:rPr lang="en-US" sz="2400" dirty="0" smtClean="0">
                <a:solidFill>
                  <a:schemeClr val="tx1">
                    <a:lumMod val="50000"/>
                  </a:schemeClr>
                </a:solidFill>
                <a:latin typeface="Roboto"/>
              </a:rPr>
              <a:t>8 For </a:t>
            </a:r>
            <a:r>
              <a:rPr lang="en-US" sz="2400" dirty="0">
                <a:solidFill>
                  <a:schemeClr val="tx1">
                    <a:lumMod val="50000"/>
                  </a:schemeClr>
                </a:solidFill>
                <a:latin typeface="Roboto"/>
              </a:rPr>
              <a:t>finding fault with them, He says, "BEHOLD, DAYS ARE COMING, SAYS THE LORD, WHEN I WILL EFFECT A NEW COVENANT WITH THE HOUSE OF ISRAEL AND WITH THE HOUSE OF JUDAH;</a:t>
            </a:r>
          </a:p>
          <a:p>
            <a:endParaRPr lang="en-US" sz="2400" dirty="0">
              <a:solidFill>
                <a:schemeClr val="tx1">
                  <a:lumMod val="50000"/>
                </a:schemeClr>
              </a:solidFill>
              <a:latin typeface="Roboto"/>
            </a:endParaRPr>
          </a:p>
          <a:p>
            <a:r>
              <a:rPr lang="en-US" sz="2400" dirty="0" smtClean="0">
                <a:solidFill>
                  <a:schemeClr val="tx1">
                    <a:lumMod val="50000"/>
                  </a:schemeClr>
                </a:solidFill>
                <a:latin typeface="Roboto"/>
              </a:rPr>
              <a:t>9 NOT </a:t>
            </a:r>
            <a:r>
              <a:rPr lang="en-US" sz="2400" dirty="0">
                <a:solidFill>
                  <a:schemeClr val="tx1">
                    <a:lumMod val="50000"/>
                  </a:schemeClr>
                </a:solidFill>
                <a:latin typeface="Roboto"/>
              </a:rPr>
              <a:t>LIKE THE COVENANT WHICH I MADE WITH THEIR FATHERS ON THE DAY WHEN I TOOK THEM BY THE HAND TO LEAD THEM OUT OF THE LAND OF EGYPT; FOR THEY DID NOT CONTINUE IN MY COVENANT, AND I DID NOT CARE FOR THEM, SAYS THE LORD.</a:t>
            </a:r>
          </a:p>
        </p:txBody>
      </p:sp>
    </p:spTree>
    <p:extLst>
      <p:ext uri="{BB962C8B-B14F-4D97-AF65-F5344CB8AC3E}">
        <p14:creationId xmlns:p14="http://schemas.microsoft.com/office/powerpoint/2010/main" val="15538365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8:7-9</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15</a:t>
            </a:r>
          </a:p>
        </p:txBody>
      </p:sp>
      <p:sp>
        <p:nvSpPr>
          <p:cNvPr id="5" name="TextBox 4"/>
          <p:cNvSpPr txBox="1"/>
          <p:nvPr/>
        </p:nvSpPr>
        <p:spPr>
          <a:xfrm>
            <a:off x="698500" y="1016000"/>
            <a:ext cx="9652000" cy="4893647"/>
          </a:xfrm>
          <a:prstGeom prst="rect">
            <a:avLst/>
          </a:prstGeom>
          <a:noFill/>
        </p:spPr>
        <p:txBody>
          <a:bodyPr wrap="square" rtlCol="0">
            <a:spAutoFit/>
          </a:bodyPr>
          <a:lstStyle/>
          <a:p>
            <a:r>
              <a:rPr lang="en-US" sz="2400" dirty="0" smtClean="0">
                <a:solidFill>
                  <a:srgbClr val="00B0F0"/>
                </a:solidFill>
                <a:latin typeface="Roboto"/>
              </a:rPr>
              <a:t>7</a:t>
            </a:r>
            <a:r>
              <a:rPr lang="en-US" sz="2400" dirty="0" smtClean="0">
                <a:latin typeface="Roboto"/>
              </a:rPr>
              <a:t> For </a:t>
            </a:r>
            <a:r>
              <a:rPr lang="en-US" sz="2400" dirty="0">
                <a:latin typeface="Roboto"/>
              </a:rPr>
              <a:t>if that first [covenant] had been faultless, there would have been no occasion sought for a second.</a:t>
            </a:r>
          </a:p>
          <a:p>
            <a:endParaRPr lang="en-US" sz="2400" dirty="0">
              <a:latin typeface="Roboto"/>
            </a:endParaRPr>
          </a:p>
          <a:p>
            <a:r>
              <a:rPr lang="en-US" sz="2400" dirty="0" smtClean="0">
                <a:solidFill>
                  <a:schemeClr val="tx1">
                    <a:lumMod val="50000"/>
                  </a:schemeClr>
                </a:solidFill>
                <a:latin typeface="Roboto"/>
              </a:rPr>
              <a:t>8 For </a:t>
            </a:r>
            <a:r>
              <a:rPr lang="en-US" sz="2400" dirty="0">
                <a:solidFill>
                  <a:schemeClr val="tx1">
                    <a:lumMod val="50000"/>
                  </a:schemeClr>
                </a:solidFill>
                <a:latin typeface="Roboto"/>
              </a:rPr>
              <a:t>finding fault with them, He says, "BEHOLD, DAYS ARE COMING, SAYS THE LORD, WHEN I WILL EFFECT A NEW COVENANT WITH THE HOUSE OF ISRAEL AND WITH THE HOUSE OF JUDAH;</a:t>
            </a:r>
          </a:p>
          <a:p>
            <a:endParaRPr lang="en-US" sz="2400" dirty="0">
              <a:solidFill>
                <a:schemeClr val="tx1">
                  <a:lumMod val="50000"/>
                </a:schemeClr>
              </a:solidFill>
              <a:latin typeface="Roboto"/>
            </a:endParaRPr>
          </a:p>
          <a:p>
            <a:r>
              <a:rPr lang="en-US" sz="2400" dirty="0" smtClean="0">
                <a:solidFill>
                  <a:schemeClr val="tx1">
                    <a:lumMod val="50000"/>
                  </a:schemeClr>
                </a:solidFill>
                <a:latin typeface="Roboto"/>
              </a:rPr>
              <a:t>9 NOT </a:t>
            </a:r>
            <a:r>
              <a:rPr lang="en-US" sz="2400" dirty="0">
                <a:solidFill>
                  <a:schemeClr val="tx1">
                    <a:lumMod val="50000"/>
                  </a:schemeClr>
                </a:solidFill>
                <a:latin typeface="Roboto"/>
              </a:rPr>
              <a:t>LIKE THE COVENANT WHICH I MADE WITH THEIR FATHERS ON THE DAY WHEN I TOOK THEM BY THE HAND TO LEAD THEM OUT OF THE LAND OF EGYPT; FOR THEY DID NOT CONTINUE IN MY COVENANT, AND I DID NOT CARE FOR THEM, SAYS THE LORD.</a:t>
            </a:r>
          </a:p>
        </p:txBody>
      </p:sp>
      <p:sp>
        <p:nvSpPr>
          <p:cNvPr id="2" name="TextBox 1"/>
          <p:cNvSpPr txBox="1"/>
          <p:nvPr/>
        </p:nvSpPr>
        <p:spPr>
          <a:xfrm>
            <a:off x="520700" y="864175"/>
            <a:ext cx="10490200" cy="5693866"/>
          </a:xfrm>
          <a:prstGeom prst="rect">
            <a:avLst/>
          </a:prstGeom>
          <a:solidFill>
            <a:srgbClr val="FF0000"/>
          </a:solidFill>
        </p:spPr>
        <p:txBody>
          <a:bodyPr wrap="square" rtlCol="0">
            <a:spAutoFit/>
          </a:bodyPr>
          <a:lstStyle/>
          <a:p>
            <a:r>
              <a:rPr lang="en-US" sz="2800" b="1" u="sng" dirty="0" smtClean="0"/>
              <a:t>Replacement </a:t>
            </a:r>
            <a:r>
              <a:rPr lang="en-US" sz="2800" b="1" u="sng" dirty="0"/>
              <a:t>Theology (Supersessionism</a:t>
            </a:r>
            <a:r>
              <a:rPr lang="en-US" sz="2800" b="1" u="sng" dirty="0" smtClean="0"/>
              <a:t>):</a:t>
            </a:r>
          </a:p>
          <a:p>
            <a:r>
              <a:rPr lang="en-US" sz="2800" dirty="0" smtClean="0"/>
              <a:t>Asserts </a:t>
            </a:r>
            <a:r>
              <a:rPr lang="en-US" sz="2800" dirty="0"/>
              <a:t>that because ethnic Israel rejected Jesus as the Messiah, God rejected the nation, revoked His original national promises, and transferred them entirely to the Christian church. Under this view, national Israel has no future role in divine redemptive history</a:t>
            </a:r>
            <a:r>
              <a:rPr lang="en-US" sz="2800" dirty="0" smtClean="0"/>
              <a:t>. </a:t>
            </a:r>
            <a:r>
              <a:rPr lang="en-US" sz="2800" dirty="0" smtClean="0">
                <a:solidFill>
                  <a:srgbClr val="FFFF00"/>
                </a:solidFill>
              </a:rPr>
              <a:t>Must accept Christ as Savior.</a:t>
            </a:r>
          </a:p>
          <a:p>
            <a:endParaRPr lang="en-US" sz="2800" dirty="0"/>
          </a:p>
          <a:p>
            <a:r>
              <a:rPr lang="en-US" sz="2800" b="1" u="sng" dirty="0" smtClean="0"/>
              <a:t>Dual Covenant Theology:</a:t>
            </a:r>
          </a:p>
          <a:p>
            <a:r>
              <a:rPr lang="en-US" sz="2800" dirty="0" smtClean="0"/>
              <a:t>The belief </a:t>
            </a:r>
            <a:r>
              <a:rPr lang="en-US" sz="2800" dirty="0"/>
              <a:t>that Jewish people have a separate, valid path to God through the Mosaic covenant without needing </a:t>
            </a:r>
            <a:r>
              <a:rPr lang="en-US" sz="2800" dirty="0" smtClean="0"/>
              <a:t>Christ. </a:t>
            </a:r>
            <a:r>
              <a:rPr lang="en-US" sz="2800" dirty="0" smtClean="0">
                <a:solidFill>
                  <a:srgbClr val="FFFF00"/>
                </a:solidFill>
              </a:rPr>
              <a:t>May accept Christ or be a practicing Jew for salvation.</a:t>
            </a:r>
            <a:endParaRPr lang="en-US" sz="2800" dirty="0">
              <a:solidFill>
                <a:srgbClr val="FFFF00"/>
              </a:solidFill>
            </a:endParaRPr>
          </a:p>
        </p:txBody>
      </p:sp>
    </p:spTree>
    <p:extLst>
      <p:ext uri="{BB962C8B-B14F-4D97-AF65-F5344CB8AC3E}">
        <p14:creationId xmlns:p14="http://schemas.microsoft.com/office/powerpoint/2010/main" val="4528166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8:7-9</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16</a:t>
            </a:r>
          </a:p>
        </p:txBody>
      </p:sp>
      <p:sp>
        <p:nvSpPr>
          <p:cNvPr id="5" name="TextBox 4"/>
          <p:cNvSpPr txBox="1"/>
          <p:nvPr/>
        </p:nvSpPr>
        <p:spPr>
          <a:xfrm>
            <a:off x="698500" y="1016000"/>
            <a:ext cx="9652000" cy="4893647"/>
          </a:xfrm>
          <a:prstGeom prst="rect">
            <a:avLst/>
          </a:prstGeom>
          <a:noFill/>
        </p:spPr>
        <p:txBody>
          <a:bodyPr wrap="square" rtlCol="0">
            <a:spAutoFit/>
          </a:bodyPr>
          <a:lstStyle/>
          <a:p>
            <a:r>
              <a:rPr lang="en-US" sz="2400" dirty="0" smtClean="0">
                <a:solidFill>
                  <a:srgbClr val="00B0F0"/>
                </a:solidFill>
                <a:latin typeface="Roboto"/>
              </a:rPr>
              <a:t>7</a:t>
            </a:r>
            <a:r>
              <a:rPr lang="en-US" sz="2400" dirty="0" smtClean="0">
                <a:latin typeface="Roboto"/>
              </a:rPr>
              <a:t> For </a:t>
            </a:r>
            <a:r>
              <a:rPr lang="en-US" sz="2400" dirty="0">
                <a:latin typeface="Roboto"/>
              </a:rPr>
              <a:t>if that first [covenant] had been faultless, there would have been no occasion sought for a second.</a:t>
            </a:r>
          </a:p>
          <a:p>
            <a:endParaRPr lang="en-US" sz="2400" dirty="0">
              <a:latin typeface="Roboto"/>
            </a:endParaRPr>
          </a:p>
          <a:p>
            <a:r>
              <a:rPr lang="en-US" sz="2400" dirty="0" smtClean="0">
                <a:solidFill>
                  <a:schemeClr val="tx1">
                    <a:lumMod val="50000"/>
                  </a:schemeClr>
                </a:solidFill>
                <a:latin typeface="Roboto"/>
              </a:rPr>
              <a:t>8 For </a:t>
            </a:r>
            <a:r>
              <a:rPr lang="en-US" sz="2400" dirty="0">
                <a:solidFill>
                  <a:schemeClr val="tx1">
                    <a:lumMod val="50000"/>
                  </a:schemeClr>
                </a:solidFill>
                <a:latin typeface="Roboto"/>
              </a:rPr>
              <a:t>finding fault with them, He says, "BEHOLD, DAYS ARE COMING, SAYS THE LORD, WHEN I WILL EFFECT A NEW COVENANT WITH THE HOUSE OF ISRAEL AND WITH THE HOUSE OF JUDAH;</a:t>
            </a:r>
          </a:p>
          <a:p>
            <a:endParaRPr lang="en-US" sz="2400" dirty="0">
              <a:solidFill>
                <a:schemeClr val="tx1">
                  <a:lumMod val="50000"/>
                </a:schemeClr>
              </a:solidFill>
              <a:latin typeface="Roboto"/>
            </a:endParaRPr>
          </a:p>
          <a:p>
            <a:r>
              <a:rPr lang="en-US" sz="2400" dirty="0" smtClean="0">
                <a:solidFill>
                  <a:schemeClr val="tx1">
                    <a:lumMod val="50000"/>
                  </a:schemeClr>
                </a:solidFill>
                <a:latin typeface="Roboto"/>
              </a:rPr>
              <a:t>9 NOT </a:t>
            </a:r>
            <a:r>
              <a:rPr lang="en-US" sz="2400" dirty="0">
                <a:solidFill>
                  <a:schemeClr val="tx1">
                    <a:lumMod val="50000"/>
                  </a:schemeClr>
                </a:solidFill>
                <a:latin typeface="Roboto"/>
              </a:rPr>
              <a:t>LIKE THE COVENANT WHICH I MADE WITH THEIR FATHERS ON THE DAY WHEN I TOOK THEM BY THE HAND TO LEAD THEM OUT OF THE LAND OF EGYPT; FOR THEY DID NOT CONTINUE IN MY COVENANT, AND I DID NOT CARE FOR THEM, SAYS THE LORD.</a:t>
            </a:r>
          </a:p>
        </p:txBody>
      </p:sp>
      <p:sp>
        <p:nvSpPr>
          <p:cNvPr id="2" name="TextBox 1"/>
          <p:cNvSpPr txBox="1"/>
          <p:nvPr/>
        </p:nvSpPr>
        <p:spPr>
          <a:xfrm>
            <a:off x="520700" y="864175"/>
            <a:ext cx="10490200" cy="4832092"/>
          </a:xfrm>
          <a:prstGeom prst="rect">
            <a:avLst/>
          </a:prstGeom>
          <a:solidFill>
            <a:srgbClr val="FF0000"/>
          </a:solidFill>
        </p:spPr>
        <p:txBody>
          <a:bodyPr wrap="square" rtlCol="0">
            <a:spAutoFit/>
          </a:bodyPr>
          <a:lstStyle/>
          <a:p>
            <a:r>
              <a:rPr lang="en-US" sz="2800" b="1" u="sng" dirty="0" smtClean="0"/>
              <a:t>Covenant </a:t>
            </a:r>
            <a:r>
              <a:rPr lang="en-US" sz="2800" b="1" u="sng" dirty="0"/>
              <a:t>Theology: </a:t>
            </a:r>
            <a:endParaRPr lang="en-US" sz="2800" b="1" u="sng" dirty="0" smtClean="0"/>
          </a:p>
          <a:p>
            <a:r>
              <a:rPr lang="en-US" sz="2800" dirty="0" smtClean="0"/>
              <a:t>Emphasizes </a:t>
            </a:r>
            <a:r>
              <a:rPr lang="en-US" sz="2800" dirty="0"/>
              <a:t>continuity between ethnic Israel and the New Testament Church, viewing the Church as the fulfillment and continuation of God's ancient people</a:t>
            </a:r>
            <a:r>
              <a:rPr lang="en-US" sz="2800" dirty="0" smtClean="0"/>
              <a:t>. </a:t>
            </a:r>
            <a:r>
              <a:rPr lang="en-US" sz="2800" dirty="0" smtClean="0">
                <a:solidFill>
                  <a:srgbClr val="FFFF00"/>
                </a:solidFill>
              </a:rPr>
              <a:t>Salvation is through Christ!</a:t>
            </a:r>
          </a:p>
          <a:p>
            <a:endParaRPr lang="en-US" sz="2800" dirty="0"/>
          </a:p>
          <a:p>
            <a:r>
              <a:rPr lang="en-US" sz="2800" b="1" u="sng" dirty="0" smtClean="0"/>
              <a:t>Dispensationalism</a:t>
            </a:r>
            <a:r>
              <a:rPr lang="en-US" sz="2800" b="1" u="sng" dirty="0"/>
              <a:t>: </a:t>
            </a:r>
            <a:endParaRPr lang="en-US" sz="2800" b="1" u="sng" dirty="0" smtClean="0"/>
          </a:p>
          <a:p>
            <a:r>
              <a:rPr lang="en-US" sz="2800" dirty="0" smtClean="0"/>
              <a:t>Emphasizes </a:t>
            </a:r>
            <a:r>
              <a:rPr lang="en-US" sz="2800" dirty="0"/>
              <a:t>a distinct separation between Israel and the Church, maintaining that God has separate, distinct future promises and earthly plans remaining for national Israel</a:t>
            </a:r>
            <a:r>
              <a:rPr lang="en-US" sz="2800" dirty="0" smtClean="0">
                <a:solidFill>
                  <a:srgbClr val="FFFF00"/>
                </a:solidFill>
              </a:rPr>
              <a:t>. BUT they must accept Christ to be saved!</a:t>
            </a:r>
            <a:endParaRPr lang="en-US" sz="2800" dirty="0">
              <a:solidFill>
                <a:srgbClr val="FFFF00"/>
              </a:solidFill>
            </a:endParaRPr>
          </a:p>
        </p:txBody>
      </p:sp>
    </p:spTree>
    <p:extLst>
      <p:ext uri="{BB962C8B-B14F-4D97-AF65-F5344CB8AC3E}">
        <p14:creationId xmlns:p14="http://schemas.microsoft.com/office/powerpoint/2010/main" val="24943927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8:7-9</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17</a:t>
            </a:r>
          </a:p>
        </p:txBody>
      </p:sp>
      <p:sp>
        <p:nvSpPr>
          <p:cNvPr id="5" name="TextBox 4"/>
          <p:cNvSpPr txBox="1"/>
          <p:nvPr/>
        </p:nvSpPr>
        <p:spPr>
          <a:xfrm>
            <a:off x="698500" y="1016000"/>
            <a:ext cx="9652000" cy="5262979"/>
          </a:xfrm>
          <a:prstGeom prst="rect">
            <a:avLst/>
          </a:prstGeom>
          <a:noFill/>
        </p:spPr>
        <p:txBody>
          <a:bodyPr wrap="square" rtlCol="0">
            <a:spAutoFit/>
          </a:bodyPr>
          <a:lstStyle/>
          <a:p>
            <a:r>
              <a:rPr lang="en-US" sz="2400" dirty="0" smtClean="0">
                <a:solidFill>
                  <a:srgbClr val="00B0F0"/>
                </a:solidFill>
                <a:latin typeface="Roboto"/>
              </a:rPr>
              <a:t>7</a:t>
            </a:r>
            <a:r>
              <a:rPr lang="en-US" sz="2400" dirty="0" smtClean="0">
                <a:latin typeface="Roboto"/>
              </a:rPr>
              <a:t> For </a:t>
            </a:r>
            <a:r>
              <a:rPr lang="en-US" sz="2400" dirty="0">
                <a:latin typeface="Roboto"/>
              </a:rPr>
              <a:t>if that first [covenant] had been faultless, there would have been no occasion sought for a second.</a:t>
            </a:r>
          </a:p>
          <a:p>
            <a:endParaRPr lang="en-US" sz="2400" dirty="0">
              <a:latin typeface="Roboto"/>
            </a:endParaRPr>
          </a:p>
          <a:p>
            <a:r>
              <a:rPr lang="en-US" sz="2400" dirty="0" smtClean="0">
                <a:solidFill>
                  <a:srgbClr val="00B0F0"/>
                </a:solidFill>
                <a:latin typeface="Roboto"/>
              </a:rPr>
              <a:t>8</a:t>
            </a:r>
            <a:r>
              <a:rPr lang="en-US" sz="2400" dirty="0" smtClean="0">
                <a:latin typeface="Roboto"/>
              </a:rPr>
              <a:t> For </a:t>
            </a:r>
            <a:r>
              <a:rPr lang="en-US" sz="2400" dirty="0">
                <a:latin typeface="Roboto"/>
              </a:rPr>
              <a:t>finding fault with them, He says, "BEHOLD, DAYS ARE COMING, SAYS THE LORD, WHEN I WILL EFFECT A NEW COVENANT WITH THE HOUSE OF ISRAEL AND WITH THE HOUSE OF JUDAH; </a:t>
            </a:r>
            <a:endParaRPr lang="en-US" sz="2400" dirty="0" smtClean="0">
              <a:latin typeface="Roboto"/>
            </a:endParaRPr>
          </a:p>
          <a:p>
            <a:endParaRPr lang="en-US" sz="2400" dirty="0">
              <a:latin typeface="Roboto"/>
            </a:endParaRPr>
          </a:p>
          <a:p>
            <a:r>
              <a:rPr lang="en-US" sz="2400" dirty="0" smtClean="0">
                <a:solidFill>
                  <a:srgbClr val="00B0F0"/>
                </a:solidFill>
                <a:latin typeface="Roboto"/>
              </a:rPr>
              <a:t>9</a:t>
            </a:r>
            <a:r>
              <a:rPr lang="en-US" sz="2400" dirty="0" smtClean="0">
                <a:latin typeface="Roboto"/>
              </a:rPr>
              <a:t> NOT </a:t>
            </a:r>
            <a:r>
              <a:rPr lang="en-US" sz="2400" dirty="0">
                <a:latin typeface="Roboto"/>
              </a:rPr>
              <a:t>LIKE THE COVENANT WHICH I MADE WITH THEIR FATHERS ON THE DAY WHEN I TOOK THEM BY THE HAND TO LEAD THEM OUT OF THE LAND OF EGYPT; </a:t>
            </a:r>
            <a:r>
              <a:rPr lang="en-US" sz="2400" dirty="0">
                <a:solidFill>
                  <a:srgbClr val="FFFF00"/>
                </a:solidFill>
                <a:latin typeface="Roboto"/>
              </a:rPr>
              <a:t>FOR THEY DID NOT CONTINUE IN MY COVENANT,</a:t>
            </a:r>
            <a:r>
              <a:rPr lang="en-US" sz="2400" dirty="0">
                <a:latin typeface="Roboto"/>
              </a:rPr>
              <a:t> </a:t>
            </a:r>
            <a:r>
              <a:rPr lang="en-US" sz="2400" dirty="0">
                <a:solidFill>
                  <a:srgbClr val="FFFF00"/>
                </a:solidFill>
                <a:latin typeface="Roboto"/>
              </a:rPr>
              <a:t>AND </a:t>
            </a:r>
            <a:r>
              <a:rPr lang="en-US" sz="2400" b="1" i="1" dirty="0">
                <a:solidFill>
                  <a:srgbClr val="FFC000"/>
                </a:solidFill>
                <a:latin typeface="Roboto"/>
              </a:rPr>
              <a:t>I DID NOT CARE FOR THEM</a:t>
            </a:r>
            <a:r>
              <a:rPr lang="en-US" sz="2400" dirty="0">
                <a:solidFill>
                  <a:srgbClr val="FFFF00"/>
                </a:solidFill>
                <a:latin typeface="Roboto"/>
              </a:rPr>
              <a:t>, </a:t>
            </a:r>
            <a:r>
              <a:rPr lang="en-US" sz="2400" dirty="0">
                <a:latin typeface="Roboto"/>
              </a:rPr>
              <a:t>SAYS THE LORD. </a:t>
            </a:r>
            <a:r>
              <a:rPr lang="en-US" sz="2400" dirty="0">
                <a:solidFill>
                  <a:srgbClr val="FFC000"/>
                </a:solidFill>
                <a:latin typeface="Roboto"/>
              </a:rPr>
              <a:t>(Jeremiah </a:t>
            </a:r>
            <a:r>
              <a:rPr lang="en-US" sz="2400" dirty="0" smtClean="0">
                <a:solidFill>
                  <a:srgbClr val="FFC000"/>
                </a:solidFill>
                <a:latin typeface="Roboto"/>
              </a:rPr>
              <a:t>31:31-32 </a:t>
            </a:r>
            <a:r>
              <a:rPr lang="en-US" sz="2400" dirty="0">
                <a:solidFill>
                  <a:srgbClr val="00B0F0"/>
                </a:solidFill>
                <a:latin typeface="Roboto"/>
              </a:rPr>
              <a:t>586 and 570 </a:t>
            </a:r>
            <a:r>
              <a:rPr lang="en-US" sz="2400" dirty="0" smtClean="0">
                <a:solidFill>
                  <a:srgbClr val="00B0F0"/>
                </a:solidFill>
                <a:latin typeface="Roboto"/>
              </a:rPr>
              <a:t>BC</a:t>
            </a:r>
            <a:r>
              <a:rPr lang="en-US" sz="2400" dirty="0" smtClean="0">
                <a:solidFill>
                  <a:srgbClr val="FFC000"/>
                </a:solidFill>
                <a:latin typeface="Roboto"/>
              </a:rPr>
              <a:t>)</a:t>
            </a:r>
            <a:endParaRPr lang="en-US" sz="2400" dirty="0">
              <a:solidFill>
                <a:srgbClr val="FFC000"/>
              </a:solidFill>
              <a:latin typeface="Roboto"/>
            </a:endParaRPr>
          </a:p>
          <a:p>
            <a:endParaRPr lang="en-US" sz="2400" dirty="0">
              <a:latin typeface="Roboto"/>
            </a:endParaRPr>
          </a:p>
        </p:txBody>
      </p:sp>
    </p:spTree>
    <p:extLst>
      <p:ext uri="{BB962C8B-B14F-4D97-AF65-F5344CB8AC3E}">
        <p14:creationId xmlns:p14="http://schemas.microsoft.com/office/powerpoint/2010/main" val="2569393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8:7-9</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18</a:t>
            </a:r>
          </a:p>
        </p:txBody>
      </p:sp>
      <p:sp>
        <p:nvSpPr>
          <p:cNvPr id="5" name="TextBox 4"/>
          <p:cNvSpPr txBox="1"/>
          <p:nvPr/>
        </p:nvSpPr>
        <p:spPr>
          <a:xfrm>
            <a:off x="698500" y="1016000"/>
            <a:ext cx="9652000" cy="4893647"/>
          </a:xfrm>
          <a:prstGeom prst="rect">
            <a:avLst/>
          </a:prstGeom>
          <a:noFill/>
        </p:spPr>
        <p:txBody>
          <a:bodyPr wrap="square" rtlCol="0">
            <a:spAutoFit/>
          </a:bodyPr>
          <a:lstStyle/>
          <a:p>
            <a:r>
              <a:rPr lang="en-US" sz="2400" dirty="0" smtClean="0">
                <a:solidFill>
                  <a:srgbClr val="00B0F0"/>
                </a:solidFill>
                <a:latin typeface="Roboto"/>
              </a:rPr>
              <a:t>7</a:t>
            </a:r>
            <a:r>
              <a:rPr lang="en-US" sz="2400" dirty="0" smtClean="0">
                <a:latin typeface="Roboto"/>
              </a:rPr>
              <a:t> For </a:t>
            </a:r>
            <a:r>
              <a:rPr lang="en-US" sz="2400" dirty="0">
                <a:latin typeface="Roboto"/>
              </a:rPr>
              <a:t>if that first [covenant] had been faultless, there would have been no occasion sought for a second.</a:t>
            </a:r>
          </a:p>
          <a:p>
            <a:endParaRPr lang="en-US" sz="2400" dirty="0">
              <a:latin typeface="Roboto"/>
            </a:endParaRPr>
          </a:p>
          <a:p>
            <a:r>
              <a:rPr lang="en-US" sz="2400" dirty="0" smtClean="0">
                <a:solidFill>
                  <a:srgbClr val="00B0F0"/>
                </a:solidFill>
                <a:latin typeface="Roboto"/>
              </a:rPr>
              <a:t>8</a:t>
            </a:r>
            <a:r>
              <a:rPr lang="en-US" sz="2400" dirty="0" smtClean="0">
                <a:latin typeface="Roboto"/>
              </a:rPr>
              <a:t> For </a:t>
            </a:r>
            <a:r>
              <a:rPr lang="en-US" sz="2400" dirty="0">
                <a:latin typeface="Roboto"/>
              </a:rPr>
              <a:t>finding fault with them, He says, "BEHOLD, DAYS ARE COMING, SAYS THE LORD, WHEN I WILL EFFECT A NEW COVENANT WITH THE HOUSE OF ISRAEL AND WITH THE HOUSE OF JUDAH;</a:t>
            </a:r>
          </a:p>
          <a:p>
            <a:endParaRPr lang="en-US" sz="2400" dirty="0">
              <a:latin typeface="Roboto"/>
            </a:endParaRPr>
          </a:p>
          <a:p>
            <a:r>
              <a:rPr lang="en-US" sz="2400" dirty="0" smtClean="0">
                <a:solidFill>
                  <a:srgbClr val="00B0F0"/>
                </a:solidFill>
                <a:latin typeface="Roboto"/>
              </a:rPr>
              <a:t>9</a:t>
            </a:r>
            <a:r>
              <a:rPr lang="en-US" sz="2400" dirty="0" smtClean="0">
                <a:latin typeface="Roboto"/>
              </a:rPr>
              <a:t> NOT </a:t>
            </a:r>
            <a:r>
              <a:rPr lang="en-US" sz="2400" dirty="0">
                <a:latin typeface="Roboto"/>
              </a:rPr>
              <a:t>LIKE THE COVENANT WHICH I MADE WITH THEIR FATHERS ON THE DAY WHEN I TOOK THEM BY THE HAND TO LEAD THEM OUT OF THE LAND OF EGYPT; </a:t>
            </a:r>
            <a:r>
              <a:rPr lang="en-US" sz="2400" dirty="0">
                <a:solidFill>
                  <a:srgbClr val="FFFF00"/>
                </a:solidFill>
                <a:latin typeface="Roboto"/>
              </a:rPr>
              <a:t>FOR THEY DID NOT CONTINUE IN MY COVENANT,</a:t>
            </a:r>
            <a:r>
              <a:rPr lang="en-US" sz="2400" dirty="0">
                <a:latin typeface="Roboto"/>
              </a:rPr>
              <a:t> </a:t>
            </a:r>
            <a:r>
              <a:rPr lang="en-US" sz="2400" dirty="0">
                <a:solidFill>
                  <a:srgbClr val="FFFF00"/>
                </a:solidFill>
                <a:latin typeface="Roboto"/>
              </a:rPr>
              <a:t>AND I DID NOT CARE FOR THEM, </a:t>
            </a:r>
            <a:r>
              <a:rPr lang="en-US" sz="2400" dirty="0">
                <a:latin typeface="Roboto"/>
              </a:rPr>
              <a:t>SAYS THE LORD.</a:t>
            </a:r>
          </a:p>
        </p:txBody>
      </p:sp>
      <p:sp>
        <p:nvSpPr>
          <p:cNvPr id="2" name="TextBox 1"/>
          <p:cNvSpPr txBox="1"/>
          <p:nvPr/>
        </p:nvSpPr>
        <p:spPr>
          <a:xfrm>
            <a:off x="939800" y="1269424"/>
            <a:ext cx="9982200" cy="3970318"/>
          </a:xfrm>
          <a:prstGeom prst="rect">
            <a:avLst/>
          </a:prstGeom>
          <a:solidFill>
            <a:srgbClr val="FF0000"/>
          </a:solidFill>
        </p:spPr>
        <p:txBody>
          <a:bodyPr wrap="square" rtlCol="0">
            <a:spAutoFit/>
          </a:bodyPr>
          <a:lstStyle/>
          <a:p>
            <a:pPr algn="ctr"/>
            <a:r>
              <a:rPr lang="en-US" sz="2800" b="1" dirty="0"/>
              <a:t>◄ 272. ameleó ►</a:t>
            </a:r>
          </a:p>
          <a:p>
            <a:endParaRPr lang="en-US" sz="2800" dirty="0" smtClean="0"/>
          </a:p>
          <a:p>
            <a:r>
              <a:rPr lang="en-US" sz="2800" dirty="0" smtClean="0"/>
              <a:t>Quoting </a:t>
            </a:r>
            <a:r>
              <a:rPr lang="en-US" sz="2800" dirty="0"/>
              <a:t>Jeremiah 31:32, the writer describes the Lord’s judicial response to Israel’s persistent unfaithfulness. Neglect appears on God’s side—not as moral failure but as </a:t>
            </a:r>
            <a:r>
              <a:rPr lang="en-US" sz="2800" dirty="0">
                <a:solidFill>
                  <a:srgbClr val="FFFF00"/>
                </a:solidFill>
              </a:rPr>
              <a:t>judicial abandonment after repeated covenant breaches. </a:t>
            </a:r>
            <a:r>
              <a:rPr lang="en-US" sz="2800" dirty="0"/>
              <a:t>The contrast sharpens the superiority of the new covenant, secured by Christ’s better priesthood and internalized law.</a:t>
            </a:r>
          </a:p>
        </p:txBody>
      </p:sp>
    </p:spTree>
    <p:extLst>
      <p:ext uri="{BB962C8B-B14F-4D97-AF65-F5344CB8AC3E}">
        <p14:creationId xmlns:p14="http://schemas.microsoft.com/office/powerpoint/2010/main" val="22565819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8:7-9</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19</a:t>
            </a:r>
          </a:p>
        </p:txBody>
      </p:sp>
      <p:sp>
        <p:nvSpPr>
          <p:cNvPr id="5" name="TextBox 4"/>
          <p:cNvSpPr txBox="1"/>
          <p:nvPr/>
        </p:nvSpPr>
        <p:spPr>
          <a:xfrm>
            <a:off x="698500" y="1016000"/>
            <a:ext cx="9652000" cy="4893647"/>
          </a:xfrm>
          <a:prstGeom prst="rect">
            <a:avLst/>
          </a:prstGeom>
          <a:noFill/>
        </p:spPr>
        <p:txBody>
          <a:bodyPr wrap="square" rtlCol="0">
            <a:spAutoFit/>
          </a:bodyPr>
          <a:lstStyle/>
          <a:p>
            <a:r>
              <a:rPr lang="en-US" sz="2400" dirty="0" smtClean="0">
                <a:solidFill>
                  <a:schemeClr val="tx1">
                    <a:lumMod val="50000"/>
                  </a:schemeClr>
                </a:solidFill>
                <a:latin typeface="Roboto"/>
              </a:rPr>
              <a:t>7 For </a:t>
            </a:r>
            <a:r>
              <a:rPr lang="en-US" sz="2400" dirty="0">
                <a:solidFill>
                  <a:schemeClr val="tx1">
                    <a:lumMod val="50000"/>
                  </a:schemeClr>
                </a:solidFill>
                <a:latin typeface="Roboto"/>
              </a:rPr>
              <a:t>if that first [covenant] had been faultless, there would have been no occasion sought for a second.</a:t>
            </a:r>
          </a:p>
          <a:p>
            <a:endParaRPr lang="en-US" sz="2400" dirty="0">
              <a:solidFill>
                <a:schemeClr val="tx1">
                  <a:lumMod val="50000"/>
                </a:schemeClr>
              </a:solidFill>
              <a:latin typeface="Roboto"/>
            </a:endParaRPr>
          </a:p>
          <a:p>
            <a:r>
              <a:rPr lang="en-US" sz="2400" dirty="0" smtClean="0">
                <a:solidFill>
                  <a:schemeClr val="tx1">
                    <a:lumMod val="50000"/>
                  </a:schemeClr>
                </a:solidFill>
                <a:latin typeface="Roboto"/>
              </a:rPr>
              <a:t>8 For </a:t>
            </a:r>
            <a:r>
              <a:rPr lang="en-US" sz="2400" dirty="0">
                <a:solidFill>
                  <a:schemeClr val="tx1">
                    <a:lumMod val="50000"/>
                  </a:schemeClr>
                </a:solidFill>
                <a:latin typeface="Roboto"/>
              </a:rPr>
              <a:t>finding fault with them, He says, "BEHOLD, DAYS ARE COMING, SAYS THE LORD, WHEN I WILL EFFECT A NEW COVENANT WITH THE HOUSE OF ISRAEL AND WITH THE HOUSE OF JUDAH;</a:t>
            </a:r>
          </a:p>
          <a:p>
            <a:endParaRPr lang="en-US" sz="2400" dirty="0">
              <a:latin typeface="Roboto"/>
            </a:endParaRPr>
          </a:p>
          <a:p>
            <a:r>
              <a:rPr lang="en-US" sz="2400" dirty="0" smtClean="0">
                <a:solidFill>
                  <a:schemeClr val="tx1">
                    <a:lumMod val="50000"/>
                  </a:schemeClr>
                </a:solidFill>
                <a:latin typeface="Roboto"/>
              </a:rPr>
              <a:t>9 NOT </a:t>
            </a:r>
            <a:r>
              <a:rPr lang="en-US" sz="2400" dirty="0">
                <a:solidFill>
                  <a:schemeClr val="tx1">
                    <a:lumMod val="50000"/>
                  </a:schemeClr>
                </a:solidFill>
                <a:latin typeface="Roboto"/>
              </a:rPr>
              <a:t>LIKE THE COVENANT WHICH I MADE WITH THEIR FATHERS ON THE DAY WHEN I TOOK THEM BY THE HAND TO LEAD THEM OUT OF THE LAND OF EGYPT; </a:t>
            </a:r>
            <a:r>
              <a:rPr lang="en-US" sz="2400" dirty="0">
                <a:solidFill>
                  <a:srgbClr val="FFFF00"/>
                </a:solidFill>
                <a:latin typeface="Roboto"/>
              </a:rPr>
              <a:t>FOR THEY DID NOT CONTINUE IN MY COVENANT</a:t>
            </a:r>
            <a:r>
              <a:rPr lang="en-US" sz="2400" dirty="0">
                <a:latin typeface="Roboto"/>
              </a:rPr>
              <a:t>, </a:t>
            </a:r>
            <a:r>
              <a:rPr lang="en-US" sz="2400" dirty="0">
                <a:solidFill>
                  <a:schemeClr val="tx1">
                    <a:lumMod val="50000"/>
                  </a:schemeClr>
                </a:solidFill>
                <a:latin typeface="Roboto"/>
              </a:rPr>
              <a:t>AND I DID NOT CARE FOR THEM, SAYS THE LORD.</a:t>
            </a:r>
          </a:p>
        </p:txBody>
      </p:sp>
    </p:spTree>
    <p:extLst>
      <p:ext uri="{BB962C8B-B14F-4D97-AF65-F5344CB8AC3E}">
        <p14:creationId xmlns:p14="http://schemas.microsoft.com/office/powerpoint/2010/main" val="1284370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8:7-9</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20</a:t>
            </a:r>
          </a:p>
        </p:txBody>
      </p:sp>
      <p:sp>
        <p:nvSpPr>
          <p:cNvPr id="5" name="TextBox 4"/>
          <p:cNvSpPr txBox="1"/>
          <p:nvPr/>
        </p:nvSpPr>
        <p:spPr>
          <a:xfrm>
            <a:off x="698500" y="1016000"/>
            <a:ext cx="9652000" cy="4893647"/>
          </a:xfrm>
          <a:prstGeom prst="rect">
            <a:avLst/>
          </a:prstGeom>
          <a:noFill/>
        </p:spPr>
        <p:txBody>
          <a:bodyPr wrap="square" rtlCol="0">
            <a:spAutoFit/>
          </a:bodyPr>
          <a:lstStyle/>
          <a:p>
            <a:r>
              <a:rPr lang="en-US" sz="2400" dirty="0" smtClean="0">
                <a:solidFill>
                  <a:schemeClr val="tx1">
                    <a:lumMod val="50000"/>
                  </a:schemeClr>
                </a:solidFill>
                <a:latin typeface="Roboto"/>
              </a:rPr>
              <a:t>7 For </a:t>
            </a:r>
            <a:r>
              <a:rPr lang="en-US" sz="2400" dirty="0">
                <a:solidFill>
                  <a:schemeClr val="tx1">
                    <a:lumMod val="50000"/>
                  </a:schemeClr>
                </a:solidFill>
                <a:latin typeface="Roboto"/>
              </a:rPr>
              <a:t>if that first [covenant] had been faultless, there would have been no occasion sought for a second.</a:t>
            </a:r>
          </a:p>
          <a:p>
            <a:endParaRPr lang="en-US" sz="2400" dirty="0">
              <a:solidFill>
                <a:schemeClr val="tx1">
                  <a:lumMod val="50000"/>
                </a:schemeClr>
              </a:solidFill>
              <a:latin typeface="Roboto"/>
            </a:endParaRPr>
          </a:p>
          <a:p>
            <a:r>
              <a:rPr lang="en-US" sz="2400" dirty="0" smtClean="0">
                <a:solidFill>
                  <a:srgbClr val="00B0F0"/>
                </a:solidFill>
                <a:latin typeface="Roboto"/>
              </a:rPr>
              <a:t>8</a:t>
            </a:r>
            <a:r>
              <a:rPr lang="en-US" sz="2400" dirty="0" smtClean="0">
                <a:solidFill>
                  <a:schemeClr val="tx1">
                    <a:lumMod val="50000"/>
                  </a:schemeClr>
                </a:solidFill>
                <a:latin typeface="Roboto"/>
              </a:rPr>
              <a:t> </a:t>
            </a:r>
            <a:r>
              <a:rPr lang="en-US" sz="2400" dirty="0" smtClean="0">
                <a:latin typeface="Roboto"/>
              </a:rPr>
              <a:t>For </a:t>
            </a:r>
            <a:r>
              <a:rPr lang="en-US" sz="2400" dirty="0">
                <a:latin typeface="Roboto"/>
              </a:rPr>
              <a:t>finding fault with them, He says, "BEHOLD, </a:t>
            </a:r>
            <a:r>
              <a:rPr lang="en-US" sz="2400" dirty="0">
                <a:solidFill>
                  <a:srgbClr val="FFFF00"/>
                </a:solidFill>
                <a:latin typeface="Roboto"/>
              </a:rPr>
              <a:t>DAYS ARE COMING, </a:t>
            </a:r>
            <a:r>
              <a:rPr lang="en-US" sz="2400" dirty="0">
                <a:latin typeface="Roboto"/>
              </a:rPr>
              <a:t>SAYS THE LORD, WHEN I WILL EFFECT A NEW COVENANT WITH THE HOUSE OF ISRAEL AND WITH THE HOUSE OF JUDAH;</a:t>
            </a:r>
          </a:p>
          <a:p>
            <a:endParaRPr lang="en-US" sz="2400" dirty="0">
              <a:latin typeface="Roboto"/>
            </a:endParaRPr>
          </a:p>
          <a:p>
            <a:r>
              <a:rPr lang="en-US" sz="2400" dirty="0" smtClean="0">
                <a:solidFill>
                  <a:schemeClr val="tx1">
                    <a:lumMod val="50000"/>
                  </a:schemeClr>
                </a:solidFill>
                <a:latin typeface="Roboto"/>
              </a:rPr>
              <a:t>9 NOT </a:t>
            </a:r>
            <a:r>
              <a:rPr lang="en-US" sz="2400" dirty="0">
                <a:solidFill>
                  <a:schemeClr val="tx1">
                    <a:lumMod val="50000"/>
                  </a:schemeClr>
                </a:solidFill>
                <a:latin typeface="Roboto"/>
              </a:rPr>
              <a:t>LIKE THE COVENANT WHICH I MADE WITH THEIR FATHERS ON THE DAY WHEN I TOOK THEM BY THE HAND TO LEAD THEM OUT OF THE LAND OF EGYPT; FOR THEY DID NOT CONTINUE IN MY COVENANT, AND I DID NOT CARE FOR THEM, SAYS THE LORD.</a:t>
            </a:r>
          </a:p>
        </p:txBody>
      </p:sp>
    </p:spTree>
    <p:extLst>
      <p:ext uri="{BB962C8B-B14F-4D97-AF65-F5344CB8AC3E}">
        <p14:creationId xmlns:p14="http://schemas.microsoft.com/office/powerpoint/2010/main" val="27953273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8:7-9</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21</a:t>
            </a:r>
          </a:p>
        </p:txBody>
      </p:sp>
      <p:sp>
        <p:nvSpPr>
          <p:cNvPr id="5" name="TextBox 4"/>
          <p:cNvSpPr txBox="1"/>
          <p:nvPr/>
        </p:nvSpPr>
        <p:spPr>
          <a:xfrm>
            <a:off x="698500" y="1016000"/>
            <a:ext cx="9652000" cy="4893647"/>
          </a:xfrm>
          <a:prstGeom prst="rect">
            <a:avLst/>
          </a:prstGeom>
          <a:noFill/>
        </p:spPr>
        <p:txBody>
          <a:bodyPr wrap="square" rtlCol="0">
            <a:spAutoFit/>
          </a:bodyPr>
          <a:lstStyle/>
          <a:p>
            <a:r>
              <a:rPr lang="en-US" sz="2400" dirty="0" smtClean="0">
                <a:solidFill>
                  <a:srgbClr val="00B0F0"/>
                </a:solidFill>
                <a:latin typeface="Roboto"/>
              </a:rPr>
              <a:t>7</a:t>
            </a:r>
            <a:r>
              <a:rPr lang="en-US" sz="2400" dirty="0" smtClean="0">
                <a:latin typeface="Roboto"/>
              </a:rPr>
              <a:t> For </a:t>
            </a:r>
            <a:r>
              <a:rPr lang="en-US" sz="2400" dirty="0">
                <a:latin typeface="Roboto"/>
              </a:rPr>
              <a:t>if that first [covenant] had been faultless, there would have been no occasion sought for a second.</a:t>
            </a:r>
          </a:p>
          <a:p>
            <a:endParaRPr lang="en-US" sz="2400" dirty="0">
              <a:latin typeface="Roboto"/>
            </a:endParaRPr>
          </a:p>
          <a:p>
            <a:r>
              <a:rPr lang="en-US" sz="2400" dirty="0" smtClean="0">
                <a:solidFill>
                  <a:schemeClr val="tx1">
                    <a:lumMod val="50000"/>
                  </a:schemeClr>
                </a:solidFill>
                <a:latin typeface="Roboto"/>
              </a:rPr>
              <a:t>8 For </a:t>
            </a:r>
            <a:r>
              <a:rPr lang="en-US" sz="2400" dirty="0">
                <a:solidFill>
                  <a:schemeClr val="tx1">
                    <a:lumMod val="50000"/>
                  </a:schemeClr>
                </a:solidFill>
                <a:latin typeface="Roboto"/>
              </a:rPr>
              <a:t>finding fault with them, He says, "BEHOLD, DAYS ARE COMING, SAYS THE LORD, WHEN I WILL EFFECT A NEW COVENANT WITH THE HOUSE OF ISRAEL AND WITH THE HOUSE OF JUDAH;</a:t>
            </a:r>
          </a:p>
          <a:p>
            <a:endParaRPr lang="en-US" sz="2400" dirty="0">
              <a:solidFill>
                <a:schemeClr val="tx1">
                  <a:lumMod val="50000"/>
                </a:schemeClr>
              </a:solidFill>
              <a:latin typeface="Roboto"/>
            </a:endParaRPr>
          </a:p>
          <a:p>
            <a:r>
              <a:rPr lang="en-US" sz="2400" dirty="0" smtClean="0">
                <a:solidFill>
                  <a:schemeClr val="tx1">
                    <a:lumMod val="50000"/>
                  </a:schemeClr>
                </a:solidFill>
                <a:latin typeface="Roboto"/>
              </a:rPr>
              <a:t>9 NOT </a:t>
            </a:r>
            <a:r>
              <a:rPr lang="en-US" sz="2400" dirty="0">
                <a:solidFill>
                  <a:schemeClr val="tx1">
                    <a:lumMod val="50000"/>
                  </a:schemeClr>
                </a:solidFill>
                <a:latin typeface="Roboto"/>
              </a:rPr>
              <a:t>LIKE THE COVENANT WHICH I MADE WITH THEIR FATHERS ON THE DAY WHEN I TOOK THEM BY THE HAND TO LEAD THEM OUT OF THE LAND OF EGYPT; FOR THEY DID NOT CONTINUE IN MY COVENANT, AND I DID NOT CARE FOR THEM, SAYS THE LORD.</a:t>
            </a:r>
          </a:p>
        </p:txBody>
      </p:sp>
      <p:sp>
        <p:nvSpPr>
          <p:cNvPr id="2" name="TextBox 1"/>
          <p:cNvSpPr txBox="1"/>
          <p:nvPr/>
        </p:nvSpPr>
        <p:spPr>
          <a:xfrm>
            <a:off x="520700" y="864175"/>
            <a:ext cx="10490200" cy="4832092"/>
          </a:xfrm>
          <a:prstGeom prst="rect">
            <a:avLst/>
          </a:prstGeom>
          <a:solidFill>
            <a:srgbClr val="FF0000"/>
          </a:solidFill>
        </p:spPr>
        <p:txBody>
          <a:bodyPr wrap="square" rtlCol="0">
            <a:spAutoFit/>
          </a:bodyPr>
          <a:lstStyle/>
          <a:p>
            <a:r>
              <a:rPr lang="en-US" sz="2800" b="1" u="sng" dirty="0" smtClean="0"/>
              <a:t>Covenant </a:t>
            </a:r>
            <a:r>
              <a:rPr lang="en-US" sz="2800" b="1" u="sng" dirty="0"/>
              <a:t>Theology: </a:t>
            </a:r>
            <a:endParaRPr lang="en-US" sz="2800" b="1" u="sng" dirty="0" smtClean="0"/>
          </a:p>
          <a:p>
            <a:r>
              <a:rPr lang="en-US" sz="2800" dirty="0" smtClean="0"/>
              <a:t>Emphasizes </a:t>
            </a:r>
            <a:r>
              <a:rPr lang="en-US" sz="2800" dirty="0"/>
              <a:t>continuity between ethnic Israel and the New Testament Church, viewing the Church as the fulfillment and continuation of God's ancient people</a:t>
            </a:r>
            <a:r>
              <a:rPr lang="en-US" sz="2800" dirty="0" smtClean="0"/>
              <a:t>. </a:t>
            </a:r>
            <a:r>
              <a:rPr lang="en-US" sz="2800" dirty="0" smtClean="0">
                <a:solidFill>
                  <a:srgbClr val="FFFF00"/>
                </a:solidFill>
              </a:rPr>
              <a:t>Salvation is through Christ!</a:t>
            </a:r>
          </a:p>
          <a:p>
            <a:endParaRPr lang="en-US" sz="2800" dirty="0"/>
          </a:p>
          <a:p>
            <a:r>
              <a:rPr lang="en-US" sz="2800" b="1" u="sng" dirty="0" smtClean="0">
                <a:solidFill>
                  <a:schemeClr val="tx1">
                    <a:lumMod val="50000"/>
                  </a:schemeClr>
                </a:solidFill>
              </a:rPr>
              <a:t>Dispensationalism</a:t>
            </a:r>
            <a:r>
              <a:rPr lang="en-US" sz="2800" b="1" u="sng" dirty="0">
                <a:solidFill>
                  <a:schemeClr val="tx1">
                    <a:lumMod val="50000"/>
                  </a:schemeClr>
                </a:solidFill>
              </a:rPr>
              <a:t>: </a:t>
            </a:r>
            <a:endParaRPr lang="en-US" sz="2800" b="1" u="sng" dirty="0" smtClean="0">
              <a:solidFill>
                <a:schemeClr val="tx1">
                  <a:lumMod val="50000"/>
                </a:schemeClr>
              </a:solidFill>
            </a:endParaRPr>
          </a:p>
          <a:p>
            <a:r>
              <a:rPr lang="en-US" sz="2800" dirty="0" smtClean="0">
                <a:solidFill>
                  <a:schemeClr val="tx1">
                    <a:lumMod val="50000"/>
                  </a:schemeClr>
                </a:solidFill>
              </a:rPr>
              <a:t>Emphasizes </a:t>
            </a:r>
            <a:r>
              <a:rPr lang="en-US" sz="2800" dirty="0">
                <a:solidFill>
                  <a:schemeClr val="tx1">
                    <a:lumMod val="50000"/>
                  </a:schemeClr>
                </a:solidFill>
              </a:rPr>
              <a:t>a distinct separation between Israel and the Church, maintaining that God has separate, distinct future promises and earthly plans remaining for national Israel</a:t>
            </a:r>
            <a:r>
              <a:rPr lang="en-US" sz="2800" dirty="0" smtClean="0">
                <a:solidFill>
                  <a:schemeClr val="tx1">
                    <a:lumMod val="50000"/>
                  </a:schemeClr>
                </a:solidFill>
              </a:rPr>
              <a:t>. BUT they must accept Christ to be saved!</a:t>
            </a:r>
            <a:endParaRPr lang="en-US" sz="2800" dirty="0">
              <a:solidFill>
                <a:schemeClr val="tx1">
                  <a:lumMod val="50000"/>
                </a:schemeClr>
              </a:solidFill>
            </a:endParaRPr>
          </a:p>
        </p:txBody>
      </p:sp>
    </p:spTree>
    <p:extLst>
      <p:ext uri="{BB962C8B-B14F-4D97-AF65-F5344CB8AC3E}">
        <p14:creationId xmlns:p14="http://schemas.microsoft.com/office/powerpoint/2010/main" val="40938675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8:7-9</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22</a:t>
            </a:r>
          </a:p>
        </p:txBody>
      </p:sp>
      <p:sp>
        <p:nvSpPr>
          <p:cNvPr id="5" name="TextBox 4"/>
          <p:cNvSpPr txBox="1"/>
          <p:nvPr/>
        </p:nvSpPr>
        <p:spPr>
          <a:xfrm>
            <a:off x="698500" y="1016000"/>
            <a:ext cx="9652000" cy="4893647"/>
          </a:xfrm>
          <a:prstGeom prst="rect">
            <a:avLst/>
          </a:prstGeom>
          <a:noFill/>
        </p:spPr>
        <p:txBody>
          <a:bodyPr wrap="square" rtlCol="0">
            <a:spAutoFit/>
          </a:bodyPr>
          <a:lstStyle/>
          <a:p>
            <a:r>
              <a:rPr lang="en-US" sz="2400" dirty="0" smtClean="0">
                <a:solidFill>
                  <a:schemeClr val="tx1">
                    <a:lumMod val="50000"/>
                  </a:schemeClr>
                </a:solidFill>
                <a:latin typeface="Roboto"/>
              </a:rPr>
              <a:t>7 For </a:t>
            </a:r>
            <a:r>
              <a:rPr lang="en-US" sz="2400" dirty="0">
                <a:solidFill>
                  <a:schemeClr val="tx1">
                    <a:lumMod val="50000"/>
                  </a:schemeClr>
                </a:solidFill>
                <a:latin typeface="Roboto"/>
              </a:rPr>
              <a:t>if that first [covenant] had been faultless, there would have been no occasion sought for a second.</a:t>
            </a:r>
          </a:p>
          <a:p>
            <a:endParaRPr lang="en-US" sz="2400" dirty="0">
              <a:solidFill>
                <a:schemeClr val="tx1">
                  <a:lumMod val="50000"/>
                </a:schemeClr>
              </a:solidFill>
              <a:latin typeface="Roboto"/>
            </a:endParaRPr>
          </a:p>
          <a:p>
            <a:r>
              <a:rPr lang="en-US" sz="2400" dirty="0" smtClean="0">
                <a:solidFill>
                  <a:srgbClr val="00B0F0"/>
                </a:solidFill>
                <a:latin typeface="Roboto"/>
              </a:rPr>
              <a:t>8</a:t>
            </a:r>
            <a:r>
              <a:rPr lang="en-US" sz="2400" dirty="0" smtClean="0">
                <a:solidFill>
                  <a:schemeClr val="tx1">
                    <a:lumMod val="50000"/>
                  </a:schemeClr>
                </a:solidFill>
                <a:latin typeface="Roboto"/>
              </a:rPr>
              <a:t> </a:t>
            </a:r>
            <a:r>
              <a:rPr lang="en-US" sz="2400" dirty="0" smtClean="0">
                <a:latin typeface="Roboto"/>
              </a:rPr>
              <a:t>For </a:t>
            </a:r>
            <a:r>
              <a:rPr lang="en-US" sz="2400" dirty="0">
                <a:latin typeface="Roboto"/>
              </a:rPr>
              <a:t>finding fault with them, He says, "BEHOLD, </a:t>
            </a:r>
            <a:r>
              <a:rPr lang="en-US" sz="2400" dirty="0">
                <a:solidFill>
                  <a:srgbClr val="FFFF00"/>
                </a:solidFill>
                <a:latin typeface="Roboto"/>
              </a:rPr>
              <a:t>DAYS ARE COMING, </a:t>
            </a:r>
            <a:r>
              <a:rPr lang="en-US" sz="2400" dirty="0">
                <a:latin typeface="Roboto"/>
              </a:rPr>
              <a:t>SAYS THE LORD, WHEN I WILL EFFECT A NEW COVENANT WITH THE HOUSE OF ISRAEL AND WITH THE HOUSE OF JUDAH;</a:t>
            </a:r>
          </a:p>
          <a:p>
            <a:endParaRPr lang="en-US" sz="2400" dirty="0">
              <a:latin typeface="Roboto"/>
            </a:endParaRPr>
          </a:p>
          <a:p>
            <a:r>
              <a:rPr lang="en-US" sz="2400" dirty="0" smtClean="0">
                <a:solidFill>
                  <a:schemeClr val="tx1">
                    <a:lumMod val="50000"/>
                  </a:schemeClr>
                </a:solidFill>
                <a:latin typeface="Roboto"/>
              </a:rPr>
              <a:t>9 NOT </a:t>
            </a:r>
            <a:r>
              <a:rPr lang="en-US" sz="2400" dirty="0">
                <a:solidFill>
                  <a:schemeClr val="tx1">
                    <a:lumMod val="50000"/>
                  </a:schemeClr>
                </a:solidFill>
                <a:latin typeface="Roboto"/>
              </a:rPr>
              <a:t>LIKE THE COVENANT WHICH I MADE WITH THEIR FATHERS ON THE DAY WHEN I TOOK THEM BY THE HAND TO LEAD THEM OUT OF THE LAND OF EGYPT; FOR THEY DID NOT CONTINUE IN MY COVENANT, AND I DID NOT CARE FOR THEM, SAYS THE LORD.</a:t>
            </a:r>
          </a:p>
        </p:txBody>
      </p:sp>
      <p:sp>
        <p:nvSpPr>
          <p:cNvPr id="2" name="TextBox 1"/>
          <p:cNvSpPr txBox="1"/>
          <p:nvPr/>
        </p:nvSpPr>
        <p:spPr>
          <a:xfrm>
            <a:off x="1257300" y="1600775"/>
            <a:ext cx="9093200" cy="3539430"/>
          </a:xfrm>
          <a:prstGeom prst="rect">
            <a:avLst/>
          </a:prstGeom>
          <a:solidFill>
            <a:srgbClr val="FF0000"/>
          </a:solidFill>
        </p:spPr>
        <p:txBody>
          <a:bodyPr wrap="square" rtlCol="0">
            <a:spAutoFit/>
          </a:bodyPr>
          <a:lstStyle/>
          <a:p>
            <a:pPr algn="ctr"/>
            <a:r>
              <a:rPr lang="en-US" sz="3200" b="1" dirty="0" smtClean="0"/>
              <a:t>Romans 1:16</a:t>
            </a:r>
          </a:p>
          <a:p>
            <a:endParaRPr lang="en-US" sz="3200" dirty="0"/>
          </a:p>
          <a:p>
            <a:r>
              <a:rPr lang="en-US" sz="3200" dirty="0" smtClean="0"/>
              <a:t>For </a:t>
            </a:r>
            <a:r>
              <a:rPr lang="en-US" sz="3200" dirty="0"/>
              <a:t>I am not ashamed of the gospel, for it is the power of God for salvation to everyone who believes, to the Jew first and also to the Greek</a:t>
            </a:r>
            <a:r>
              <a:rPr lang="en-US" sz="3200" dirty="0" smtClean="0"/>
              <a:t>.</a:t>
            </a:r>
          </a:p>
          <a:p>
            <a:endParaRPr lang="en-US" sz="3200" dirty="0"/>
          </a:p>
        </p:txBody>
      </p:sp>
    </p:spTree>
    <p:extLst>
      <p:ext uri="{BB962C8B-B14F-4D97-AF65-F5344CB8AC3E}">
        <p14:creationId xmlns:p14="http://schemas.microsoft.com/office/powerpoint/2010/main" val="41466423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8:10-12</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23</a:t>
            </a:r>
          </a:p>
        </p:txBody>
      </p:sp>
      <p:sp>
        <p:nvSpPr>
          <p:cNvPr id="5" name="TextBox 4"/>
          <p:cNvSpPr txBox="1"/>
          <p:nvPr/>
        </p:nvSpPr>
        <p:spPr>
          <a:xfrm>
            <a:off x="698500" y="1016000"/>
            <a:ext cx="9652000" cy="4893647"/>
          </a:xfrm>
          <a:prstGeom prst="rect">
            <a:avLst/>
          </a:prstGeom>
          <a:noFill/>
        </p:spPr>
        <p:txBody>
          <a:bodyPr wrap="square" rtlCol="0">
            <a:spAutoFit/>
          </a:bodyPr>
          <a:lstStyle/>
          <a:p>
            <a:r>
              <a:rPr lang="en-US" sz="2400" dirty="0" smtClean="0">
                <a:solidFill>
                  <a:srgbClr val="00B0F0"/>
                </a:solidFill>
                <a:latin typeface="Roboto"/>
              </a:rPr>
              <a:t>10</a:t>
            </a:r>
            <a:r>
              <a:rPr lang="en-US" sz="2400" dirty="0" smtClean="0">
                <a:latin typeface="Roboto"/>
              </a:rPr>
              <a:t> "</a:t>
            </a:r>
            <a:r>
              <a:rPr lang="en-US" sz="2400" dirty="0">
                <a:latin typeface="Roboto"/>
              </a:rPr>
              <a:t>FOR THIS IS THE COVENANT THAT I WILL MAKE WITH THE HOUSE OF ISRAEL AFTER THOSE DAYS, SAYS THE LORD: I WILL </a:t>
            </a:r>
            <a:r>
              <a:rPr lang="en-US" sz="2400" dirty="0">
                <a:solidFill>
                  <a:srgbClr val="FFFF00"/>
                </a:solidFill>
                <a:latin typeface="Roboto"/>
              </a:rPr>
              <a:t>PUT MY LAWS INTO THEIR MINDS, AND I WILL WRITE THEM ON THEIR HEARTS. </a:t>
            </a:r>
            <a:r>
              <a:rPr lang="en-US" sz="2400" dirty="0">
                <a:latin typeface="Roboto"/>
              </a:rPr>
              <a:t>AND I WILL BE THEIR GOD, AND THEY SHALL BE MY PEOPLE.</a:t>
            </a:r>
          </a:p>
          <a:p>
            <a:endParaRPr lang="en-US" sz="2400" dirty="0">
              <a:latin typeface="Roboto"/>
            </a:endParaRPr>
          </a:p>
          <a:p>
            <a:r>
              <a:rPr lang="en-US" sz="2400" dirty="0" smtClean="0">
                <a:solidFill>
                  <a:srgbClr val="00B0F0"/>
                </a:solidFill>
                <a:latin typeface="Roboto"/>
              </a:rPr>
              <a:t>11</a:t>
            </a:r>
            <a:r>
              <a:rPr lang="en-US" sz="2400" dirty="0" smtClean="0">
                <a:latin typeface="Roboto"/>
              </a:rPr>
              <a:t> "</a:t>
            </a:r>
            <a:r>
              <a:rPr lang="en-US" sz="2400" dirty="0">
                <a:latin typeface="Roboto"/>
              </a:rPr>
              <a:t>AND THEY SHALL NOT TEACH EVERYONE HIS FELLOW CITIZEN, AND EVERYONE HIS BROTHER, SAYING, 'KNOW THE LORD,' FOR ALL WILL KNOW ME, FROM THE LEAST TO THE GREATEST OF THEM.</a:t>
            </a:r>
          </a:p>
          <a:p>
            <a:endParaRPr lang="en-US" sz="2400" dirty="0">
              <a:latin typeface="Roboto"/>
            </a:endParaRPr>
          </a:p>
          <a:p>
            <a:r>
              <a:rPr lang="en-US" sz="2400" dirty="0" smtClean="0">
                <a:solidFill>
                  <a:srgbClr val="00B0F0"/>
                </a:solidFill>
                <a:latin typeface="Roboto"/>
              </a:rPr>
              <a:t>12</a:t>
            </a:r>
            <a:r>
              <a:rPr lang="en-US" sz="2400" dirty="0" smtClean="0">
                <a:latin typeface="Roboto"/>
              </a:rPr>
              <a:t> "</a:t>
            </a:r>
            <a:r>
              <a:rPr lang="en-US" sz="2400" dirty="0">
                <a:latin typeface="Roboto"/>
              </a:rPr>
              <a:t>FOR I WILL BE MERCIFUL TO THEIR INIQUITIES, AND I WILL REMEMBER THEIR SINS NO MORE.". </a:t>
            </a:r>
            <a:r>
              <a:rPr lang="en-US" sz="2400" dirty="0">
                <a:solidFill>
                  <a:srgbClr val="00B0F0"/>
                </a:solidFill>
                <a:latin typeface="Roboto"/>
              </a:rPr>
              <a:t>(Jeremiah </a:t>
            </a:r>
            <a:r>
              <a:rPr lang="en-US" sz="2400" dirty="0" smtClean="0">
                <a:solidFill>
                  <a:srgbClr val="00B0F0"/>
                </a:solidFill>
                <a:latin typeface="Roboto"/>
              </a:rPr>
              <a:t>31:33)</a:t>
            </a:r>
            <a:endParaRPr lang="en-US" sz="2400" dirty="0">
              <a:solidFill>
                <a:srgbClr val="00B0F0"/>
              </a:solidFill>
              <a:latin typeface="Roboto"/>
            </a:endParaRPr>
          </a:p>
        </p:txBody>
      </p:sp>
    </p:spTree>
    <p:extLst>
      <p:ext uri="{BB962C8B-B14F-4D97-AF65-F5344CB8AC3E}">
        <p14:creationId xmlns:p14="http://schemas.microsoft.com/office/powerpoint/2010/main" val="300775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8:10-12</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24</a:t>
            </a:r>
          </a:p>
        </p:txBody>
      </p:sp>
      <p:sp>
        <p:nvSpPr>
          <p:cNvPr id="5" name="TextBox 4"/>
          <p:cNvSpPr txBox="1"/>
          <p:nvPr/>
        </p:nvSpPr>
        <p:spPr>
          <a:xfrm>
            <a:off x="698500" y="1016000"/>
            <a:ext cx="9652000" cy="4893647"/>
          </a:xfrm>
          <a:prstGeom prst="rect">
            <a:avLst/>
          </a:prstGeom>
          <a:noFill/>
        </p:spPr>
        <p:txBody>
          <a:bodyPr wrap="square" rtlCol="0">
            <a:spAutoFit/>
          </a:bodyPr>
          <a:lstStyle/>
          <a:p>
            <a:r>
              <a:rPr lang="en-US" sz="2400" dirty="0" smtClean="0">
                <a:solidFill>
                  <a:srgbClr val="00B0F0"/>
                </a:solidFill>
                <a:latin typeface="Roboto"/>
              </a:rPr>
              <a:t>10</a:t>
            </a:r>
            <a:r>
              <a:rPr lang="en-US" sz="2400" dirty="0" smtClean="0">
                <a:latin typeface="Roboto"/>
              </a:rPr>
              <a:t> "</a:t>
            </a:r>
            <a:r>
              <a:rPr lang="en-US" sz="2400" dirty="0">
                <a:latin typeface="Roboto"/>
              </a:rPr>
              <a:t>FOR THIS IS THE COVENANT THAT I WILL MAKE WITH THE HOUSE OF ISRAEL AFTER THOSE DAYS, SAYS THE LORD: I WILL PUT MY LAWS INTO THEIR MINDS, AND I WILL WRITE THEM ON THEIR HEARTS. AND I WILL BE THEIR GOD, AND THEY SHALL BE MY PEOPLE.</a:t>
            </a:r>
          </a:p>
          <a:p>
            <a:endParaRPr lang="en-US" sz="2400" dirty="0">
              <a:latin typeface="Roboto"/>
            </a:endParaRPr>
          </a:p>
          <a:p>
            <a:r>
              <a:rPr lang="en-US" sz="2400" dirty="0" smtClean="0">
                <a:solidFill>
                  <a:srgbClr val="00B0F0"/>
                </a:solidFill>
                <a:latin typeface="Roboto"/>
              </a:rPr>
              <a:t>11</a:t>
            </a:r>
            <a:r>
              <a:rPr lang="en-US" sz="2400" dirty="0" smtClean="0">
                <a:latin typeface="Roboto"/>
              </a:rPr>
              <a:t> </a:t>
            </a:r>
            <a:r>
              <a:rPr lang="en-US" sz="2400" dirty="0" smtClean="0">
                <a:solidFill>
                  <a:srgbClr val="FFFF00"/>
                </a:solidFill>
                <a:latin typeface="Roboto"/>
              </a:rPr>
              <a:t>"</a:t>
            </a:r>
            <a:r>
              <a:rPr lang="en-US" sz="2400" dirty="0">
                <a:solidFill>
                  <a:srgbClr val="FFFF00"/>
                </a:solidFill>
                <a:latin typeface="Roboto"/>
              </a:rPr>
              <a:t>AND THEY SHALL NOT TEACH EVERYONE HIS FELLOW CITIZEN, AND EVERYONE HIS BROTHER, SAYING, 'KNOW THE LORD,' FOR ALL WILL KNOW ME, FROM THE LEAST TO THE GREATEST OF THEM.</a:t>
            </a:r>
          </a:p>
          <a:p>
            <a:endParaRPr lang="en-US" sz="2400" dirty="0">
              <a:latin typeface="Roboto"/>
            </a:endParaRPr>
          </a:p>
          <a:p>
            <a:r>
              <a:rPr lang="en-US" sz="2400" dirty="0" smtClean="0">
                <a:solidFill>
                  <a:srgbClr val="00B0F0"/>
                </a:solidFill>
                <a:latin typeface="Roboto"/>
              </a:rPr>
              <a:t>12</a:t>
            </a:r>
            <a:r>
              <a:rPr lang="en-US" sz="2400" dirty="0" smtClean="0">
                <a:latin typeface="Roboto"/>
              </a:rPr>
              <a:t> "</a:t>
            </a:r>
            <a:r>
              <a:rPr lang="en-US" sz="2400" dirty="0">
                <a:latin typeface="Roboto"/>
              </a:rPr>
              <a:t>FOR I WILL BE MERCIFUL TO THEIR INIQUITIES, AND I WILL REMEMBER THEIR SINS NO MORE.". </a:t>
            </a:r>
            <a:r>
              <a:rPr lang="en-US" sz="2400" dirty="0">
                <a:solidFill>
                  <a:srgbClr val="00B0F0"/>
                </a:solidFill>
                <a:latin typeface="Roboto"/>
              </a:rPr>
              <a:t>(Jeremiah </a:t>
            </a:r>
            <a:r>
              <a:rPr lang="en-US" sz="2400" dirty="0" smtClean="0">
                <a:solidFill>
                  <a:srgbClr val="00B0F0"/>
                </a:solidFill>
                <a:latin typeface="Roboto"/>
              </a:rPr>
              <a:t>31:33)</a:t>
            </a:r>
            <a:endParaRPr lang="en-US" sz="2400" dirty="0">
              <a:solidFill>
                <a:srgbClr val="00B0F0"/>
              </a:solidFill>
              <a:latin typeface="Roboto"/>
            </a:endParaRPr>
          </a:p>
        </p:txBody>
      </p:sp>
    </p:spTree>
    <p:extLst>
      <p:ext uri="{BB962C8B-B14F-4D97-AF65-F5344CB8AC3E}">
        <p14:creationId xmlns:p14="http://schemas.microsoft.com/office/powerpoint/2010/main" val="13391415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8:13</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25</a:t>
            </a:r>
          </a:p>
        </p:txBody>
      </p:sp>
      <p:sp>
        <p:nvSpPr>
          <p:cNvPr id="5" name="TextBox 4"/>
          <p:cNvSpPr txBox="1"/>
          <p:nvPr/>
        </p:nvSpPr>
        <p:spPr>
          <a:xfrm>
            <a:off x="698500" y="1016000"/>
            <a:ext cx="9652000" cy="1200329"/>
          </a:xfrm>
          <a:prstGeom prst="rect">
            <a:avLst/>
          </a:prstGeom>
          <a:noFill/>
        </p:spPr>
        <p:txBody>
          <a:bodyPr wrap="square" rtlCol="0">
            <a:spAutoFit/>
          </a:bodyPr>
          <a:lstStyle/>
          <a:p>
            <a:r>
              <a:rPr lang="en-US" sz="2400" dirty="0" smtClean="0">
                <a:solidFill>
                  <a:srgbClr val="00B0F0"/>
                </a:solidFill>
                <a:latin typeface="Roboto"/>
              </a:rPr>
              <a:t>13 </a:t>
            </a:r>
            <a:r>
              <a:rPr lang="en-US" sz="2400" dirty="0" smtClean="0">
                <a:latin typeface="Roboto"/>
              </a:rPr>
              <a:t>When </a:t>
            </a:r>
            <a:r>
              <a:rPr lang="en-US" sz="2400" dirty="0">
                <a:latin typeface="Roboto"/>
              </a:rPr>
              <a:t>He said, "A new [covenant]," He has made the first obsolete. But whatever is becoming obsolete and growing old is ready to disappear.</a:t>
            </a:r>
          </a:p>
        </p:txBody>
      </p:sp>
    </p:spTree>
    <p:extLst>
      <p:ext uri="{BB962C8B-B14F-4D97-AF65-F5344CB8AC3E}">
        <p14:creationId xmlns:p14="http://schemas.microsoft.com/office/powerpoint/2010/main" val="3702518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9:1-4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26</a:t>
            </a:r>
          </a:p>
        </p:txBody>
      </p:sp>
      <p:sp>
        <p:nvSpPr>
          <p:cNvPr id="5" name="TextBox 4"/>
          <p:cNvSpPr txBox="1"/>
          <p:nvPr/>
        </p:nvSpPr>
        <p:spPr>
          <a:xfrm>
            <a:off x="698500" y="1016000"/>
            <a:ext cx="9652000" cy="5262979"/>
          </a:xfrm>
          <a:prstGeom prst="rect">
            <a:avLst/>
          </a:prstGeom>
          <a:noFill/>
        </p:spPr>
        <p:txBody>
          <a:bodyPr wrap="square" rtlCol="0">
            <a:spAutoFit/>
          </a:bodyPr>
          <a:lstStyle/>
          <a:p>
            <a:r>
              <a:rPr lang="en-US" sz="2400" dirty="0" smtClean="0">
                <a:solidFill>
                  <a:srgbClr val="00B0F0"/>
                </a:solidFill>
                <a:latin typeface="Roboto"/>
              </a:rPr>
              <a:t>1 </a:t>
            </a:r>
            <a:r>
              <a:rPr lang="en-US" sz="2400" dirty="0" smtClean="0">
                <a:latin typeface="Roboto"/>
              </a:rPr>
              <a:t>Now </a:t>
            </a:r>
            <a:r>
              <a:rPr lang="en-US" sz="2400" dirty="0">
                <a:latin typeface="Roboto"/>
              </a:rPr>
              <a:t>even the </a:t>
            </a:r>
            <a:r>
              <a:rPr lang="en-US" sz="2400" dirty="0">
                <a:solidFill>
                  <a:srgbClr val="FFFF00"/>
                </a:solidFill>
                <a:latin typeface="Roboto"/>
              </a:rPr>
              <a:t>first [covenant] </a:t>
            </a:r>
            <a:r>
              <a:rPr lang="en-US" sz="2400" dirty="0">
                <a:latin typeface="Roboto"/>
              </a:rPr>
              <a:t>had regulations of divine worship and the earthly sanctuary. </a:t>
            </a:r>
            <a:endParaRPr lang="en-US" sz="2400" dirty="0" smtClean="0">
              <a:latin typeface="Roboto"/>
            </a:endParaRPr>
          </a:p>
          <a:p>
            <a:endParaRPr lang="en-US" sz="2400" dirty="0">
              <a:latin typeface="Roboto"/>
            </a:endParaRPr>
          </a:p>
          <a:p>
            <a:r>
              <a:rPr lang="en-US" sz="2400" dirty="0" smtClean="0">
                <a:solidFill>
                  <a:srgbClr val="00B0F0"/>
                </a:solidFill>
                <a:latin typeface="Roboto"/>
              </a:rPr>
              <a:t>2</a:t>
            </a:r>
            <a:r>
              <a:rPr lang="en-US" sz="2400" dirty="0" smtClean="0">
                <a:latin typeface="Roboto"/>
              </a:rPr>
              <a:t> For </a:t>
            </a:r>
            <a:r>
              <a:rPr lang="en-US" sz="2400" dirty="0">
                <a:latin typeface="Roboto"/>
              </a:rPr>
              <a:t>there was a tabernacle prepared, the outer one, in which [were] the lampstand and the table and the sacred bread; this is called the holy place. </a:t>
            </a:r>
            <a:endParaRPr lang="en-US" sz="2400" dirty="0" smtClean="0">
              <a:latin typeface="Roboto"/>
            </a:endParaRPr>
          </a:p>
          <a:p>
            <a:endParaRPr lang="en-US" sz="2400" dirty="0">
              <a:latin typeface="Roboto"/>
            </a:endParaRPr>
          </a:p>
          <a:p>
            <a:r>
              <a:rPr lang="en-US" sz="2400" dirty="0" smtClean="0">
                <a:solidFill>
                  <a:srgbClr val="00B0F0"/>
                </a:solidFill>
                <a:latin typeface="Roboto"/>
              </a:rPr>
              <a:t>3</a:t>
            </a:r>
            <a:r>
              <a:rPr lang="en-US" sz="2400" dirty="0" smtClean="0">
                <a:latin typeface="Roboto"/>
              </a:rPr>
              <a:t> Behind </a:t>
            </a:r>
            <a:r>
              <a:rPr lang="en-US" sz="2400" dirty="0">
                <a:latin typeface="Roboto"/>
              </a:rPr>
              <a:t>the second veil there was a tabernacle which is called the Holy of Holies, </a:t>
            </a:r>
            <a:endParaRPr lang="en-US" sz="2400" dirty="0" smtClean="0">
              <a:latin typeface="Roboto"/>
            </a:endParaRPr>
          </a:p>
          <a:p>
            <a:endParaRPr lang="en-US" sz="2400" dirty="0">
              <a:latin typeface="Roboto"/>
            </a:endParaRPr>
          </a:p>
          <a:p>
            <a:r>
              <a:rPr lang="en-US" sz="2400" dirty="0" smtClean="0">
                <a:solidFill>
                  <a:srgbClr val="00B0F0"/>
                </a:solidFill>
                <a:latin typeface="Roboto"/>
              </a:rPr>
              <a:t>4</a:t>
            </a:r>
            <a:r>
              <a:rPr lang="en-US" sz="2400" dirty="0" smtClean="0">
                <a:latin typeface="Roboto"/>
              </a:rPr>
              <a:t> having </a:t>
            </a:r>
            <a:r>
              <a:rPr lang="en-US" sz="2400" dirty="0">
                <a:latin typeface="Roboto"/>
              </a:rPr>
              <a:t>a golden altar of incense and the ark of the covenant covered on all sides with gold, in which was a golden jar holding the manna, and Aaron's rod which budded, and the tables of the covenant; </a:t>
            </a:r>
          </a:p>
        </p:txBody>
      </p:sp>
    </p:spTree>
    <p:extLst>
      <p:ext uri="{BB962C8B-B14F-4D97-AF65-F5344CB8AC3E}">
        <p14:creationId xmlns:p14="http://schemas.microsoft.com/office/powerpoint/2010/main" val="13189816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9:1-4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27</a:t>
            </a:r>
          </a:p>
        </p:txBody>
      </p:sp>
      <p:sp>
        <p:nvSpPr>
          <p:cNvPr id="5" name="TextBox 4"/>
          <p:cNvSpPr txBox="1"/>
          <p:nvPr/>
        </p:nvSpPr>
        <p:spPr>
          <a:xfrm>
            <a:off x="698500" y="1016000"/>
            <a:ext cx="9652000" cy="5262979"/>
          </a:xfrm>
          <a:prstGeom prst="rect">
            <a:avLst/>
          </a:prstGeom>
          <a:noFill/>
        </p:spPr>
        <p:txBody>
          <a:bodyPr wrap="square" rtlCol="0">
            <a:spAutoFit/>
          </a:bodyPr>
          <a:lstStyle/>
          <a:p>
            <a:r>
              <a:rPr lang="en-US" sz="2400" dirty="0" smtClean="0">
                <a:solidFill>
                  <a:srgbClr val="00B0F0"/>
                </a:solidFill>
                <a:latin typeface="Roboto"/>
              </a:rPr>
              <a:t>1 </a:t>
            </a:r>
            <a:r>
              <a:rPr lang="en-US" sz="2400" dirty="0" smtClean="0">
                <a:latin typeface="Roboto"/>
              </a:rPr>
              <a:t>Now </a:t>
            </a:r>
            <a:r>
              <a:rPr lang="en-US" sz="2400" dirty="0">
                <a:latin typeface="Roboto"/>
              </a:rPr>
              <a:t>even the </a:t>
            </a:r>
            <a:r>
              <a:rPr lang="en-US" sz="2400" dirty="0">
                <a:solidFill>
                  <a:srgbClr val="FFFF00"/>
                </a:solidFill>
                <a:latin typeface="Roboto"/>
              </a:rPr>
              <a:t>first [covenant] </a:t>
            </a:r>
            <a:r>
              <a:rPr lang="en-US" sz="2400" dirty="0">
                <a:latin typeface="Roboto"/>
              </a:rPr>
              <a:t>had regulations of divine worship and the earthly sanctuary. </a:t>
            </a:r>
            <a:endParaRPr lang="en-US" sz="2400" dirty="0" smtClean="0">
              <a:latin typeface="Roboto"/>
            </a:endParaRPr>
          </a:p>
          <a:p>
            <a:endParaRPr lang="en-US" sz="2400" dirty="0">
              <a:latin typeface="Roboto"/>
            </a:endParaRPr>
          </a:p>
          <a:p>
            <a:r>
              <a:rPr lang="en-US" sz="2400" dirty="0" smtClean="0">
                <a:solidFill>
                  <a:srgbClr val="00B0F0"/>
                </a:solidFill>
                <a:latin typeface="Roboto"/>
              </a:rPr>
              <a:t>2</a:t>
            </a:r>
            <a:r>
              <a:rPr lang="en-US" sz="2400" dirty="0" smtClean="0">
                <a:latin typeface="Roboto"/>
              </a:rPr>
              <a:t> For </a:t>
            </a:r>
            <a:r>
              <a:rPr lang="en-US" sz="2400" dirty="0">
                <a:latin typeface="Roboto"/>
              </a:rPr>
              <a:t>there was a tabernacle prepared, the outer one, in which [were] the lampstand and the table and the sacred bread; this is called the holy place. </a:t>
            </a:r>
            <a:endParaRPr lang="en-US" sz="2400" dirty="0" smtClean="0">
              <a:latin typeface="Roboto"/>
            </a:endParaRPr>
          </a:p>
          <a:p>
            <a:endParaRPr lang="en-US" sz="2400" dirty="0">
              <a:latin typeface="Roboto"/>
            </a:endParaRPr>
          </a:p>
          <a:p>
            <a:r>
              <a:rPr lang="en-US" sz="2400" dirty="0" smtClean="0">
                <a:solidFill>
                  <a:srgbClr val="00B0F0"/>
                </a:solidFill>
                <a:latin typeface="Roboto"/>
              </a:rPr>
              <a:t>3</a:t>
            </a:r>
            <a:r>
              <a:rPr lang="en-US" sz="2400" dirty="0" smtClean="0">
                <a:latin typeface="Roboto"/>
              </a:rPr>
              <a:t> Behind </a:t>
            </a:r>
            <a:r>
              <a:rPr lang="en-US" sz="2400" dirty="0">
                <a:latin typeface="Roboto"/>
              </a:rPr>
              <a:t>the second veil there was a tabernacle which is called the Holy of Holies, </a:t>
            </a:r>
            <a:endParaRPr lang="en-US" sz="2400" dirty="0" smtClean="0">
              <a:latin typeface="Roboto"/>
            </a:endParaRPr>
          </a:p>
          <a:p>
            <a:endParaRPr lang="en-US" sz="2400" dirty="0">
              <a:latin typeface="Roboto"/>
            </a:endParaRPr>
          </a:p>
          <a:p>
            <a:r>
              <a:rPr lang="en-US" sz="2400" dirty="0" smtClean="0">
                <a:solidFill>
                  <a:srgbClr val="00B0F0"/>
                </a:solidFill>
                <a:latin typeface="Roboto"/>
              </a:rPr>
              <a:t>4</a:t>
            </a:r>
            <a:r>
              <a:rPr lang="en-US" sz="2400" dirty="0" smtClean="0">
                <a:latin typeface="Roboto"/>
              </a:rPr>
              <a:t> having </a:t>
            </a:r>
            <a:r>
              <a:rPr lang="en-US" sz="2400" dirty="0">
                <a:latin typeface="Roboto"/>
              </a:rPr>
              <a:t>a golden altar of incense and the ark of the covenant covered on all sides with gold, in which was a golden jar holding the manna, and Aaron's rod which budded, and the tables of the covenant; </a:t>
            </a:r>
          </a:p>
        </p:txBody>
      </p:sp>
      <p:pic>
        <p:nvPicPr>
          <p:cNvPr id="2" name="Picture 1"/>
          <p:cNvPicPr>
            <a:picLocks noChangeAspect="1"/>
          </p:cNvPicPr>
          <p:nvPr/>
        </p:nvPicPr>
        <p:blipFill>
          <a:blip r:embed="rId2"/>
          <a:stretch>
            <a:fillRect/>
          </a:stretch>
        </p:blipFill>
        <p:spPr>
          <a:xfrm>
            <a:off x="63485" y="1237298"/>
            <a:ext cx="12065030" cy="4503102"/>
          </a:xfrm>
          <a:prstGeom prst="rect">
            <a:avLst/>
          </a:prstGeom>
        </p:spPr>
      </p:pic>
    </p:spTree>
    <p:extLst>
      <p:ext uri="{BB962C8B-B14F-4D97-AF65-F5344CB8AC3E}">
        <p14:creationId xmlns:p14="http://schemas.microsoft.com/office/powerpoint/2010/main" val="9728254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9:1-4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28</a:t>
            </a:r>
          </a:p>
        </p:txBody>
      </p:sp>
      <p:sp>
        <p:nvSpPr>
          <p:cNvPr id="5" name="TextBox 4"/>
          <p:cNvSpPr txBox="1"/>
          <p:nvPr/>
        </p:nvSpPr>
        <p:spPr>
          <a:xfrm>
            <a:off x="698500" y="1016000"/>
            <a:ext cx="9652000" cy="5262979"/>
          </a:xfrm>
          <a:prstGeom prst="rect">
            <a:avLst/>
          </a:prstGeom>
          <a:noFill/>
        </p:spPr>
        <p:txBody>
          <a:bodyPr wrap="square" rtlCol="0">
            <a:spAutoFit/>
          </a:bodyPr>
          <a:lstStyle/>
          <a:p>
            <a:r>
              <a:rPr lang="en-US" sz="2400" dirty="0" smtClean="0">
                <a:solidFill>
                  <a:srgbClr val="00B0F0"/>
                </a:solidFill>
                <a:latin typeface="Roboto"/>
              </a:rPr>
              <a:t>1 </a:t>
            </a:r>
            <a:r>
              <a:rPr lang="en-US" sz="2400" dirty="0" smtClean="0">
                <a:latin typeface="Roboto"/>
              </a:rPr>
              <a:t>Now </a:t>
            </a:r>
            <a:r>
              <a:rPr lang="en-US" sz="2400" dirty="0">
                <a:latin typeface="Roboto"/>
              </a:rPr>
              <a:t>even the </a:t>
            </a:r>
            <a:r>
              <a:rPr lang="en-US" sz="2400" dirty="0">
                <a:solidFill>
                  <a:srgbClr val="FFFF00"/>
                </a:solidFill>
                <a:latin typeface="Roboto"/>
              </a:rPr>
              <a:t>first [covenant] </a:t>
            </a:r>
            <a:r>
              <a:rPr lang="en-US" sz="2400" dirty="0">
                <a:latin typeface="Roboto"/>
              </a:rPr>
              <a:t>had regulations of divine worship and the earthly sanctuary. </a:t>
            </a:r>
            <a:endParaRPr lang="en-US" sz="2400" dirty="0" smtClean="0">
              <a:latin typeface="Roboto"/>
            </a:endParaRPr>
          </a:p>
          <a:p>
            <a:endParaRPr lang="en-US" sz="2400" dirty="0">
              <a:latin typeface="Roboto"/>
            </a:endParaRPr>
          </a:p>
          <a:p>
            <a:r>
              <a:rPr lang="en-US" sz="2400" dirty="0" smtClean="0">
                <a:solidFill>
                  <a:srgbClr val="00B0F0"/>
                </a:solidFill>
                <a:latin typeface="Roboto"/>
              </a:rPr>
              <a:t>2</a:t>
            </a:r>
            <a:r>
              <a:rPr lang="en-US" sz="2400" dirty="0" smtClean="0">
                <a:latin typeface="Roboto"/>
              </a:rPr>
              <a:t> For </a:t>
            </a:r>
            <a:r>
              <a:rPr lang="en-US" sz="2400" dirty="0">
                <a:latin typeface="Roboto"/>
              </a:rPr>
              <a:t>there was a tabernacle prepared, the outer one, in which [were] the lampstand and the table and the sacred bread; this is called the holy place. </a:t>
            </a:r>
            <a:endParaRPr lang="en-US" sz="2400" dirty="0" smtClean="0">
              <a:latin typeface="Roboto"/>
            </a:endParaRPr>
          </a:p>
          <a:p>
            <a:endParaRPr lang="en-US" sz="2400" dirty="0">
              <a:latin typeface="Roboto"/>
            </a:endParaRPr>
          </a:p>
          <a:p>
            <a:r>
              <a:rPr lang="en-US" sz="2400" dirty="0" smtClean="0">
                <a:solidFill>
                  <a:srgbClr val="00B0F0"/>
                </a:solidFill>
                <a:latin typeface="Roboto"/>
              </a:rPr>
              <a:t>3</a:t>
            </a:r>
            <a:r>
              <a:rPr lang="en-US" sz="2400" dirty="0" smtClean="0">
                <a:latin typeface="Roboto"/>
              </a:rPr>
              <a:t> Behind </a:t>
            </a:r>
            <a:r>
              <a:rPr lang="en-US" sz="2400" dirty="0">
                <a:latin typeface="Roboto"/>
              </a:rPr>
              <a:t>the second veil there was a tabernacle which is called the Holy of Holies, </a:t>
            </a:r>
            <a:endParaRPr lang="en-US" sz="2400" dirty="0" smtClean="0">
              <a:latin typeface="Roboto"/>
            </a:endParaRPr>
          </a:p>
          <a:p>
            <a:endParaRPr lang="en-US" sz="2400" dirty="0">
              <a:latin typeface="Roboto"/>
            </a:endParaRPr>
          </a:p>
          <a:p>
            <a:r>
              <a:rPr lang="en-US" sz="2400" dirty="0" smtClean="0">
                <a:solidFill>
                  <a:srgbClr val="00B0F0"/>
                </a:solidFill>
                <a:latin typeface="Roboto"/>
              </a:rPr>
              <a:t>4</a:t>
            </a:r>
            <a:r>
              <a:rPr lang="en-US" sz="2400" dirty="0" smtClean="0">
                <a:latin typeface="Roboto"/>
              </a:rPr>
              <a:t> having </a:t>
            </a:r>
            <a:r>
              <a:rPr lang="en-US" sz="2400" dirty="0">
                <a:latin typeface="Roboto"/>
              </a:rPr>
              <a:t>a golden altar of incense and the ark of the covenant covered on all sides with gold, in which was a golden jar holding the manna, and Aaron's rod which budded, and the tables of the covenant; </a:t>
            </a:r>
          </a:p>
        </p:txBody>
      </p:sp>
      <p:pic>
        <p:nvPicPr>
          <p:cNvPr id="2" name="Picture 1"/>
          <p:cNvPicPr>
            <a:picLocks noChangeAspect="1"/>
          </p:cNvPicPr>
          <p:nvPr/>
        </p:nvPicPr>
        <p:blipFill>
          <a:blip r:embed="rId2"/>
          <a:stretch>
            <a:fillRect/>
          </a:stretch>
        </p:blipFill>
        <p:spPr>
          <a:xfrm>
            <a:off x="63485" y="1237298"/>
            <a:ext cx="12065030" cy="450310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188" y="4070980"/>
            <a:ext cx="11631612" cy="1478920"/>
          </a:xfrm>
          <a:prstGeom prst="rect">
            <a:avLst/>
          </a:prstGeom>
        </p:spPr>
      </p:pic>
    </p:spTree>
    <p:extLst>
      <p:ext uri="{BB962C8B-B14F-4D97-AF65-F5344CB8AC3E}">
        <p14:creationId xmlns:p14="http://schemas.microsoft.com/office/powerpoint/2010/main" val="3853946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11</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29</a:t>
            </a:r>
          </a:p>
        </p:txBody>
      </p:sp>
      <p:sp>
        <p:nvSpPr>
          <p:cNvPr id="5" name="TextBox 4"/>
          <p:cNvSpPr txBox="1"/>
          <p:nvPr/>
        </p:nvSpPr>
        <p:spPr>
          <a:xfrm>
            <a:off x="698500" y="1016000"/>
            <a:ext cx="9652000" cy="4893647"/>
          </a:xfrm>
          <a:prstGeom prst="rect">
            <a:avLst/>
          </a:prstGeom>
          <a:noFill/>
        </p:spPr>
        <p:txBody>
          <a:bodyPr wrap="square" rtlCol="0">
            <a:spAutoFit/>
          </a:bodyPr>
          <a:lstStyle/>
          <a:p>
            <a:r>
              <a:rPr lang="en-US" sz="2400" dirty="0" smtClean="0">
                <a:solidFill>
                  <a:srgbClr val="00B0F0"/>
                </a:solidFill>
                <a:latin typeface="Roboto"/>
              </a:rPr>
              <a:t>17 </a:t>
            </a:r>
            <a:r>
              <a:rPr lang="en-US" sz="2400" dirty="0" smtClean="0">
                <a:solidFill>
                  <a:srgbClr val="FFFF00"/>
                </a:solidFill>
                <a:latin typeface="Roboto"/>
              </a:rPr>
              <a:t>By </a:t>
            </a:r>
            <a:r>
              <a:rPr lang="en-US" sz="2400" dirty="0">
                <a:solidFill>
                  <a:srgbClr val="FFFF00"/>
                </a:solidFill>
                <a:latin typeface="Roboto"/>
              </a:rPr>
              <a:t>faith </a:t>
            </a:r>
            <a:r>
              <a:rPr lang="en-US" sz="2400" dirty="0">
                <a:latin typeface="Roboto"/>
              </a:rPr>
              <a:t>Abraham, when he was tested, offered up Isaac, and he who had received the promises was offering up his only begotten [son]; </a:t>
            </a:r>
            <a:endParaRPr lang="en-US" sz="2400" dirty="0" smtClean="0">
              <a:latin typeface="Roboto"/>
            </a:endParaRPr>
          </a:p>
          <a:p>
            <a:endParaRPr lang="en-US" sz="2400" dirty="0">
              <a:solidFill>
                <a:srgbClr val="00B0F0"/>
              </a:solidFill>
              <a:latin typeface="Roboto"/>
            </a:endParaRPr>
          </a:p>
          <a:p>
            <a:r>
              <a:rPr lang="en-US" sz="2400" dirty="0" smtClean="0">
                <a:solidFill>
                  <a:srgbClr val="00B0F0"/>
                </a:solidFill>
                <a:latin typeface="Roboto"/>
              </a:rPr>
              <a:t>23</a:t>
            </a:r>
            <a:r>
              <a:rPr lang="en-US" sz="2400" dirty="0" smtClean="0">
                <a:latin typeface="Roboto"/>
              </a:rPr>
              <a:t> </a:t>
            </a:r>
            <a:r>
              <a:rPr lang="en-US" sz="2400" dirty="0" smtClean="0">
                <a:solidFill>
                  <a:srgbClr val="FFFF00"/>
                </a:solidFill>
                <a:latin typeface="Roboto"/>
              </a:rPr>
              <a:t>By </a:t>
            </a:r>
            <a:r>
              <a:rPr lang="en-US" sz="2400" dirty="0">
                <a:solidFill>
                  <a:srgbClr val="FFFF00"/>
                </a:solidFill>
                <a:latin typeface="Roboto"/>
              </a:rPr>
              <a:t>faith </a:t>
            </a:r>
            <a:r>
              <a:rPr lang="en-US" sz="2400" dirty="0">
                <a:latin typeface="Roboto"/>
              </a:rPr>
              <a:t>Moses, when he was born, was hidden for three months by his parents, because they saw he was a beautiful child; and they were not afraid of the king's edict. </a:t>
            </a:r>
            <a:endParaRPr lang="en-US" sz="2400" dirty="0" smtClean="0">
              <a:latin typeface="Roboto"/>
            </a:endParaRPr>
          </a:p>
          <a:p>
            <a:endParaRPr lang="en-US" sz="2400" dirty="0">
              <a:latin typeface="Roboto"/>
            </a:endParaRPr>
          </a:p>
          <a:p>
            <a:r>
              <a:rPr lang="en-US" sz="2400" dirty="0" smtClean="0">
                <a:solidFill>
                  <a:srgbClr val="00B0F0"/>
                </a:solidFill>
                <a:latin typeface="Roboto"/>
              </a:rPr>
              <a:t>24</a:t>
            </a:r>
            <a:r>
              <a:rPr lang="en-US" sz="2400" dirty="0" smtClean="0">
                <a:latin typeface="Roboto"/>
              </a:rPr>
              <a:t> </a:t>
            </a:r>
            <a:r>
              <a:rPr lang="en-US" sz="2400" dirty="0" smtClean="0">
                <a:solidFill>
                  <a:srgbClr val="FFFF00"/>
                </a:solidFill>
                <a:latin typeface="Roboto"/>
              </a:rPr>
              <a:t>By </a:t>
            </a:r>
            <a:r>
              <a:rPr lang="en-US" sz="2400" dirty="0">
                <a:solidFill>
                  <a:srgbClr val="FFFF00"/>
                </a:solidFill>
                <a:latin typeface="Roboto"/>
              </a:rPr>
              <a:t>faith </a:t>
            </a:r>
            <a:r>
              <a:rPr lang="en-US" sz="2400" dirty="0">
                <a:latin typeface="Roboto"/>
              </a:rPr>
              <a:t>Moses, when he had grown up, refused to be called the son of Pharaoh's daughter, </a:t>
            </a:r>
            <a:endParaRPr lang="en-US" sz="2400" dirty="0" smtClean="0">
              <a:latin typeface="Roboto"/>
            </a:endParaRPr>
          </a:p>
          <a:p>
            <a:endParaRPr lang="en-US" sz="2400" dirty="0">
              <a:latin typeface="Roboto"/>
            </a:endParaRPr>
          </a:p>
          <a:p>
            <a:r>
              <a:rPr lang="en-US" sz="2400" dirty="0" smtClean="0">
                <a:solidFill>
                  <a:srgbClr val="00B0F0"/>
                </a:solidFill>
                <a:latin typeface="Roboto"/>
              </a:rPr>
              <a:t>28</a:t>
            </a:r>
            <a:r>
              <a:rPr lang="en-US" sz="2400" dirty="0" smtClean="0">
                <a:latin typeface="Roboto"/>
              </a:rPr>
              <a:t> </a:t>
            </a:r>
            <a:r>
              <a:rPr lang="en-US" sz="2400" dirty="0" smtClean="0">
                <a:solidFill>
                  <a:srgbClr val="FFFF00"/>
                </a:solidFill>
                <a:latin typeface="Roboto"/>
              </a:rPr>
              <a:t>By </a:t>
            </a:r>
            <a:r>
              <a:rPr lang="en-US" sz="2400" dirty="0">
                <a:solidFill>
                  <a:srgbClr val="FFFF00"/>
                </a:solidFill>
                <a:latin typeface="Roboto"/>
              </a:rPr>
              <a:t>faith </a:t>
            </a:r>
            <a:r>
              <a:rPr lang="en-US" sz="2400" dirty="0">
                <a:latin typeface="Roboto"/>
              </a:rPr>
              <a:t>he kept the Passover and the sprinkling of the </a:t>
            </a:r>
            <a:r>
              <a:rPr lang="en-US" sz="2400" dirty="0" smtClean="0">
                <a:latin typeface="Roboto"/>
              </a:rPr>
              <a:t>blood</a:t>
            </a:r>
          </a:p>
          <a:p>
            <a:endParaRPr lang="en-US" sz="2400" dirty="0" smtClean="0">
              <a:latin typeface="Roboto"/>
            </a:endParaRPr>
          </a:p>
        </p:txBody>
      </p:sp>
    </p:spTree>
    <p:extLst>
      <p:ext uri="{BB962C8B-B14F-4D97-AF65-F5344CB8AC3E}">
        <p14:creationId xmlns:p14="http://schemas.microsoft.com/office/powerpoint/2010/main" val="16223769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11</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30</a:t>
            </a:r>
          </a:p>
        </p:txBody>
      </p:sp>
      <p:sp>
        <p:nvSpPr>
          <p:cNvPr id="5" name="TextBox 4"/>
          <p:cNvSpPr txBox="1"/>
          <p:nvPr/>
        </p:nvSpPr>
        <p:spPr>
          <a:xfrm>
            <a:off x="698500" y="1016000"/>
            <a:ext cx="9652000" cy="5262979"/>
          </a:xfrm>
          <a:prstGeom prst="rect">
            <a:avLst/>
          </a:prstGeom>
          <a:noFill/>
        </p:spPr>
        <p:txBody>
          <a:bodyPr wrap="square" rtlCol="0">
            <a:spAutoFit/>
          </a:bodyPr>
          <a:lstStyle/>
          <a:p>
            <a:r>
              <a:rPr lang="en-US" sz="2400" dirty="0" smtClean="0">
                <a:solidFill>
                  <a:srgbClr val="00B0F0"/>
                </a:solidFill>
                <a:latin typeface="Roboto"/>
              </a:rPr>
              <a:t>29 </a:t>
            </a:r>
            <a:r>
              <a:rPr lang="en-US" sz="2400" dirty="0" smtClean="0">
                <a:solidFill>
                  <a:srgbClr val="FFFF00"/>
                </a:solidFill>
                <a:latin typeface="Roboto"/>
              </a:rPr>
              <a:t>By </a:t>
            </a:r>
            <a:r>
              <a:rPr lang="en-US" sz="2400" dirty="0">
                <a:solidFill>
                  <a:srgbClr val="FFFF00"/>
                </a:solidFill>
                <a:latin typeface="Roboto"/>
              </a:rPr>
              <a:t>faith </a:t>
            </a:r>
            <a:r>
              <a:rPr lang="en-US" sz="2400" dirty="0">
                <a:latin typeface="Roboto"/>
              </a:rPr>
              <a:t>they passed through the Red Sea as though [they were passing] through dry land; and the Egyptians, when they attempted it, were drowned.</a:t>
            </a:r>
          </a:p>
          <a:p>
            <a:endParaRPr lang="en-US" sz="2400" dirty="0">
              <a:latin typeface="Roboto"/>
            </a:endParaRPr>
          </a:p>
          <a:p>
            <a:r>
              <a:rPr lang="en-US" sz="2400" dirty="0" smtClean="0">
                <a:solidFill>
                  <a:srgbClr val="00B0F0"/>
                </a:solidFill>
                <a:latin typeface="Roboto"/>
              </a:rPr>
              <a:t>30</a:t>
            </a:r>
            <a:r>
              <a:rPr lang="en-US" sz="2400" dirty="0" smtClean="0">
                <a:latin typeface="Roboto"/>
              </a:rPr>
              <a:t> </a:t>
            </a:r>
            <a:r>
              <a:rPr lang="en-US" sz="2400" dirty="0" smtClean="0">
                <a:solidFill>
                  <a:srgbClr val="FFFF00"/>
                </a:solidFill>
                <a:latin typeface="Roboto"/>
              </a:rPr>
              <a:t>By </a:t>
            </a:r>
            <a:r>
              <a:rPr lang="en-US" sz="2400" dirty="0">
                <a:solidFill>
                  <a:srgbClr val="FFFF00"/>
                </a:solidFill>
                <a:latin typeface="Roboto"/>
              </a:rPr>
              <a:t>faith </a:t>
            </a:r>
            <a:r>
              <a:rPr lang="en-US" sz="2400" dirty="0">
                <a:latin typeface="Roboto"/>
              </a:rPr>
              <a:t>the walls of Jericho fell down after they had been encircled for seven days. </a:t>
            </a:r>
            <a:endParaRPr lang="en-US" sz="2400" dirty="0" smtClean="0">
              <a:latin typeface="Roboto"/>
            </a:endParaRPr>
          </a:p>
          <a:p>
            <a:endParaRPr lang="en-US" sz="2400" dirty="0">
              <a:latin typeface="Roboto"/>
            </a:endParaRPr>
          </a:p>
          <a:p>
            <a:r>
              <a:rPr lang="en-US" sz="2400" dirty="0" smtClean="0">
                <a:solidFill>
                  <a:srgbClr val="00B0F0"/>
                </a:solidFill>
                <a:latin typeface="Roboto"/>
              </a:rPr>
              <a:t>31</a:t>
            </a:r>
            <a:r>
              <a:rPr lang="en-US" sz="2400" dirty="0" smtClean="0">
                <a:latin typeface="Roboto"/>
              </a:rPr>
              <a:t> </a:t>
            </a:r>
            <a:r>
              <a:rPr lang="en-US" sz="2400" dirty="0" smtClean="0">
                <a:solidFill>
                  <a:srgbClr val="FFFF00"/>
                </a:solidFill>
                <a:latin typeface="Roboto"/>
              </a:rPr>
              <a:t>By </a:t>
            </a:r>
            <a:r>
              <a:rPr lang="en-US" sz="2400" dirty="0">
                <a:solidFill>
                  <a:srgbClr val="FFFF00"/>
                </a:solidFill>
                <a:latin typeface="Roboto"/>
              </a:rPr>
              <a:t>faith </a:t>
            </a:r>
            <a:r>
              <a:rPr lang="en-US" sz="2400" dirty="0">
                <a:latin typeface="Roboto"/>
              </a:rPr>
              <a:t>Rahab the harlot did not perish along with those who were disobedient, after she had welcomed the spies in peace</a:t>
            </a:r>
            <a:r>
              <a:rPr lang="en-US" sz="2400" dirty="0" smtClean="0">
                <a:latin typeface="Roboto"/>
              </a:rPr>
              <a:t>.</a:t>
            </a:r>
          </a:p>
          <a:p>
            <a:endParaRPr lang="en-US" sz="2400" dirty="0">
              <a:latin typeface="Roboto"/>
            </a:endParaRPr>
          </a:p>
          <a:p>
            <a:r>
              <a:rPr lang="en-US" sz="2400" dirty="0" smtClean="0">
                <a:solidFill>
                  <a:srgbClr val="00B0F0"/>
                </a:solidFill>
                <a:latin typeface="Roboto"/>
              </a:rPr>
              <a:t>32</a:t>
            </a:r>
            <a:r>
              <a:rPr lang="en-US" sz="2400" dirty="0" smtClean="0">
                <a:latin typeface="Roboto"/>
              </a:rPr>
              <a:t> And </a:t>
            </a:r>
            <a:r>
              <a:rPr lang="en-US" sz="2400" dirty="0">
                <a:latin typeface="Roboto"/>
              </a:rPr>
              <a:t>what more shall I say? For time will fail me if I tell of Gideon, Barak, Samson, Jephthah, of David and Samuel and the prophets, </a:t>
            </a:r>
            <a:endParaRPr lang="en-US" sz="2400" dirty="0" smtClean="0">
              <a:latin typeface="Roboto"/>
            </a:endParaRPr>
          </a:p>
          <a:p>
            <a:endParaRPr lang="en-US" sz="2400" dirty="0">
              <a:latin typeface="Roboto"/>
            </a:endParaRPr>
          </a:p>
          <a:p>
            <a:r>
              <a:rPr lang="en-US" sz="2400" dirty="0" smtClean="0">
                <a:solidFill>
                  <a:srgbClr val="00B0F0"/>
                </a:solidFill>
                <a:latin typeface="Roboto"/>
              </a:rPr>
              <a:t>33</a:t>
            </a:r>
            <a:r>
              <a:rPr lang="en-US" sz="2400" dirty="0" smtClean="0">
                <a:latin typeface="Roboto"/>
              </a:rPr>
              <a:t> who </a:t>
            </a:r>
            <a:r>
              <a:rPr lang="en-US" sz="2400" dirty="0">
                <a:solidFill>
                  <a:srgbClr val="FFFF00"/>
                </a:solidFill>
                <a:latin typeface="Roboto"/>
              </a:rPr>
              <a:t>by faith </a:t>
            </a:r>
          </a:p>
        </p:txBody>
      </p:sp>
    </p:spTree>
    <p:extLst>
      <p:ext uri="{BB962C8B-B14F-4D97-AF65-F5344CB8AC3E}">
        <p14:creationId xmlns:p14="http://schemas.microsoft.com/office/powerpoint/2010/main" val="1367921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9:1-4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31</a:t>
            </a:r>
          </a:p>
        </p:txBody>
      </p:sp>
      <p:sp>
        <p:nvSpPr>
          <p:cNvPr id="5" name="TextBox 4"/>
          <p:cNvSpPr txBox="1"/>
          <p:nvPr/>
        </p:nvSpPr>
        <p:spPr>
          <a:xfrm>
            <a:off x="698500" y="1016000"/>
            <a:ext cx="9652000" cy="5262979"/>
          </a:xfrm>
          <a:prstGeom prst="rect">
            <a:avLst/>
          </a:prstGeom>
          <a:noFill/>
        </p:spPr>
        <p:txBody>
          <a:bodyPr wrap="square" rtlCol="0">
            <a:spAutoFit/>
          </a:bodyPr>
          <a:lstStyle/>
          <a:p>
            <a:r>
              <a:rPr lang="en-US" sz="2400" dirty="0" smtClean="0">
                <a:solidFill>
                  <a:srgbClr val="00B0F0"/>
                </a:solidFill>
                <a:latin typeface="Roboto"/>
              </a:rPr>
              <a:t>1 </a:t>
            </a:r>
            <a:r>
              <a:rPr lang="en-US" sz="2400" dirty="0" smtClean="0">
                <a:latin typeface="Roboto"/>
              </a:rPr>
              <a:t>Now </a:t>
            </a:r>
            <a:r>
              <a:rPr lang="en-US" sz="2400" dirty="0">
                <a:latin typeface="Roboto"/>
              </a:rPr>
              <a:t>even the </a:t>
            </a:r>
            <a:r>
              <a:rPr lang="en-US" sz="2400" dirty="0">
                <a:solidFill>
                  <a:srgbClr val="FFFF00"/>
                </a:solidFill>
                <a:latin typeface="Roboto"/>
              </a:rPr>
              <a:t>first [covenant] </a:t>
            </a:r>
            <a:r>
              <a:rPr lang="en-US" sz="2400" dirty="0">
                <a:latin typeface="Roboto"/>
              </a:rPr>
              <a:t>had regulations of divine worship and the earthly sanctuary. </a:t>
            </a:r>
            <a:endParaRPr lang="en-US" sz="2400" dirty="0" smtClean="0">
              <a:latin typeface="Roboto"/>
            </a:endParaRPr>
          </a:p>
          <a:p>
            <a:endParaRPr lang="en-US" sz="2400" dirty="0">
              <a:latin typeface="Roboto"/>
            </a:endParaRPr>
          </a:p>
          <a:p>
            <a:r>
              <a:rPr lang="en-US" sz="2400" dirty="0" smtClean="0">
                <a:solidFill>
                  <a:srgbClr val="00B0F0"/>
                </a:solidFill>
                <a:latin typeface="Roboto"/>
              </a:rPr>
              <a:t>2</a:t>
            </a:r>
            <a:r>
              <a:rPr lang="en-US" sz="2400" dirty="0" smtClean="0">
                <a:latin typeface="Roboto"/>
              </a:rPr>
              <a:t> For </a:t>
            </a:r>
            <a:r>
              <a:rPr lang="en-US" sz="2400" dirty="0">
                <a:latin typeface="Roboto"/>
              </a:rPr>
              <a:t>there was a tabernacle prepared, the outer one, in which [were] the lampstand and the table and the sacred bread; this is called the holy place. </a:t>
            </a:r>
            <a:endParaRPr lang="en-US" sz="2400" dirty="0" smtClean="0">
              <a:latin typeface="Roboto"/>
            </a:endParaRPr>
          </a:p>
          <a:p>
            <a:endParaRPr lang="en-US" sz="2400" dirty="0">
              <a:latin typeface="Roboto"/>
            </a:endParaRPr>
          </a:p>
          <a:p>
            <a:r>
              <a:rPr lang="en-US" sz="2400" dirty="0" smtClean="0">
                <a:solidFill>
                  <a:srgbClr val="00B0F0"/>
                </a:solidFill>
                <a:latin typeface="Roboto"/>
              </a:rPr>
              <a:t>3</a:t>
            </a:r>
            <a:r>
              <a:rPr lang="en-US" sz="2400" dirty="0" smtClean="0">
                <a:latin typeface="Roboto"/>
              </a:rPr>
              <a:t> Behind </a:t>
            </a:r>
            <a:r>
              <a:rPr lang="en-US" sz="2400" dirty="0">
                <a:latin typeface="Roboto"/>
              </a:rPr>
              <a:t>the second veil there was a tabernacle which is called the Holy of Holies, </a:t>
            </a:r>
            <a:endParaRPr lang="en-US" sz="2400" dirty="0" smtClean="0">
              <a:latin typeface="Roboto"/>
            </a:endParaRPr>
          </a:p>
          <a:p>
            <a:endParaRPr lang="en-US" sz="2400" dirty="0">
              <a:latin typeface="Roboto"/>
            </a:endParaRPr>
          </a:p>
          <a:p>
            <a:r>
              <a:rPr lang="en-US" sz="2400" dirty="0" smtClean="0">
                <a:solidFill>
                  <a:srgbClr val="00B0F0"/>
                </a:solidFill>
                <a:latin typeface="Roboto"/>
              </a:rPr>
              <a:t>4</a:t>
            </a:r>
            <a:r>
              <a:rPr lang="en-US" sz="2400" dirty="0" smtClean="0">
                <a:latin typeface="Roboto"/>
              </a:rPr>
              <a:t> having </a:t>
            </a:r>
            <a:r>
              <a:rPr lang="en-US" sz="2400" dirty="0">
                <a:latin typeface="Roboto"/>
              </a:rPr>
              <a:t>a golden altar of incense and the ark of the covenant covered on all sides with gold, in which was a golden jar holding the manna, and Aaron's rod which budded, and the tables of the covenant; </a:t>
            </a:r>
          </a:p>
        </p:txBody>
      </p:sp>
    </p:spTree>
    <p:extLst>
      <p:ext uri="{BB962C8B-B14F-4D97-AF65-F5344CB8AC3E}">
        <p14:creationId xmlns:p14="http://schemas.microsoft.com/office/powerpoint/2010/main" val="36257697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9:5-8</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32</a:t>
            </a:r>
          </a:p>
        </p:txBody>
      </p:sp>
      <p:sp>
        <p:nvSpPr>
          <p:cNvPr id="5" name="TextBox 4"/>
          <p:cNvSpPr txBox="1"/>
          <p:nvPr/>
        </p:nvSpPr>
        <p:spPr>
          <a:xfrm>
            <a:off x="698500" y="1016000"/>
            <a:ext cx="9652000" cy="4893647"/>
          </a:xfrm>
          <a:prstGeom prst="rect">
            <a:avLst/>
          </a:prstGeom>
          <a:noFill/>
        </p:spPr>
        <p:txBody>
          <a:bodyPr wrap="square" rtlCol="0">
            <a:spAutoFit/>
          </a:bodyPr>
          <a:lstStyle/>
          <a:p>
            <a:r>
              <a:rPr lang="en-US" sz="2400" dirty="0" smtClean="0">
                <a:solidFill>
                  <a:srgbClr val="00B0F0"/>
                </a:solidFill>
                <a:latin typeface="Roboto"/>
              </a:rPr>
              <a:t>5 </a:t>
            </a:r>
            <a:r>
              <a:rPr lang="en-US" sz="2400" dirty="0" smtClean="0">
                <a:latin typeface="Roboto"/>
              </a:rPr>
              <a:t>and </a:t>
            </a:r>
            <a:r>
              <a:rPr lang="en-US" sz="2400" dirty="0">
                <a:latin typeface="Roboto"/>
              </a:rPr>
              <a:t>above it [were] the cherubim of glory overshadowing the mercy seat; but of these things we cannot now speak in detail.</a:t>
            </a:r>
          </a:p>
          <a:p>
            <a:endParaRPr lang="en-US" sz="2400" dirty="0">
              <a:latin typeface="Roboto"/>
            </a:endParaRPr>
          </a:p>
          <a:p>
            <a:r>
              <a:rPr lang="en-US" sz="2400" dirty="0" smtClean="0">
                <a:solidFill>
                  <a:srgbClr val="00B0F0"/>
                </a:solidFill>
                <a:latin typeface="Roboto"/>
              </a:rPr>
              <a:t>6</a:t>
            </a:r>
            <a:r>
              <a:rPr lang="en-US" sz="2400" dirty="0" smtClean="0">
                <a:latin typeface="Roboto"/>
              </a:rPr>
              <a:t> Now </a:t>
            </a:r>
            <a:r>
              <a:rPr lang="en-US" sz="2400" dirty="0">
                <a:latin typeface="Roboto"/>
              </a:rPr>
              <a:t>when these things have been so prepared, the priests are continually entering the outer tabernacle performing the divine worship, </a:t>
            </a:r>
            <a:endParaRPr lang="en-US" sz="2400" dirty="0" smtClean="0">
              <a:latin typeface="Roboto"/>
            </a:endParaRPr>
          </a:p>
          <a:p>
            <a:endParaRPr lang="en-US" sz="2400" dirty="0">
              <a:latin typeface="Roboto"/>
            </a:endParaRPr>
          </a:p>
          <a:p>
            <a:r>
              <a:rPr lang="en-US" sz="2400" dirty="0" smtClean="0">
                <a:solidFill>
                  <a:srgbClr val="00B0F0"/>
                </a:solidFill>
                <a:latin typeface="Roboto"/>
              </a:rPr>
              <a:t>7</a:t>
            </a:r>
            <a:r>
              <a:rPr lang="en-US" sz="2400" dirty="0" smtClean="0">
                <a:latin typeface="Roboto"/>
              </a:rPr>
              <a:t> but </a:t>
            </a:r>
            <a:r>
              <a:rPr lang="en-US" sz="2400" dirty="0">
                <a:latin typeface="Roboto"/>
              </a:rPr>
              <a:t>into the second, only the high priest [enters] once a year, not without [taking] blood, which he offers for himself and for the sins of the people committed in ignorance. </a:t>
            </a:r>
            <a:endParaRPr lang="en-US" sz="2400" dirty="0" smtClean="0">
              <a:latin typeface="Roboto"/>
            </a:endParaRPr>
          </a:p>
          <a:p>
            <a:endParaRPr lang="en-US" sz="2400" dirty="0">
              <a:latin typeface="Roboto"/>
            </a:endParaRPr>
          </a:p>
          <a:p>
            <a:r>
              <a:rPr lang="en-US" sz="2400" dirty="0" smtClean="0">
                <a:solidFill>
                  <a:srgbClr val="00B0F0"/>
                </a:solidFill>
                <a:latin typeface="Roboto"/>
              </a:rPr>
              <a:t>8</a:t>
            </a:r>
            <a:r>
              <a:rPr lang="en-US" sz="2400" dirty="0" smtClean="0">
                <a:latin typeface="Roboto"/>
              </a:rPr>
              <a:t> The </a:t>
            </a:r>
            <a:r>
              <a:rPr lang="en-US" sz="2400" dirty="0">
                <a:latin typeface="Roboto"/>
              </a:rPr>
              <a:t>Holy Spirit [is] signifying this, that the way into the holy place has not yet been disclosed while the outer tabernacle is still standing, </a:t>
            </a:r>
          </a:p>
        </p:txBody>
      </p:sp>
    </p:spTree>
    <p:extLst>
      <p:ext uri="{BB962C8B-B14F-4D97-AF65-F5344CB8AC3E}">
        <p14:creationId xmlns:p14="http://schemas.microsoft.com/office/powerpoint/2010/main" val="31033171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9:9-12</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33</a:t>
            </a:r>
          </a:p>
        </p:txBody>
      </p:sp>
      <p:sp>
        <p:nvSpPr>
          <p:cNvPr id="5" name="TextBox 4"/>
          <p:cNvSpPr txBox="1"/>
          <p:nvPr/>
        </p:nvSpPr>
        <p:spPr>
          <a:xfrm>
            <a:off x="698500" y="1016000"/>
            <a:ext cx="9652000" cy="5262979"/>
          </a:xfrm>
          <a:prstGeom prst="rect">
            <a:avLst/>
          </a:prstGeom>
          <a:noFill/>
        </p:spPr>
        <p:txBody>
          <a:bodyPr wrap="square" rtlCol="0">
            <a:spAutoFit/>
          </a:bodyPr>
          <a:lstStyle/>
          <a:p>
            <a:r>
              <a:rPr lang="en-US" sz="2400" dirty="0" smtClean="0">
                <a:solidFill>
                  <a:srgbClr val="00B0F0"/>
                </a:solidFill>
                <a:latin typeface="Roboto"/>
              </a:rPr>
              <a:t>9 </a:t>
            </a:r>
            <a:r>
              <a:rPr lang="en-US" sz="2400" dirty="0" smtClean="0">
                <a:latin typeface="Roboto"/>
              </a:rPr>
              <a:t>which </a:t>
            </a:r>
            <a:r>
              <a:rPr lang="en-US" sz="2400" dirty="0">
                <a:latin typeface="Roboto"/>
              </a:rPr>
              <a:t>[is] a symbol for the present time. Accordingly both gifts and sacrifices are offered which cannot make the worshiper perfect in conscience, </a:t>
            </a:r>
            <a:endParaRPr lang="en-US" sz="2400" dirty="0" smtClean="0">
              <a:latin typeface="Roboto"/>
            </a:endParaRPr>
          </a:p>
          <a:p>
            <a:endParaRPr lang="en-US" sz="2400" dirty="0">
              <a:latin typeface="Roboto"/>
            </a:endParaRPr>
          </a:p>
          <a:p>
            <a:r>
              <a:rPr lang="en-US" sz="2400" dirty="0" smtClean="0">
                <a:solidFill>
                  <a:srgbClr val="00B0F0"/>
                </a:solidFill>
                <a:latin typeface="Roboto"/>
              </a:rPr>
              <a:t>10</a:t>
            </a:r>
            <a:r>
              <a:rPr lang="en-US" sz="2400" dirty="0" smtClean="0">
                <a:latin typeface="Roboto"/>
              </a:rPr>
              <a:t> since </a:t>
            </a:r>
            <a:r>
              <a:rPr lang="en-US" sz="2400" dirty="0">
                <a:latin typeface="Roboto"/>
              </a:rPr>
              <a:t>they [relate] only to food and drink and various washings, regulations for the body imposed until a time of reformation.</a:t>
            </a:r>
          </a:p>
          <a:p>
            <a:endParaRPr lang="en-US" sz="2400" dirty="0">
              <a:latin typeface="Roboto"/>
            </a:endParaRPr>
          </a:p>
          <a:p>
            <a:r>
              <a:rPr lang="en-US" sz="2400" dirty="0" smtClean="0">
                <a:solidFill>
                  <a:srgbClr val="00B0F0"/>
                </a:solidFill>
                <a:latin typeface="Roboto"/>
              </a:rPr>
              <a:t>11</a:t>
            </a:r>
            <a:r>
              <a:rPr lang="en-US" sz="2400" dirty="0" smtClean="0">
                <a:latin typeface="Roboto"/>
              </a:rPr>
              <a:t> But </a:t>
            </a:r>
            <a:r>
              <a:rPr lang="en-US" sz="2400" dirty="0">
                <a:latin typeface="Roboto"/>
              </a:rPr>
              <a:t>when </a:t>
            </a:r>
            <a:r>
              <a:rPr lang="en-US" sz="2400" dirty="0">
                <a:solidFill>
                  <a:srgbClr val="FFFF00"/>
                </a:solidFill>
                <a:latin typeface="Roboto"/>
              </a:rPr>
              <a:t>Christ appeared [as] a high priest </a:t>
            </a:r>
            <a:r>
              <a:rPr lang="en-US" sz="2400" dirty="0">
                <a:latin typeface="Roboto"/>
              </a:rPr>
              <a:t>of the good things to come, [He entered] through the greater and more perfect tabernacle, not made with hands, that is to say, not of this creation; </a:t>
            </a:r>
            <a:endParaRPr lang="en-US" sz="2400" dirty="0" smtClean="0">
              <a:latin typeface="Roboto"/>
            </a:endParaRPr>
          </a:p>
          <a:p>
            <a:endParaRPr lang="en-US" sz="2400" dirty="0">
              <a:latin typeface="Roboto"/>
            </a:endParaRPr>
          </a:p>
          <a:p>
            <a:r>
              <a:rPr lang="en-US" sz="2400" dirty="0" smtClean="0">
                <a:solidFill>
                  <a:srgbClr val="00B0F0"/>
                </a:solidFill>
                <a:latin typeface="Roboto"/>
              </a:rPr>
              <a:t>12 </a:t>
            </a:r>
            <a:r>
              <a:rPr lang="en-US" sz="2400" dirty="0" smtClean="0">
                <a:latin typeface="Roboto"/>
              </a:rPr>
              <a:t>and </a:t>
            </a:r>
            <a:r>
              <a:rPr lang="en-US" sz="2400" dirty="0">
                <a:latin typeface="Roboto"/>
              </a:rPr>
              <a:t>not through the blood of goats and calves, but through </a:t>
            </a:r>
            <a:r>
              <a:rPr lang="en-US" sz="2400" dirty="0">
                <a:solidFill>
                  <a:srgbClr val="FFFF00"/>
                </a:solidFill>
                <a:latin typeface="Roboto"/>
              </a:rPr>
              <a:t>His own blood, </a:t>
            </a:r>
            <a:r>
              <a:rPr lang="en-US" sz="2400" dirty="0">
                <a:latin typeface="Roboto"/>
              </a:rPr>
              <a:t>He entered the holy place once for all, having obtained eternal redemption. </a:t>
            </a:r>
          </a:p>
        </p:txBody>
      </p:sp>
    </p:spTree>
    <p:extLst>
      <p:ext uri="{BB962C8B-B14F-4D97-AF65-F5344CB8AC3E}">
        <p14:creationId xmlns:p14="http://schemas.microsoft.com/office/powerpoint/2010/main" val="12589521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smtClean="0">
                <a:solidFill>
                  <a:srgbClr val="92D050"/>
                </a:solidFill>
              </a:rPr>
              <a:t>Hebrews </a:t>
            </a:r>
            <a:r>
              <a:rPr lang="en-US" sz="3200" smtClean="0">
                <a:solidFill>
                  <a:srgbClr val="92D050"/>
                </a:solidFill>
              </a:rPr>
              <a:t>9:9-15</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34</a:t>
            </a:r>
          </a:p>
        </p:txBody>
      </p:sp>
      <p:sp>
        <p:nvSpPr>
          <p:cNvPr id="5" name="TextBox 4"/>
          <p:cNvSpPr txBox="1"/>
          <p:nvPr/>
        </p:nvSpPr>
        <p:spPr>
          <a:xfrm>
            <a:off x="698500" y="1016000"/>
            <a:ext cx="9652000" cy="4893647"/>
          </a:xfrm>
          <a:prstGeom prst="rect">
            <a:avLst/>
          </a:prstGeom>
          <a:noFill/>
        </p:spPr>
        <p:txBody>
          <a:bodyPr wrap="square" rtlCol="0">
            <a:spAutoFit/>
          </a:bodyPr>
          <a:lstStyle/>
          <a:p>
            <a:r>
              <a:rPr lang="en-US" sz="2400" dirty="0" smtClean="0">
                <a:solidFill>
                  <a:srgbClr val="00B0F0"/>
                </a:solidFill>
                <a:latin typeface="Roboto"/>
              </a:rPr>
              <a:t>13 </a:t>
            </a:r>
            <a:r>
              <a:rPr lang="en-US" sz="2400" dirty="0" smtClean="0">
                <a:latin typeface="Roboto"/>
              </a:rPr>
              <a:t>For </a:t>
            </a:r>
            <a:r>
              <a:rPr lang="en-US" sz="2400" dirty="0">
                <a:latin typeface="Roboto"/>
              </a:rPr>
              <a:t>if the blood of goats and bulls and the ashes of a heifer sprinkling those who have been defiled sanctify for the cleansing of the flesh, </a:t>
            </a:r>
            <a:endParaRPr lang="en-US" sz="2400" dirty="0" smtClean="0">
              <a:latin typeface="Roboto"/>
            </a:endParaRPr>
          </a:p>
          <a:p>
            <a:endParaRPr lang="en-US" sz="2400" dirty="0">
              <a:latin typeface="Roboto"/>
            </a:endParaRPr>
          </a:p>
          <a:p>
            <a:r>
              <a:rPr lang="en-US" sz="2400" dirty="0" smtClean="0">
                <a:solidFill>
                  <a:srgbClr val="00B0F0"/>
                </a:solidFill>
                <a:latin typeface="Roboto"/>
              </a:rPr>
              <a:t>14 </a:t>
            </a:r>
            <a:r>
              <a:rPr lang="en-US" sz="2400" dirty="0" smtClean="0">
                <a:latin typeface="Roboto"/>
              </a:rPr>
              <a:t>how </a:t>
            </a:r>
            <a:r>
              <a:rPr lang="en-US" sz="2400" dirty="0">
                <a:latin typeface="Roboto"/>
              </a:rPr>
              <a:t>much more will the blood of Christ, who through the eternal Spirit offered Himself without blemish to God, cleanse your conscience from dead works to serve the living God</a:t>
            </a:r>
            <a:r>
              <a:rPr lang="en-US" sz="2400" dirty="0" smtClean="0">
                <a:latin typeface="Roboto"/>
              </a:rPr>
              <a:t>?</a:t>
            </a:r>
          </a:p>
          <a:p>
            <a:endParaRPr lang="en-US" sz="2400" dirty="0">
              <a:latin typeface="Roboto"/>
            </a:endParaRPr>
          </a:p>
          <a:p>
            <a:r>
              <a:rPr lang="en-US" sz="2400" dirty="0" smtClean="0">
                <a:solidFill>
                  <a:srgbClr val="00B0F0"/>
                </a:solidFill>
                <a:latin typeface="Roboto"/>
              </a:rPr>
              <a:t>15</a:t>
            </a:r>
            <a:r>
              <a:rPr lang="en-US" sz="2400" dirty="0" smtClean="0">
                <a:latin typeface="Roboto"/>
              </a:rPr>
              <a:t> For </a:t>
            </a:r>
            <a:r>
              <a:rPr lang="en-US" sz="2400" dirty="0">
                <a:latin typeface="Roboto"/>
              </a:rPr>
              <a:t>this reason He is the mediator of a new covenant, so that, since a death has taken place for the redemption of the transgressions that were [committed] under the first covenant, those who have been called may receive the promise of the eternal inheritance.</a:t>
            </a:r>
          </a:p>
        </p:txBody>
      </p:sp>
    </p:spTree>
    <p:extLst>
      <p:ext uri="{BB962C8B-B14F-4D97-AF65-F5344CB8AC3E}">
        <p14:creationId xmlns:p14="http://schemas.microsoft.com/office/powerpoint/2010/main" val="16886568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58800" y="279400"/>
            <a:ext cx="9421813" cy="838200"/>
          </a:xfrm>
        </p:spPr>
        <p:txBody>
          <a:bodyPr>
            <a:noAutofit/>
          </a:bodyPr>
          <a:lstStyle/>
          <a:p>
            <a:endParaRPr lang="en-US" sz="3600" dirty="0">
              <a:solidFill>
                <a:srgbClr val="92D050"/>
              </a:solidFill>
            </a:endParaRPr>
          </a:p>
        </p:txBody>
      </p:sp>
    </p:spTree>
    <p:extLst>
      <p:ext uri="{BB962C8B-B14F-4D97-AF65-F5344CB8AC3E}">
        <p14:creationId xmlns:p14="http://schemas.microsoft.com/office/powerpoint/2010/main" val="27378037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315760</TotalTime>
  <Words>4488</Words>
  <Application>Microsoft Office PowerPoint</Application>
  <PresentationFormat>Custom</PresentationFormat>
  <Paragraphs>331</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spots kmvl.net</dc:creator>
  <cp:lastModifiedBy>Paul Wright</cp:lastModifiedBy>
  <cp:revision>1269</cp:revision>
  <dcterms:created xsi:type="dcterms:W3CDTF">2025-10-16T21:16:34Z</dcterms:created>
  <dcterms:modified xsi:type="dcterms:W3CDTF">2026-10-08T19:25:43Z</dcterms:modified>
</cp:coreProperties>
</file>