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8" r:id="rId2"/>
    <p:sldId id="1152" r:id="rId3"/>
    <p:sldId id="1153" r:id="rId4"/>
    <p:sldId id="1128" r:id="rId5"/>
    <p:sldId id="1047" r:id="rId6"/>
    <p:sldId id="1130" r:id="rId7"/>
    <p:sldId id="1133" r:id="rId8"/>
    <p:sldId id="1134" r:id="rId9"/>
    <p:sldId id="1081" r:id="rId10"/>
    <p:sldId id="1080" r:id="rId11"/>
    <p:sldId id="1136" r:id="rId12"/>
    <p:sldId id="1137" r:id="rId13"/>
    <p:sldId id="1135" r:id="rId14"/>
    <p:sldId id="1118" r:id="rId15"/>
    <p:sldId id="1122" r:id="rId16"/>
    <p:sldId id="1138" r:id="rId17"/>
    <p:sldId id="1139" r:id="rId18"/>
    <p:sldId id="1140" r:id="rId19"/>
    <p:sldId id="1141" r:id="rId20"/>
    <p:sldId id="1142" r:id="rId21"/>
    <p:sldId id="1143" r:id="rId22"/>
    <p:sldId id="1144" r:id="rId23"/>
    <p:sldId id="1145" r:id="rId24"/>
    <p:sldId id="1146" r:id="rId25"/>
    <p:sldId id="1148" r:id="rId26"/>
    <p:sldId id="1149" r:id="rId27"/>
    <p:sldId id="1150" r:id="rId28"/>
    <p:sldId id="1151" r:id="rId29"/>
    <p:sldId id="82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73" autoAdjust="0"/>
    <p:restoredTop sz="94660"/>
  </p:normalViewPr>
  <p:slideViewPr>
    <p:cSldViewPr snapToGrid="0">
      <p:cViewPr varScale="1">
        <p:scale>
          <a:sx n="87" d="100"/>
          <a:sy n="87" d="100"/>
        </p:scale>
        <p:origin x="-293" y="-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10/11/2026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62500" lnSpcReduction="20000"/>
          </a:bodyPr>
          <a:lstStyle/>
          <a:p>
            <a:r>
              <a:rPr lang="en-US" sz="9600" dirty="0" smtClean="0">
                <a:solidFill>
                  <a:srgbClr val="92D050"/>
                </a:solidFill>
                <a:latin typeface="Algerian" panose="04020705040A02060702" pitchFamily="82" charset="0"/>
              </a:rPr>
              <a:t>WEEK 9 </a:t>
            </a:r>
          </a:p>
          <a:p>
            <a:r>
              <a:rPr lang="en-US" sz="8800" dirty="0" smtClean="0">
                <a:solidFill>
                  <a:schemeClr val="bg1"/>
                </a:solidFill>
                <a:latin typeface="Algerian" panose="04020705040A02060702" pitchFamily="82" charset="0"/>
              </a:rPr>
              <a:t>  10-11-26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9:9-12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9 </a:t>
            </a:r>
            <a:r>
              <a:rPr lang="en-US" sz="2400" dirty="0" smtClean="0">
                <a:latin typeface="Roboto"/>
              </a:rPr>
              <a:t>which </a:t>
            </a:r>
            <a:r>
              <a:rPr lang="en-US" sz="2400" dirty="0">
                <a:latin typeface="Roboto"/>
              </a:rPr>
              <a:t>[is] a symbol for the present time. Accordingly both gifts and sacrifices are offered which cannot make the worshiper perfect in conscience,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since </a:t>
            </a:r>
            <a:r>
              <a:rPr lang="en-US" sz="2400" dirty="0">
                <a:latin typeface="Roboto"/>
              </a:rPr>
              <a:t>they [relate] only to food and drink and various washings, regulations for the body imposed until a time of reformation.</a:t>
            </a:r>
          </a:p>
          <a:p>
            <a:endParaRPr lang="en-US" sz="2400" dirty="0">
              <a:latin typeface="Roboto"/>
            </a:endParaRPr>
          </a:p>
          <a:p>
            <a:r>
              <a:rPr lang="en-US" sz="2400" dirty="0" smtClean="0">
                <a:solidFill>
                  <a:srgbClr val="00B0F0"/>
                </a:solidFill>
                <a:latin typeface="Roboto"/>
              </a:rPr>
              <a:t>11</a:t>
            </a:r>
            <a:r>
              <a:rPr lang="en-US" sz="2400" dirty="0" smtClean="0">
                <a:latin typeface="Roboto"/>
              </a:rPr>
              <a:t> But </a:t>
            </a:r>
            <a:r>
              <a:rPr lang="en-US" sz="2400" dirty="0">
                <a:latin typeface="Roboto"/>
              </a:rPr>
              <a:t>when </a:t>
            </a:r>
            <a:r>
              <a:rPr lang="en-US" sz="2400" dirty="0">
                <a:solidFill>
                  <a:srgbClr val="FFFF00"/>
                </a:solidFill>
                <a:latin typeface="Roboto"/>
              </a:rPr>
              <a:t>Christ appeared [as] a high priest </a:t>
            </a:r>
            <a:r>
              <a:rPr lang="en-US" sz="2400" dirty="0">
                <a:latin typeface="Roboto"/>
              </a:rPr>
              <a:t>of the good things to come, [He entered] through the greater and more perfect tabernacle, not made with hands, that is to say, not of this creation;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 </a:t>
            </a:r>
            <a:r>
              <a:rPr lang="en-US" sz="2400" dirty="0" smtClean="0">
                <a:latin typeface="Roboto"/>
              </a:rPr>
              <a:t>and </a:t>
            </a:r>
            <a:r>
              <a:rPr lang="en-US" sz="2400" dirty="0">
                <a:latin typeface="Roboto"/>
              </a:rPr>
              <a:t>not through the blood of goats and calves, but through </a:t>
            </a:r>
            <a:r>
              <a:rPr lang="en-US" sz="2400" dirty="0">
                <a:solidFill>
                  <a:srgbClr val="FFFF00"/>
                </a:solidFill>
                <a:latin typeface="Roboto"/>
              </a:rPr>
              <a:t>His own blood, </a:t>
            </a:r>
            <a:r>
              <a:rPr lang="en-US" sz="2400" dirty="0">
                <a:latin typeface="Roboto"/>
              </a:rPr>
              <a:t>He entered the holy place once for all, having obtained eternal redemption. </a:t>
            </a:r>
          </a:p>
        </p:txBody>
      </p:sp>
    </p:spTree>
    <p:extLst>
      <p:ext uri="{BB962C8B-B14F-4D97-AF65-F5344CB8AC3E}">
        <p14:creationId xmlns:p14="http://schemas.microsoft.com/office/powerpoint/2010/main" val="3082119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Understanding Hebrews</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a:t>
            </a:r>
          </a:p>
        </p:txBody>
      </p:sp>
      <p:sp>
        <p:nvSpPr>
          <p:cNvPr id="5" name="TextBox 4"/>
          <p:cNvSpPr txBox="1"/>
          <p:nvPr/>
        </p:nvSpPr>
        <p:spPr>
          <a:xfrm>
            <a:off x="852854" y="738554"/>
            <a:ext cx="9497645" cy="3046988"/>
          </a:xfrm>
          <a:prstGeom prst="rect">
            <a:avLst/>
          </a:prstGeom>
          <a:noFill/>
        </p:spPr>
        <p:txBody>
          <a:bodyPr wrap="square" rtlCol="0">
            <a:spAutoFit/>
          </a:bodyPr>
          <a:lstStyle/>
          <a:p>
            <a:endParaRPr lang="en-US" sz="3200" dirty="0" smtClean="0">
              <a:latin typeface="Roboto"/>
            </a:endParaRPr>
          </a:p>
          <a:p>
            <a:endParaRPr lang="en-US" sz="3200" dirty="0">
              <a:latin typeface="Roboto"/>
            </a:endParaRPr>
          </a:p>
          <a:p>
            <a:endParaRPr lang="en-US" sz="3200" dirty="0" smtClean="0">
              <a:latin typeface="Roboto"/>
            </a:endParaRPr>
          </a:p>
          <a:p>
            <a:endParaRPr lang="en-US" sz="3200" dirty="0">
              <a:latin typeface="Roboto"/>
            </a:endParaRPr>
          </a:p>
          <a:p>
            <a:pPr algn="ctr"/>
            <a:r>
              <a:rPr lang="en-US" sz="3200" dirty="0" smtClean="0">
                <a:latin typeface="Roboto"/>
              </a:rPr>
              <a:t>What are the ties between Melchizedek, Daniel, and the Essenes and the Jubilee year?</a:t>
            </a:r>
            <a:endParaRPr lang="en-US" sz="3200" dirty="0">
              <a:latin typeface="Roboto"/>
            </a:endParaRPr>
          </a:p>
        </p:txBody>
      </p:sp>
    </p:spTree>
    <p:extLst>
      <p:ext uri="{BB962C8B-B14F-4D97-AF65-F5344CB8AC3E}">
        <p14:creationId xmlns:p14="http://schemas.microsoft.com/office/powerpoint/2010/main" val="1996472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a:solidFill>
                  <a:srgbClr val="92D050"/>
                </a:solidFill>
              </a:rPr>
              <a:t>Key Components of the Biblical Jubilee</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4</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FFFF00"/>
                </a:solidFill>
                <a:latin typeface="Roboto"/>
              </a:rPr>
              <a:t>• </a:t>
            </a:r>
            <a:r>
              <a:rPr lang="en-US" sz="2400" dirty="0">
                <a:solidFill>
                  <a:srgbClr val="FFFF00"/>
                </a:solidFill>
                <a:latin typeface="Roboto"/>
              </a:rPr>
              <a:t>Proclamation: </a:t>
            </a:r>
            <a:r>
              <a:rPr lang="en-US" sz="2400" dirty="0">
                <a:latin typeface="Roboto"/>
              </a:rPr>
              <a:t>Announced by sounding the ram’s horn (shofar) on Yom Kippur (the Day of Atonement</a:t>
            </a:r>
            <a:r>
              <a:rPr lang="en-US" sz="2400" dirty="0" smtClean="0">
                <a:latin typeface="Roboto"/>
              </a:rPr>
              <a:t>).</a:t>
            </a:r>
          </a:p>
          <a:p>
            <a:endParaRPr lang="en-US" sz="2400" dirty="0">
              <a:latin typeface="Roboto"/>
            </a:endParaRPr>
          </a:p>
          <a:p>
            <a:r>
              <a:rPr lang="en-US" sz="2400" dirty="0" smtClean="0">
                <a:solidFill>
                  <a:srgbClr val="FFFF00"/>
                </a:solidFill>
                <a:latin typeface="Roboto"/>
              </a:rPr>
              <a:t>• </a:t>
            </a:r>
            <a:r>
              <a:rPr lang="en-US" sz="2400" dirty="0">
                <a:solidFill>
                  <a:srgbClr val="FFFF00"/>
                </a:solidFill>
                <a:latin typeface="Roboto"/>
              </a:rPr>
              <a:t>Land Reset: </a:t>
            </a:r>
            <a:r>
              <a:rPr lang="en-US" sz="2400" dirty="0">
                <a:latin typeface="Roboto"/>
              </a:rPr>
              <a:t>Agricultural fields were left fallow (no planting or harvesting), and ancestral property returned to its original owners or families</a:t>
            </a:r>
            <a:r>
              <a:rPr lang="en-US" sz="2400" dirty="0" smtClean="0">
                <a:latin typeface="Roboto"/>
              </a:rPr>
              <a:t>.</a:t>
            </a:r>
          </a:p>
          <a:p>
            <a:endParaRPr lang="en-US" sz="2400" dirty="0">
              <a:latin typeface="Roboto"/>
            </a:endParaRPr>
          </a:p>
          <a:p>
            <a:r>
              <a:rPr lang="en-US" sz="2400" dirty="0" smtClean="0">
                <a:solidFill>
                  <a:srgbClr val="FFFF00"/>
                </a:solidFill>
                <a:latin typeface="Roboto"/>
              </a:rPr>
              <a:t>• </a:t>
            </a:r>
            <a:r>
              <a:rPr lang="en-US" sz="2400" dirty="0">
                <a:solidFill>
                  <a:srgbClr val="FFFF00"/>
                </a:solidFill>
                <a:latin typeface="Roboto"/>
              </a:rPr>
              <a:t>Freedom: </a:t>
            </a:r>
            <a:r>
              <a:rPr lang="en-US" sz="2400" dirty="0">
                <a:latin typeface="Roboto"/>
              </a:rPr>
              <a:t>Certain indentured servants and Israelite slaves were emancipated</a:t>
            </a:r>
            <a:r>
              <a:rPr lang="en-US" sz="2400" dirty="0" smtClean="0">
                <a:latin typeface="Roboto"/>
              </a:rPr>
              <a:t>.</a:t>
            </a:r>
          </a:p>
          <a:p>
            <a:endParaRPr lang="en-US" sz="2400" dirty="0">
              <a:latin typeface="Roboto"/>
            </a:endParaRPr>
          </a:p>
          <a:p>
            <a:r>
              <a:rPr lang="en-US" sz="2400" dirty="0" smtClean="0">
                <a:solidFill>
                  <a:srgbClr val="FFFF00"/>
                </a:solidFill>
                <a:latin typeface="Roboto"/>
              </a:rPr>
              <a:t>• </a:t>
            </a:r>
            <a:r>
              <a:rPr lang="en-US" sz="2400" dirty="0">
                <a:solidFill>
                  <a:srgbClr val="FFFF00"/>
                </a:solidFill>
                <a:latin typeface="Roboto"/>
              </a:rPr>
              <a:t>Debt Relief: </a:t>
            </a:r>
            <a:r>
              <a:rPr lang="en-US" sz="2400" dirty="0">
                <a:latin typeface="Roboto"/>
              </a:rPr>
              <a:t>Economic slates were wiped clean to prevent permanent generational poverty</a:t>
            </a:r>
            <a:endParaRPr lang="en-US" sz="2400" i="1" dirty="0"/>
          </a:p>
        </p:txBody>
      </p:sp>
    </p:spTree>
    <p:extLst>
      <p:ext uri="{BB962C8B-B14F-4D97-AF65-F5344CB8AC3E}">
        <p14:creationId xmlns:p14="http://schemas.microsoft.com/office/powerpoint/2010/main" val="4278583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When was Jesus born?</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5</a:t>
            </a:r>
            <a:endParaRPr lang="en-US" sz="3200" b="1" dirty="0" smtClean="0">
              <a:solidFill>
                <a:schemeClr val="bg1"/>
              </a:solidFill>
            </a:endParaRPr>
          </a:p>
        </p:txBody>
      </p:sp>
      <p:sp>
        <p:nvSpPr>
          <p:cNvPr id="5" name="TextBox 4"/>
          <p:cNvSpPr txBox="1"/>
          <p:nvPr/>
        </p:nvSpPr>
        <p:spPr>
          <a:xfrm>
            <a:off x="698500" y="1016000"/>
            <a:ext cx="10236200" cy="5632311"/>
          </a:xfrm>
          <a:prstGeom prst="rect">
            <a:avLst/>
          </a:prstGeom>
          <a:noFill/>
        </p:spPr>
        <p:txBody>
          <a:bodyPr wrap="square" rtlCol="0">
            <a:spAutoFit/>
          </a:bodyPr>
          <a:lstStyle/>
          <a:p>
            <a:r>
              <a:rPr lang="en-US" sz="2000" b="1" u="sng" dirty="0" smtClean="0">
                <a:solidFill>
                  <a:srgbClr val="FFFF00"/>
                </a:solidFill>
                <a:latin typeface="system-ui"/>
              </a:rPr>
              <a:t>The </a:t>
            </a:r>
            <a:r>
              <a:rPr lang="en-US" sz="2000" b="1" u="sng" dirty="0">
                <a:solidFill>
                  <a:srgbClr val="FFFF00"/>
                </a:solidFill>
                <a:latin typeface="system-ui"/>
              </a:rPr>
              <a:t>Death of Herod: </a:t>
            </a:r>
            <a:r>
              <a:rPr lang="en-US" sz="2000" dirty="0">
                <a:latin typeface="system-ui"/>
              </a:rPr>
              <a:t>The Gospel of Matthew states Jesus was born while Herod the Great was still alive. </a:t>
            </a:r>
            <a:r>
              <a:rPr lang="en-US" sz="2000" dirty="0" smtClean="0">
                <a:solidFill>
                  <a:srgbClr val="00B0F0"/>
                </a:solidFill>
                <a:latin typeface="system-ui"/>
              </a:rPr>
              <a:t>(Matthew 2:1) </a:t>
            </a:r>
            <a:r>
              <a:rPr lang="en-US" sz="2000" dirty="0" smtClean="0">
                <a:latin typeface="system-ui"/>
              </a:rPr>
              <a:t>Historical </a:t>
            </a:r>
            <a:r>
              <a:rPr lang="en-US" sz="2000" dirty="0">
                <a:latin typeface="system-ui"/>
              </a:rPr>
              <a:t>records indicate Herod died in </a:t>
            </a:r>
            <a:r>
              <a:rPr lang="en-US" sz="2000" dirty="0">
                <a:solidFill>
                  <a:srgbClr val="00B0F0"/>
                </a:solidFill>
                <a:latin typeface="system-ui"/>
              </a:rPr>
              <a:t>4 BC, </a:t>
            </a:r>
            <a:r>
              <a:rPr lang="en-US" sz="2000" dirty="0">
                <a:latin typeface="system-ui"/>
              </a:rPr>
              <a:t>meaning Jesus must have been born </a:t>
            </a:r>
            <a:r>
              <a:rPr lang="en-US" sz="2000" dirty="0" smtClean="0">
                <a:latin typeface="system-ui"/>
              </a:rPr>
              <a:t>before </a:t>
            </a:r>
            <a:r>
              <a:rPr lang="en-US" sz="2000" dirty="0">
                <a:latin typeface="system-ui"/>
              </a:rPr>
              <a:t>that year.</a:t>
            </a:r>
          </a:p>
          <a:p>
            <a:endParaRPr lang="en-US" sz="2000" dirty="0">
              <a:latin typeface="system-ui"/>
            </a:endParaRPr>
          </a:p>
          <a:p>
            <a:r>
              <a:rPr lang="en-US" sz="2000" b="1" u="sng" dirty="0">
                <a:solidFill>
                  <a:srgbClr val="FFFF00"/>
                </a:solidFill>
                <a:latin typeface="system-ui"/>
              </a:rPr>
              <a:t>The Massacre of the Innocents: </a:t>
            </a:r>
            <a:r>
              <a:rPr lang="en-US" sz="2000" dirty="0">
                <a:latin typeface="system-ui"/>
              </a:rPr>
              <a:t>Matthew notes that Herod ordered the execution of all male children in Bethlehem aged two years and under, based on when the Magi first saw the star. This detail leads many researchers to calculate a window pointing back to roughly </a:t>
            </a:r>
            <a:r>
              <a:rPr lang="en-US" sz="2000" dirty="0">
                <a:solidFill>
                  <a:srgbClr val="00B0F0"/>
                </a:solidFill>
                <a:latin typeface="system-ui"/>
              </a:rPr>
              <a:t>6 BC </a:t>
            </a:r>
            <a:r>
              <a:rPr lang="en-US" sz="2000" dirty="0">
                <a:latin typeface="system-ui"/>
              </a:rPr>
              <a:t>to accommodate that age range before Herod's death.</a:t>
            </a:r>
            <a:endParaRPr lang="en-US" sz="2000" dirty="0" smtClean="0">
              <a:latin typeface="system-ui"/>
            </a:endParaRPr>
          </a:p>
          <a:p>
            <a:endParaRPr lang="en-US" sz="2000" dirty="0" smtClean="0">
              <a:latin typeface="system-ui"/>
            </a:endParaRPr>
          </a:p>
          <a:p>
            <a:r>
              <a:rPr lang="en-US" sz="2000" b="1" u="sng" dirty="0">
                <a:solidFill>
                  <a:srgbClr val="FFFF00"/>
                </a:solidFill>
                <a:latin typeface="system-ui"/>
              </a:rPr>
              <a:t>Calendar Miscalculation: </a:t>
            </a:r>
            <a:r>
              <a:rPr lang="en-US" sz="2000" dirty="0">
                <a:latin typeface="system-ui"/>
              </a:rPr>
              <a:t>The B.C. and A.D. system was designed in the 6th century by a monk named Dionysius </a:t>
            </a:r>
            <a:r>
              <a:rPr lang="en-US" sz="2000" dirty="0" err="1">
                <a:latin typeface="system-ui"/>
              </a:rPr>
              <a:t>Exiguus</a:t>
            </a:r>
            <a:r>
              <a:rPr lang="en-US" sz="2000" dirty="0">
                <a:latin typeface="system-ui"/>
              </a:rPr>
              <a:t>. He missed the actual year of Herod's death by a few years when setting the timeline, pushing the revised scholarly consensus back into the </a:t>
            </a:r>
            <a:r>
              <a:rPr lang="en-US" sz="2000" dirty="0">
                <a:solidFill>
                  <a:srgbClr val="00B0F0"/>
                </a:solidFill>
                <a:latin typeface="system-ui"/>
              </a:rPr>
              <a:t>6 to 4 BC </a:t>
            </a:r>
            <a:r>
              <a:rPr lang="en-US" sz="2000" dirty="0" smtClean="0">
                <a:solidFill>
                  <a:srgbClr val="00B0F0"/>
                </a:solidFill>
                <a:latin typeface="system-ui"/>
              </a:rPr>
              <a:t>range.</a:t>
            </a:r>
          </a:p>
          <a:p>
            <a:endParaRPr lang="en-US" sz="2000" dirty="0">
              <a:latin typeface="system-ui"/>
            </a:endParaRPr>
          </a:p>
          <a:p>
            <a:r>
              <a:rPr lang="en-US" sz="2000" b="1" u="sng" dirty="0">
                <a:solidFill>
                  <a:srgbClr val="FFFF00"/>
                </a:solidFill>
                <a:latin typeface="system-ui"/>
              </a:rPr>
              <a:t>Astronomical Alignments: </a:t>
            </a:r>
            <a:r>
              <a:rPr lang="en-US" sz="2000" dirty="0">
                <a:latin typeface="system-ui"/>
              </a:rPr>
              <a:t>Some researchers point to rare planetary conjunctions or celestial events visible in </a:t>
            </a:r>
            <a:r>
              <a:rPr lang="en-US" sz="2000" dirty="0">
                <a:solidFill>
                  <a:srgbClr val="00B0F0"/>
                </a:solidFill>
                <a:latin typeface="system-ui"/>
              </a:rPr>
              <a:t>6 BC </a:t>
            </a:r>
            <a:r>
              <a:rPr lang="en-US" sz="2000" dirty="0">
                <a:latin typeface="system-ui"/>
              </a:rPr>
              <a:t>that might have matched what ancient Magi interpreted as a sign of a royal birth.</a:t>
            </a:r>
            <a:endParaRPr lang="en-US" sz="2000" dirty="0" smtClean="0">
              <a:latin typeface="system-ui"/>
            </a:endParaRPr>
          </a:p>
          <a:p>
            <a:endParaRPr lang="en-US" sz="2000" dirty="0">
              <a:latin typeface="system-ui"/>
            </a:endParaRPr>
          </a:p>
        </p:txBody>
      </p:sp>
    </p:spTree>
    <p:extLst>
      <p:ext uri="{BB962C8B-B14F-4D97-AF65-F5344CB8AC3E}">
        <p14:creationId xmlns:p14="http://schemas.microsoft.com/office/powerpoint/2010/main" val="4009716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6</a:t>
            </a:r>
            <a:endParaRPr lang="en-US" sz="3200" b="1" dirty="0" smtClean="0">
              <a:solidFill>
                <a:schemeClr val="bg1"/>
              </a:solidFill>
            </a:endParaRP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Tree>
    <p:extLst>
      <p:ext uri="{BB962C8B-B14F-4D97-AF65-F5344CB8AC3E}">
        <p14:creationId xmlns:p14="http://schemas.microsoft.com/office/powerpoint/2010/main" val="3378691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a:t>
            </a:r>
            <a:r>
              <a:rPr lang="en-US" sz="3200" dirty="0" err="1" smtClean="0">
                <a:solidFill>
                  <a:srgbClr val="92D050"/>
                </a:solidFill>
              </a:rPr>
              <a:t>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7</a:t>
            </a: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
        <p:nvSpPr>
          <p:cNvPr id="6" name="TextBox 5"/>
          <p:cNvSpPr txBox="1"/>
          <p:nvPr/>
        </p:nvSpPr>
        <p:spPr>
          <a:xfrm>
            <a:off x="546100" y="1269425"/>
            <a:ext cx="10502900" cy="4893647"/>
          </a:xfrm>
          <a:prstGeom prst="rect">
            <a:avLst/>
          </a:prstGeom>
          <a:solidFill>
            <a:schemeClr val="bg1"/>
          </a:solidFill>
        </p:spPr>
        <p:txBody>
          <a:bodyPr wrap="square" rtlCol="0">
            <a:spAutoFit/>
          </a:bodyPr>
          <a:lstStyle/>
          <a:p>
            <a:pPr algn="ctr"/>
            <a:r>
              <a:rPr lang="en-US" sz="2400" b="1" dirty="0"/>
              <a:t>Why 457 B.C. is </a:t>
            </a:r>
            <a:r>
              <a:rPr lang="en-US" sz="2400" b="1" dirty="0" smtClean="0"/>
              <a:t>Chosen?</a:t>
            </a:r>
          </a:p>
          <a:p>
            <a:endParaRPr lang="en-US" sz="2400" dirty="0" smtClean="0"/>
          </a:p>
          <a:p>
            <a:r>
              <a:rPr lang="en-US" sz="2400" u="sng" dirty="0" smtClean="0">
                <a:solidFill>
                  <a:srgbClr val="FFFF00"/>
                </a:solidFill>
              </a:rPr>
              <a:t> </a:t>
            </a:r>
            <a:r>
              <a:rPr lang="en-US" sz="2400" u="sng" dirty="0">
                <a:solidFill>
                  <a:srgbClr val="FFFF00"/>
                </a:solidFill>
              </a:rPr>
              <a:t>The Decree of Artaxerxes</a:t>
            </a:r>
            <a:r>
              <a:rPr lang="en-US" sz="2400" dirty="0">
                <a:solidFill>
                  <a:srgbClr val="FFFF00"/>
                </a:solidFill>
              </a:rPr>
              <a:t>: </a:t>
            </a:r>
            <a:r>
              <a:rPr lang="en-US" sz="2400" dirty="0"/>
              <a:t>Ezra 7 records a comprehensive decree issued by Persian king Artaxerxes I in his seventh regnal year</a:t>
            </a:r>
            <a:r>
              <a:rPr lang="en-US" sz="2400" dirty="0" smtClean="0"/>
              <a:t>.</a:t>
            </a:r>
          </a:p>
          <a:p>
            <a:endParaRPr lang="en-US" sz="2400" dirty="0"/>
          </a:p>
          <a:p>
            <a:r>
              <a:rPr lang="en-US" sz="2400" u="sng" dirty="0" smtClean="0">
                <a:solidFill>
                  <a:srgbClr val="FFFF00"/>
                </a:solidFill>
              </a:rPr>
              <a:t>Completeness </a:t>
            </a:r>
            <a:r>
              <a:rPr lang="en-US" sz="2400" u="sng" dirty="0">
                <a:solidFill>
                  <a:srgbClr val="FFFF00"/>
                </a:solidFill>
              </a:rPr>
              <a:t>of the </a:t>
            </a:r>
            <a:r>
              <a:rPr lang="en-US" sz="2400" u="sng" dirty="0" smtClean="0">
                <a:solidFill>
                  <a:srgbClr val="FFFF00"/>
                </a:solidFill>
              </a:rPr>
              <a:t>Edict</a:t>
            </a:r>
            <a:r>
              <a:rPr lang="en-US" sz="2400" dirty="0" smtClean="0">
                <a:solidFill>
                  <a:srgbClr val="FFFF00"/>
                </a:solidFill>
              </a:rPr>
              <a:t>: </a:t>
            </a:r>
            <a:r>
              <a:rPr lang="en-US" sz="2400" dirty="0" smtClean="0"/>
              <a:t>Unlike </a:t>
            </a:r>
            <a:r>
              <a:rPr lang="en-US" sz="2400" dirty="0"/>
              <a:t>earlier decrees by Cyrus (538 B.C.) or Darius (520 B.C.) which focused mainly on rebuilding the temple, Artaxerxes' decree granted authority to appoint magistrates, restore judicial systems, and fully rebuild Jerusalem as a functioning city</a:t>
            </a:r>
            <a:r>
              <a:rPr lang="en-US" sz="2400" dirty="0" smtClean="0"/>
              <a:t>.</a:t>
            </a:r>
          </a:p>
          <a:p>
            <a:endParaRPr lang="en-US" sz="2400" dirty="0" smtClean="0"/>
          </a:p>
          <a:p>
            <a:r>
              <a:rPr lang="en-US" sz="2400" u="sng" dirty="0" smtClean="0">
                <a:solidFill>
                  <a:srgbClr val="FFFF00"/>
                </a:solidFill>
              </a:rPr>
              <a:t>Chronological </a:t>
            </a:r>
            <a:r>
              <a:rPr lang="en-US" sz="2400" u="sng" dirty="0">
                <a:solidFill>
                  <a:srgbClr val="FFFF00"/>
                </a:solidFill>
              </a:rPr>
              <a:t>Calculation</a:t>
            </a:r>
            <a:r>
              <a:rPr lang="en-US" sz="2400" dirty="0">
                <a:solidFill>
                  <a:srgbClr val="FFFF00"/>
                </a:solidFill>
              </a:rPr>
              <a:t>: </a:t>
            </a:r>
            <a:r>
              <a:rPr lang="en-US" sz="2400" dirty="0"/>
              <a:t>Using established ancient chronological data for the reign of Persian kings and the Jewish fall-to-fall calendar, Artaxerxes' seventh regnal year corresponds precisely to 457 B.C.</a:t>
            </a:r>
          </a:p>
        </p:txBody>
      </p:sp>
    </p:spTree>
    <p:extLst>
      <p:ext uri="{BB962C8B-B14F-4D97-AF65-F5344CB8AC3E}">
        <p14:creationId xmlns:p14="http://schemas.microsoft.com/office/powerpoint/2010/main" val="3497714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8</a:t>
            </a:r>
            <a:endParaRPr lang="en-US" sz="3200" b="1" dirty="0" smtClean="0">
              <a:solidFill>
                <a:schemeClr val="bg1"/>
              </a:solidFill>
            </a:endParaRP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
        <p:nvSpPr>
          <p:cNvPr id="6" name="TextBox 5"/>
          <p:cNvSpPr txBox="1"/>
          <p:nvPr/>
        </p:nvSpPr>
        <p:spPr>
          <a:xfrm>
            <a:off x="546100" y="1269425"/>
            <a:ext cx="10502900" cy="4893647"/>
          </a:xfrm>
          <a:prstGeom prst="rect">
            <a:avLst/>
          </a:prstGeom>
          <a:solidFill>
            <a:schemeClr val="bg1"/>
          </a:solidFill>
        </p:spPr>
        <p:txBody>
          <a:bodyPr wrap="square" rtlCol="0">
            <a:spAutoFit/>
          </a:bodyPr>
          <a:lstStyle/>
          <a:p>
            <a:pPr algn="ctr"/>
            <a:r>
              <a:rPr lang="en-US" sz="2400" b="1" dirty="0"/>
              <a:t>Why 457 B.C. is </a:t>
            </a:r>
            <a:r>
              <a:rPr lang="en-US" sz="2400" b="1" dirty="0" smtClean="0"/>
              <a:t>Chosen?</a:t>
            </a:r>
          </a:p>
          <a:p>
            <a:endParaRPr lang="en-US" sz="2400" dirty="0" smtClean="0"/>
          </a:p>
          <a:p>
            <a:r>
              <a:rPr lang="en-US" sz="2400" u="sng" dirty="0" smtClean="0">
                <a:solidFill>
                  <a:srgbClr val="FFFF00"/>
                </a:solidFill>
              </a:rPr>
              <a:t> </a:t>
            </a:r>
            <a:r>
              <a:rPr lang="en-US" sz="2400" u="sng" dirty="0">
                <a:solidFill>
                  <a:srgbClr val="FFFF00"/>
                </a:solidFill>
              </a:rPr>
              <a:t>The Decree of Artaxerxes</a:t>
            </a:r>
            <a:r>
              <a:rPr lang="en-US" sz="2400" dirty="0">
                <a:solidFill>
                  <a:srgbClr val="FFFF00"/>
                </a:solidFill>
              </a:rPr>
              <a:t>: </a:t>
            </a:r>
            <a:r>
              <a:rPr lang="en-US" sz="2400" dirty="0"/>
              <a:t>Ezra 7 records a comprehensive decree issued by Persian king Artaxerxes I in his seventh regnal year</a:t>
            </a:r>
            <a:r>
              <a:rPr lang="en-US" sz="2400" dirty="0" smtClean="0"/>
              <a:t>.</a:t>
            </a:r>
          </a:p>
          <a:p>
            <a:endParaRPr lang="en-US" sz="2400" dirty="0"/>
          </a:p>
          <a:p>
            <a:r>
              <a:rPr lang="en-US" sz="2400" u="sng" dirty="0" smtClean="0">
                <a:solidFill>
                  <a:srgbClr val="FFFF00"/>
                </a:solidFill>
              </a:rPr>
              <a:t>Completeness </a:t>
            </a:r>
            <a:r>
              <a:rPr lang="en-US" sz="2400" u="sng" dirty="0">
                <a:solidFill>
                  <a:srgbClr val="FFFF00"/>
                </a:solidFill>
              </a:rPr>
              <a:t>of the </a:t>
            </a:r>
            <a:r>
              <a:rPr lang="en-US" sz="2400" u="sng" dirty="0" smtClean="0">
                <a:solidFill>
                  <a:srgbClr val="FFFF00"/>
                </a:solidFill>
              </a:rPr>
              <a:t>Edict</a:t>
            </a:r>
            <a:r>
              <a:rPr lang="en-US" sz="2400" dirty="0" smtClean="0">
                <a:solidFill>
                  <a:srgbClr val="FFFF00"/>
                </a:solidFill>
              </a:rPr>
              <a:t>: </a:t>
            </a:r>
            <a:r>
              <a:rPr lang="en-US" sz="2400" dirty="0" smtClean="0"/>
              <a:t>Unlike </a:t>
            </a:r>
            <a:r>
              <a:rPr lang="en-US" sz="2400" dirty="0"/>
              <a:t>earlier decrees by Cyrus (538 B.C.) or Darius (520 B.C.) which focused mainly on rebuilding the temple, Artaxerxes' decree granted authority to appoint magistrates, restore judicial systems, and fully rebuild Jerusalem as a functioning city</a:t>
            </a:r>
            <a:r>
              <a:rPr lang="en-US" sz="2400" dirty="0" smtClean="0"/>
              <a:t>.</a:t>
            </a:r>
          </a:p>
          <a:p>
            <a:endParaRPr lang="en-US" sz="2400" dirty="0" smtClean="0"/>
          </a:p>
          <a:p>
            <a:r>
              <a:rPr lang="en-US" sz="2400" u="sng" dirty="0" smtClean="0">
                <a:solidFill>
                  <a:srgbClr val="FFFF00"/>
                </a:solidFill>
              </a:rPr>
              <a:t>Chronological </a:t>
            </a:r>
            <a:r>
              <a:rPr lang="en-US" sz="2400" u="sng" dirty="0">
                <a:solidFill>
                  <a:srgbClr val="FFFF00"/>
                </a:solidFill>
              </a:rPr>
              <a:t>Calculation</a:t>
            </a:r>
            <a:r>
              <a:rPr lang="en-US" sz="2400" dirty="0">
                <a:solidFill>
                  <a:srgbClr val="FFFF00"/>
                </a:solidFill>
              </a:rPr>
              <a:t>: </a:t>
            </a:r>
            <a:r>
              <a:rPr lang="en-US" sz="2400" dirty="0"/>
              <a:t>Using established ancient chronological data for the reign of Persian kings and the Jewish fall-to-fall calendar, Artaxerxes' seventh regnal year corresponds precisely to 457 B.C.</a:t>
            </a:r>
          </a:p>
        </p:txBody>
      </p:sp>
      <p:sp>
        <p:nvSpPr>
          <p:cNvPr id="7" name="TextBox 6"/>
          <p:cNvSpPr txBox="1"/>
          <p:nvPr/>
        </p:nvSpPr>
        <p:spPr>
          <a:xfrm>
            <a:off x="1638300" y="2451100"/>
            <a:ext cx="8342313" cy="2554545"/>
          </a:xfrm>
          <a:prstGeom prst="rect">
            <a:avLst/>
          </a:prstGeom>
          <a:solidFill>
            <a:srgbClr val="FF0000"/>
          </a:solidFill>
        </p:spPr>
        <p:txBody>
          <a:bodyPr wrap="square" rtlCol="0">
            <a:spAutoFit/>
          </a:bodyPr>
          <a:lstStyle/>
          <a:p>
            <a:pPr algn="ctr"/>
            <a:r>
              <a:rPr lang="en-US" sz="3200" b="1" dirty="0" smtClean="0"/>
              <a:t>Daniel 9:25</a:t>
            </a:r>
          </a:p>
          <a:p>
            <a:r>
              <a:rPr lang="en-US" sz="3200" dirty="0" smtClean="0"/>
              <a:t>"So </a:t>
            </a:r>
            <a:r>
              <a:rPr lang="en-US" sz="3200" dirty="0"/>
              <a:t>you are to know and discern [that] from the issuing of a decree to restore and rebuild Jerusalem until Messiah the </a:t>
            </a:r>
            <a:r>
              <a:rPr lang="en-US" sz="3200" dirty="0" smtClean="0"/>
              <a:t>Prince….”</a:t>
            </a:r>
            <a:endParaRPr lang="en-US" sz="3200" dirty="0"/>
          </a:p>
        </p:txBody>
      </p:sp>
    </p:spTree>
    <p:extLst>
      <p:ext uri="{BB962C8B-B14F-4D97-AF65-F5344CB8AC3E}">
        <p14:creationId xmlns:p14="http://schemas.microsoft.com/office/powerpoint/2010/main" val="2173210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4:16-21</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9</a:t>
            </a:r>
            <a:endParaRPr lang="en-US" sz="3200" b="1" dirty="0" smtClean="0">
              <a:solidFill>
                <a:schemeClr val="bg1"/>
              </a:solidFill>
            </a:endParaRPr>
          </a:p>
        </p:txBody>
      </p:sp>
      <p:sp>
        <p:nvSpPr>
          <p:cNvPr id="5" name="TextBox 4"/>
          <p:cNvSpPr txBox="1"/>
          <p:nvPr/>
        </p:nvSpPr>
        <p:spPr>
          <a:xfrm>
            <a:off x="698500" y="1016000"/>
            <a:ext cx="10236200" cy="5324535"/>
          </a:xfrm>
          <a:prstGeom prst="rect">
            <a:avLst/>
          </a:prstGeom>
          <a:noFill/>
        </p:spPr>
        <p:txBody>
          <a:bodyPr wrap="square" rtlCol="0">
            <a:spAutoFit/>
          </a:bodyPr>
          <a:lstStyle/>
          <a:p>
            <a:r>
              <a:rPr lang="en-US" sz="2000" dirty="0" smtClean="0">
                <a:solidFill>
                  <a:srgbClr val="00B0F0"/>
                </a:solidFill>
                <a:latin typeface="system-ui"/>
              </a:rPr>
              <a:t>16</a:t>
            </a:r>
            <a:r>
              <a:rPr lang="en-US" sz="2000" dirty="0" smtClean="0">
                <a:latin typeface="system-ui"/>
              </a:rPr>
              <a:t> And </a:t>
            </a:r>
            <a:r>
              <a:rPr lang="en-US" sz="2000" dirty="0">
                <a:latin typeface="system-ui"/>
              </a:rPr>
              <a:t>He came to Nazareth, where He had been brought up; and as was His custom, He entered the synagogue on the Sabbath, and stood up to read.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17</a:t>
            </a:r>
            <a:r>
              <a:rPr lang="en-US" sz="2000" dirty="0" smtClean="0">
                <a:latin typeface="system-ui"/>
              </a:rPr>
              <a:t> And </a:t>
            </a:r>
            <a:r>
              <a:rPr lang="en-US" sz="2000" dirty="0">
                <a:latin typeface="system-ui"/>
              </a:rPr>
              <a:t>the book of the prophet Isaiah was handed to Him. And He opened the book and found the place where it was written,</a:t>
            </a:r>
          </a:p>
          <a:p>
            <a:endParaRPr lang="en-US" sz="2000" dirty="0">
              <a:latin typeface="system-ui"/>
            </a:endParaRPr>
          </a:p>
          <a:p>
            <a:r>
              <a:rPr lang="en-US" sz="2000" dirty="0" smtClean="0">
                <a:solidFill>
                  <a:srgbClr val="00B0F0"/>
                </a:solidFill>
                <a:latin typeface="system-ui"/>
              </a:rPr>
              <a:t>18</a:t>
            </a:r>
            <a:r>
              <a:rPr lang="en-US" sz="2000" dirty="0" smtClean="0">
                <a:latin typeface="system-ui"/>
              </a:rPr>
              <a:t> "</a:t>
            </a:r>
            <a:r>
              <a:rPr lang="en-US" sz="2000" dirty="0">
                <a:latin typeface="system-ui"/>
              </a:rPr>
              <a:t>THE SPIRIT OF THE </a:t>
            </a:r>
            <a:r>
              <a:rPr lang="en-US" sz="2000" dirty="0">
                <a:solidFill>
                  <a:srgbClr val="FFFF00"/>
                </a:solidFill>
                <a:latin typeface="system-ui"/>
              </a:rPr>
              <a:t>LORD</a:t>
            </a:r>
            <a:r>
              <a:rPr lang="en-US" sz="2000" dirty="0">
                <a:latin typeface="system-ui"/>
              </a:rPr>
              <a:t> IS UPON ME, BECAUSE HE ANOINTED ME TO PREACH THE GOSPEL TO THE POOR. HE HAS SENT ME TO PROCLAIM RELEASE TO THE CAPTIVES, AND RECOVERY OF SIGHT TO THE BLIND, TO SET FREE THOSE WHO ARE OPPRESSED,</a:t>
            </a:r>
          </a:p>
          <a:p>
            <a:endParaRPr lang="en-US" sz="2000" dirty="0">
              <a:latin typeface="system-ui"/>
            </a:endParaRPr>
          </a:p>
          <a:p>
            <a:r>
              <a:rPr lang="en-US" sz="2000" dirty="0" smtClean="0">
                <a:solidFill>
                  <a:srgbClr val="00B0F0"/>
                </a:solidFill>
                <a:latin typeface="system-ui"/>
              </a:rPr>
              <a:t>19</a:t>
            </a:r>
            <a:r>
              <a:rPr lang="en-US" sz="2000" dirty="0" smtClean="0">
                <a:latin typeface="system-ui"/>
              </a:rPr>
              <a:t> </a:t>
            </a:r>
            <a:r>
              <a:rPr lang="en-US" sz="2000" dirty="0" smtClean="0">
                <a:solidFill>
                  <a:srgbClr val="FFFF00"/>
                </a:solidFill>
                <a:latin typeface="system-ui"/>
              </a:rPr>
              <a:t>TO </a:t>
            </a:r>
            <a:r>
              <a:rPr lang="en-US" sz="2000" dirty="0">
                <a:solidFill>
                  <a:srgbClr val="FFFF00"/>
                </a:solidFill>
                <a:latin typeface="system-ui"/>
              </a:rPr>
              <a:t>PROCLAIM THE FAVORABLE YEAR OF THE LORD." </a:t>
            </a:r>
            <a:endParaRPr lang="en-US" sz="2000" dirty="0" smtClean="0">
              <a:solidFill>
                <a:srgbClr val="FFFF00"/>
              </a:solidFill>
              <a:latin typeface="system-ui"/>
            </a:endParaRPr>
          </a:p>
          <a:p>
            <a:endParaRPr lang="en-US" sz="2000" dirty="0">
              <a:latin typeface="system-ui"/>
            </a:endParaRPr>
          </a:p>
          <a:p>
            <a:r>
              <a:rPr lang="en-US" sz="2000" dirty="0" smtClean="0">
                <a:solidFill>
                  <a:srgbClr val="00B0F0"/>
                </a:solidFill>
                <a:latin typeface="system-ui"/>
              </a:rPr>
              <a:t>20</a:t>
            </a:r>
            <a:r>
              <a:rPr lang="en-US" sz="2000" dirty="0" smtClean="0">
                <a:latin typeface="system-ui"/>
              </a:rPr>
              <a:t> And </a:t>
            </a:r>
            <a:r>
              <a:rPr lang="en-US" sz="2000" dirty="0">
                <a:latin typeface="system-ui"/>
              </a:rPr>
              <a:t>He closed the book, gave it back to the attendant and sat down; and the eyes of all in the synagogue were fixed on Him.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21 </a:t>
            </a:r>
            <a:r>
              <a:rPr lang="en-US" sz="2000" dirty="0" smtClean="0">
                <a:latin typeface="system-ui"/>
              </a:rPr>
              <a:t>And </a:t>
            </a:r>
            <a:r>
              <a:rPr lang="en-US" sz="2000" dirty="0">
                <a:latin typeface="system-ui"/>
              </a:rPr>
              <a:t>He began to say to them, </a:t>
            </a:r>
            <a:r>
              <a:rPr lang="en-US" sz="2000" dirty="0">
                <a:solidFill>
                  <a:srgbClr val="FFFF00"/>
                </a:solidFill>
                <a:latin typeface="system-ui"/>
              </a:rPr>
              <a:t>"Today this Scripture has been fulfilled in your hearing."</a:t>
            </a:r>
            <a:endParaRPr lang="en-US" sz="2000" dirty="0">
              <a:solidFill>
                <a:srgbClr val="FFFF00"/>
              </a:solidFill>
            </a:endParaRPr>
          </a:p>
        </p:txBody>
      </p:sp>
      <p:sp>
        <p:nvSpPr>
          <p:cNvPr id="2" name="TextBox 1"/>
          <p:cNvSpPr txBox="1"/>
          <p:nvPr/>
        </p:nvSpPr>
        <p:spPr>
          <a:xfrm>
            <a:off x="571500" y="864175"/>
            <a:ext cx="10363200" cy="1815882"/>
          </a:xfrm>
          <a:prstGeom prst="rect">
            <a:avLst/>
          </a:prstGeom>
          <a:solidFill>
            <a:srgbClr val="FF0000"/>
          </a:solidFill>
        </p:spPr>
        <p:txBody>
          <a:bodyPr wrap="square" rtlCol="0">
            <a:spAutoFit/>
          </a:bodyPr>
          <a:lstStyle/>
          <a:p>
            <a:r>
              <a:rPr lang="en-US" sz="2800" dirty="0" smtClean="0"/>
              <a:t>Verse 18 is quoting Isiah 61:2 where the Tetragrammatron is used. Yet in scroll 11Q5, the </a:t>
            </a:r>
            <a:r>
              <a:rPr lang="en-US" sz="2800" dirty="0" err="1"/>
              <a:t>The</a:t>
            </a:r>
            <a:r>
              <a:rPr lang="en-US" sz="2800" dirty="0"/>
              <a:t> Great Psalms Scroll, </a:t>
            </a:r>
            <a:r>
              <a:rPr lang="en-US" sz="2800" dirty="0" smtClean="0"/>
              <a:t>when quoting this same passage, they use Melchizedek instead of YHWH. They considered them </a:t>
            </a:r>
            <a:r>
              <a:rPr lang="en-US" sz="2800" dirty="0" err="1" smtClean="0"/>
              <a:t>interchangable</a:t>
            </a:r>
            <a:r>
              <a:rPr lang="en-US" sz="2800" dirty="0" smtClean="0"/>
              <a:t> terms. </a:t>
            </a:r>
            <a:endParaRPr lang="en-US" sz="2800" dirty="0"/>
          </a:p>
        </p:txBody>
      </p:sp>
    </p:spTree>
    <p:extLst>
      <p:ext uri="{BB962C8B-B14F-4D97-AF65-F5344CB8AC3E}">
        <p14:creationId xmlns:p14="http://schemas.microsoft.com/office/powerpoint/2010/main" val="3906116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What was the date when Jesus read this?</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p>
        </p:txBody>
      </p:sp>
      <p:sp>
        <p:nvSpPr>
          <p:cNvPr id="5" name="TextBox 4"/>
          <p:cNvSpPr txBox="1"/>
          <p:nvPr/>
        </p:nvSpPr>
        <p:spPr>
          <a:xfrm>
            <a:off x="698500" y="1016000"/>
            <a:ext cx="9652000" cy="3785652"/>
          </a:xfrm>
          <a:prstGeom prst="rect">
            <a:avLst/>
          </a:prstGeom>
          <a:noFill/>
        </p:spPr>
        <p:txBody>
          <a:bodyPr wrap="square" rtlCol="0">
            <a:spAutoFit/>
          </a:bodyPr>
          <a:lstStyle/>
          <a:p>
            <a:r>
              <a:rPr lang="en-US" sz="2400" dirty="0" smtClean="0">
                <a:latin typeface="Roboto"/>
              </a:rPr>
              <a:t>It Yom Kippur, the Day of Atonement, was October 10-11, 26 AD.</a:t>
            </a:r>
          </a:p>
          <a:p>
            <a:endParaRPr lang="en-US" sz="2400" dirty="0">
              <a:latin typeface="Roboto"/>
            </a:endParaRPr>
          </a:p>
          <a:p>
            <a:r>
              <a:rPr lang="en-US" sz="2400" dirty="0" smtClean="0">
                <a:latin typeface="Roboto"/>
              </a:rPr>
              <a:t>That is 10 days after the Jewish New year, </a:t>
            </a:r>
            <a:r>
              <a:rPr lang="en-US" sz="2400" dirty="0">
                <a:latin typeface="Roboto"/>
              </a:rPr>
              <a:t>Rosh </a:t>
            </a:r>
            <a:r>
              <a:rPr lang="en-US" sz="2400" dirty="0" smtClean="0">
                <a:latin typeface="Roboto"/>
              </a:rPr>
              <a:t>Hashanah.</a:t>
            </a:r>
          </a:p>
          <a:p>
            <a:endParaRPr lang="en-US" sz="2400" dirty="0">
              <a:latin typeface="Roboto"/>
            </a:endParaRPr>
          </a:p>
          <a:p>
            <a:r>
              <a:rPr lang="en-US" sz="2400" dirty="0" smtClean="0">
                <a:latin typeface="Roboto"/>
              </a:rPr>
              <a:t>This marked the start of the public Ministry of Jesus. </a:t>
            </a:r>
          </a:p>
          <a:p>
            <a:endParaRPr lang="en-US" sz="2400" dirty="0">
              <a:latin typeface="Roboto"/>
            </a:endParaRPr>
          </a:p>
          <a:p>
            <a:r>
              <a:rPr lang="en-US" sz="2400" dirty="0" smtClean="0">
                <a:latin typeface="Roboto"/>
              </a:rPr>
              <a:t>26-27 was a Jubilee year. </a:t>
            </a:r>
          </a:p>
          <a:p>
            <a:endParaRPr lang="en-US" sz="2400" dirty="0">
              <a:latin typeface="Roboto"/>
            </a:endParaRPr>
          </a:p>
          <a:p>
            <a:r>
              <a:rPr lang="en-US" sz="2400" dirty="0">
                <a:solidFill>
                  <a:srgbClr val="FFFF00"/>
                </a:solidFill>
                <a:latin typeface="Roboto"/>
              </a:rPr>
              <a:t>Luke 3:23 </a:t>
            </a:r>
            <a:r>
              <a:rPr lang="en-US" sz="2400" dirty="0" smtClean="0">
                <a:latin typeface="Roboto"/>
              </a:rPr>
              <a:t>“When </a:t>
            </a:r>
            <a:r>
              <a:rPr lang="en-US" sz="2400" dirty="0">
                <a:latin typeface="Roboto"/>
              </a:rPr>
              <a:t>He began His ministry, Jesus Himself was </a:t>
            </a:r>
            <a:r>
              <a:rPr lang="en-US" sz="2400" dirty="0">
                <a:solidFill>
                  <a:srgbClr val="FFFF00"/>
                </a:solidFill>
                <a:latin typeface="Roboto"/>
              </a:rPr>
              <a:t>about</a:t>
            </a:r>
            <a:r>
              <a:rPr lang="en-US" sz="2400" dirty="0">
                <a:latin typeface="Roboto"/>
              </a:rPr>
              <a:t> thirty years of </a:t>
            </a:r>
            <a:r>
              <a:rPr lang="en-US" sz="2400" dirty="0" smtClean="0">
                <a:latin typeface="Roboto"/>
              </a:rPr>
              <a:t>age……..”</a:t>
            </a:r>
          </a:p>
        </p:txBody>
      </p:sp>
    </p:spTree>
    <p:extLst>
      <p:ext uri="{BB962C8B-B14F-4D97-AF65-F5344CB8AC3E}">
        <p14:creationId xmlns:p14="http://schemas.microsoft.com/office/powerpoint/2010/main" val="588648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11Q13 The melchizedek scroll Column 2 </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smtClean="0">
                <a:solidFill>
                  <a:srgbClr val="00B0F0"/>
                </a:solidFill>
                <a:latin typeface="Roboto"/>
              </a:rPr>
              <a:t>4 </a:t>
            </a:r>
            <a:r>
              <a:rPr lang="en-US" sz="2400" dirty="0" smtClean="0">
                <a:latin typeface="Roboto"/>
              </a:rPr>
              <a:t>Its </a:t>
            </a:r>
            <a:r>
              <a:rPr lang="en-US" sz="2400" dirty="0">
                <a:latin typeface="Roboto"/>
              </a:rPr>
              <a:t>interpretation] for the last days refers to the captives, who […] and whose </a:t>
            </a:r>
            <a:endParaRPr lang="en-US" sz="2400" dirty="0" smtClean="0">
              <a:latin typeface="Roboto"/>
            </a:endParaRPr>
          </a:p>
          <a:p>
            <a:endParaRPr lang="en-US" sz="2400" dirty="0">
              <a:latin typeface="Roboto"/>
            </a:endParaRPr>
          </a:p>
          <a:p>
            <a:r>
              <a:rPr lang="en-US" sz="2400" dirty="0" smtClean="0">
                <a:solidFill>
                  <a:srgbClr val="00B0F0"/>
                </a:solidFill>
                <a:latin typeface="Roboto"/>
              </a:rPr>
              <a:t>5</a:t>
            </a:r>
            <a:r>
              <a:rPr lang="en-US" sz="2400" dirty="0" smtClean="0">
                <a:latin typeface="Roboto"/>
              </a:rPr>
              <a:t> </a:t>
            </a:r>
            <a:r>
              <a:rPr lang="en-US" sz="2400" dirty="0">
                <a:latin typeface="Roboto"/>
              </a:rPr>
              <a:t>teachers have been hidden and kept secret, and from the inheritance of Melchizedek, </a:t>
            </a:r>
            <a:r>
              <a:rPr lang="en-US" sz="2400" dirty="0" err="1">
                <a:latin typeface="Roboto"/>
              </a:rPr>
              <a:t>fo</a:t>
            </a:r>
            <a:r>
              <a:rPr lang="en-US" sz="2400" dirty="0">
                <a:latin typeface="Roboto"/>
              </a:rPr>
              <a:t>[r …] … and they are the </a:t>
            </a:r>
            <a:r>
              <a:rPr lang="en-US" sz="2400" dirty="0" err="1">
                <a:latin typeface="Roboto"/>
              </a:rPr>
              <a:t>inherita</a:t>
            </a:r>
            <a:r>
              <a:rPr lang="en-US" sz="2400" dirty="0">
                <a:latin typeface="Roboto"/>
              </a:rPr>
              <a:t>[</a:t>
            </a:r>
            <a:r>
              <a:rPr lang="en-US" sz="2400" dirty="0" err="1">
                <a:latin typeface="Roboto"/>
              </a:rPr>
              <a:t>nce</a:t>
            </a:r>
            <a:r>
              <a:rPr lang="en-US" sz="2400" dirty="0">
                <a:latin typeface="Roboto"/>
              </a:rPr>
              <a:t> of </a:t>
            </a:r>
            <a:r>
              <a:rPr lang="en-US" sz="2400" dirty="0" err="1">
                <a:latin typeface="Roboto"/>
              </a:rPr>
              <a:t>Melchize</a:t>
            </a:r>
            <a:r>
              <a:rPr lang="en-US" sz="2400" dirty="0">
                <a:latin typeface="Roboto"/>
              </a:rPr>
              <a:t>]</a:t>
            </a:r>
            <a:r>
              <a:rPr lang="en-US" sz="2400" dirty="0" err="1">
                <a:latin typeface="Roboto"/>
              </a:rPr>
              <a:t>dek</a:t>
            </a:r>
            <a:r>
              <a:rPr lang="en-US" sz="2400" dirty="0">
                <a:latin typeface="Roboto"/>
              </a:rPr>
              <a:t>, who </a:t>
            </a:r>
            <a:endParaRPr lang="en-US" sz="2400" dirty="0" smtClean="0">
              <a:latin typeface="Roboto"/>
            </a:endParaRPr>
          </a:p>
          <a:p>
            <a:endParaRPr lang="en-US" sz="2400" dirty="0">
              <a:latin typeface="Roboto"/>
            </a:endParaRPr>
          </a:p>
          <a:p>
            <a:r>
              <a:rPr lang="en-US" sz="2400" dirty="0" smtClean="0">
                <a:solidFill>
                  <a:srgbClr val="00B0F0"/>
                </a:solidFill>
                <a:latin typeface="Roboto"/>
              </a:rPr>
              <a:t>6</a:t>
            </a:r>
            <a:r>
              <a:rPr lang="en-US" sz="2400" dirty="0" smtClean="0">
                <a:latin typeface="Roboto"/>
              </a:rPr>
              <a:t> </a:t>
            </a:r>
            <a:r>
              <a:rPr lang="en-US" sz="2400" dirty="0">
                <a:latin typeface="Roboto"/>
              </a:rPr>
              <a:t>will make them return. And liberty will be proclaimed for them, to free them from [the debt of] all their iniquities. And this [</a:t>
            </a:r>
            <a:r>
              <a:rPr lang="en-US" sz="2400" dirty="0" err="1">
                <a:latin typeface="Roboto"/>
              </a:rPr>
              <a:t>wil</a:t>
            </a:r>
            <a:r>
              <a:rPr lang="en-US" sz="2400" dirty="0">
                <a:latin typeface="Roboto"/>
              </a:rPr>
              <a:t>]l [happen]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a:t>
            </a:r>
            <a:r>
              <a:rPr lang="en-US" sz="2400" dirty="0">
                <a:latin typeface="Roboto"/>
              </a:rPr>
              <a:t>in the first week of the jubilee which follows the </a:t>
            </a:r>
            <a:r>
              <a:rPr lang="en-US" sz="2400" dirty="0" err="1">
                <a:latin typeface="Roboto"/>
              </a:rPr>
              <a:t>ni</a:t>
            </a:r>
            <a:r>
              <a:rPr lang="en-US" sz="2400" dirty="0">
                <a:latin typeface="Roboto"/>
              </a:rPr>
              <a:t>[ne] jubilees. And the d[ay of </a:t>
            </a:r>
            <a:r>
              <a:rPr lang="en-US" sz="2400" dirty="0" err="1">
                <a:latin typeface="Roboto"/>
              </a:rPr>
              <a:t>aton</a:t>
            </a:r>
            <a:r>
              <a:rPr lang="en-US" sz="2400" dirty="0">
                <a:latin typeface="Roboto"/>
              </a:rPr>
              <a:t>]</a:t>
            </a:r>
            <a:r>
              <a:rPr lang="en-US" sz="2400" dirty="0" err="1">
                <a:latin typeface="Roboto"/>
              </a:rPr>
              <a:t>ement</a:t>
            </a:r>
            <a:r>
              <a:rPr lang="en-US" sz="2400" dirty="0">
                <a:latin typeface="Roboto"/>
              </a:rPr>
              <a:t> is the e[</a:t>
            </a:r>
            <a:r>
              <a:rPr lang="en-US" sz="2400" dirty="0" err="1">
                <a:latin typeface="Roboto"/>
              </a:rPr>
              <a:t>nd</a:t>
            </a:r>
            <a:r>
              <a:rPr lang="en-US" sz="2400" dirty="0">
                <a:latin typeface="Roboto"/>
              </a:rPr>
              <a:t> of] the tenth [</a:t>
            </a:r>
            <a:r>
              <a:rPr lang="en-US" sz="2400" dirty="0" err="1">
                <a:latin typeface="Roboto"/>
              </a:rPr>
              <a:t>ju</a:t>
            </a:r>
            <a:r>
              <a:rPr lang="en-US" sz="2400" dirty="0">
                <a:latin typeface="Roboto"/>
              </a:rPr>
              <a:t>]</a:t>
            </a:r>
            <a:r>
              <a:rPr lang="en-US" sz="2400" dirty="0" err="1">
                <a:latin typeface="Roboto"/>
              </a:rPr>
              <a:t>bilee</a:t>
            </a:r>
            <a:r>
              <a:rPr lang="en-US" sz="2400" dirty="0">
                <a:latin typeface="Roboto"/>
              </a:rPr>
              <a:t> </a:t>
            </a:r>
            <a:endParaRPr lang="en-US" sz="2400" dirty="0" smtClean="0">
              <a:latin typeface="Roboto"/>
            </a:endParaRPr>
          </a:p>
          <a:p>
            <a:endParaRPr lang="en-US" sz="2400" dirty="0">
              <a:latin typeface="Roboto"/>
            </a:endParaRPr>
          </a:p>
          <a:p>
            <a:r>
              <a:rPr lang="en-US" sz="2400" dirty="0" smtClean="0">
                <a:solidFill>
                  <a:srgbClr val="00B0F0"/>
                </a:solidFill>
                <a:latin typeface="Roboto"/>
              </a:rPr>
              <a:t>8</a:t>
            </a:r>
            <a:r>
              <a:rPr lang="en-US" sz="2400" dirty="0" smtClean="0">
                <a:latin typeface="Roboto"/>
              </a:rPr>
              <a:t> </a:t>
            </a:r>
            <a:r>
              <a:rPr lang="en-US" sz="2400" dirty="0">
                <a:latin typeface="Roboto"/>
              </a:rPr>
              <a:t>in which atonement shall be made for all the sons of [light and] for the men [of] the lot of Mel[chi]</a:t>
            </a:r>
            <a:r>
              <a:rPr lang="en-US" sz="2400" dirty="0" err="1">
                <a:latin typeface="Roboto"/>
              </a:rPr>
              <a:t>zedek</a:t>
            </a:r>
            <a:r>
              <a:rPr lang="en-US" sz="2400" dirty="0">
                <a:latin typeface="Roboto"/>
              </a:rPr>
              <a:t>. […] </a:t>
            </a:r>
            <a:endParaRPr lang="en-US" sz="2400" dirty="0" smtClean="0">
              <a:latin typeface="Roboto"/>
            </a:endParaRPr>
          </a:p>
        </p:txBody>
      </p:sp>
    </p:spTree>
    <p:extLst>
      <p:ext uri="{BB962C8B-B14F-4D97-AF65-F5344CB8AC3E}">
        <p14:creationId xmlns:p14="http://schemas.microsoft.com/office/powerpoint/2010/main" val="1678264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11Q13 The melchizedek scroll Column 2 </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12</a:t>
            </a: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smtClean="0">
                <a:solidFill>
                  <a:srgbClr val="00B0F0"/>
                </a:solidFill>
                <a:latin typeface="Roboto"/>
              </a:rPr>
              <a:t>4 </a:t>
            </a:r>
            <a:r>
              <a:rPr lang="en-US" sz="2400" dirty="0" smtClean="0">
                <a:latin typeface="Roboto"/>
              </a:rPr>
              <a:t>Its </a:t>
            </a:r>
            <a:r>
              <a:rPr lang="en-US" sz="2400" dirty="0">
                <a:latin typeface="Roboto"/>
              </a:rPr>
              <a:t>interpretation] for the last days refers to the captives, who […] and whose </a:t>
            </a:r>
            <a:endParaRPr lang="en-US" sz="2400" dirty="0" smtClean="0">
              <a:latin typeface="Roboto"/>
            </a:endParaRPr>
          </a:p>
          <a:p>
            <a:endParaRPr lang="en-US" sz="2400" dirty="0">
              <a:latin typeface="Roboto"/>
            </a:endParaRPr>
          </a:p>
          <a:p>
            <a:r>
              <a:rPr lang="en-US" sz="2400" dirty="0" smtClean="0">
                <a:solidFill>
                  <a:srgbClr val="00B0F0"/>
                </a:solidFill>
                <a:latin typeface="Roboto"/>
              </a:rPr>
              <a:t>5</a:t>
            </a:r>
            <a:r>
              <a:rPr lang="en-US" sz="2400" dirty="0" smtClean="0">
                <a:latin typeface="Roboto"/>
              </a:rPr>
              <a:t> </a:t>
            </a:r>
            <a:r>
              <a:rPr lang="en-US" sz="2400" dirty="0">
                <a:latin typeface="Roboto"/>
              </a:rPr>
              <a:t>teachers have been hidden and kept secret, and from the inheritance of Melchizedek, </a:t>
            </a:r>
            <a:r>
              <a:rPr lang="en-US" sz="2400" dirty="0" err="1">
                <a:latin typeface="Roboto"/>
              </a:rPr>
              <a:t>fo</a:t>
            </a:r>
            <a:r>
              <a:rPr lang="en-US" sz="2400" dirty="0">
                <a:latin typeface="Roboto"/>
              </a:rPr>
              <a:t>[r …] … and they are the </a:t>
            </a:r>
            <a:r>
              <a:rPr lang="en-US" sz="2400" dirty="0" err="1">
                <a:latin typeface="Roboto"/>
              </a:rPr>
              <a:t>inherita</a:t>
            </a:r>
            <a:r>
              <a:rPr lang="en-US" sz="2400" dirty="0">
                <a:latin typeface="Roboto"/>
              </a:rPr>
              <a:t>[</a:t>
            </a:r>
            <a:r>
              <a:rPr lang="en-US" sz="2400" dirty="0" err="1">
                <a:latin typeface="Roboto"/>
              </a:rPr>
              <a:t>nce</a:t>
            </a:r>
            <a:r>
              <a:rPr lang="en-US" sz="2400" dirty="0">
                <a:latin typeface="Roboto"/>
              </a:rPr>
              <a:t> of </a:t>
            </a:r>
            <a:r>
              <a:rPr lang="en-US" sz="2400" dirty="0" err="1">
                <a:latin typeface="Roboto"/>
              </a:rPr>
              <a:t>Melchize</a:t>
            </a:r>
            <a:r>
              <a:rPr lang="en-US" sz="2400" dirty="0">
                <a:latin typeface="Roboto"/>
              </a:rPr>
              <a:t>]</a:t>
            </a:r>
            <a:r>
              <a:rPr lang="en-US" sz="2400" dirty="0" err="1">
                <a:latin typeface="Roboto"/>
              </a:rPr>
              <a:t>dek</a:t>
            </a:r>
            <a:r>
              <a:rPr lang="en-US" sz="2400" dirty="0">
                <a:latin typeface="Roboto"/>
              </a:rPr>
              <a:t>, who </a:t>
            </a:r>
            <a:endParaRPr lang="en-US" sz="2400" dirty="0" smtClean="0">
              <a:latin typeface="Roboto"/>
            </a:endParaRPr>
          </a:p>
          <a:p>
            <a:endParaRPr lang="en-US" sz="2400" dirty="0">
              <a:latin typeface="Roboto"/>
            </a:endParaRPr>
          </a:p>
          <a:p>
            <a:r>
              <a:rPr lang="en-US" sz="2400" dirty="0" smtClean="0">
                <a:solidFill>
                  <a:srgbClr val="00B0F0"/>
                </a:solidFill>
                <a:latin typeface="Roboto"/>
              </a:rPr>
              <a:t>6</a:t>
            </a:r>
            <a:r>
              <a:rPr lang="en-US" sz="2400" dirty="0" smtClean="0">
                <a:latin typeface="Roboto"/>
              </a:rPr>
              <a:t> </a:t>
            </a:r>
            <a:r>
              <a:rPr lang="en-US" sz="2400" dirty="0">
                <a:latin typeface="Roboto"/>
              </a:rPr>
              <a:t>will make them return. And liberty will be proclaimed for them, to free them from [the debt of] all their iniquities. And this [</a:t>
            </a:r>
            <a:r>
              <a:rPr lang="en-US" sz="2400" dirty="0" err="1">
                <a:latin typeface="Roboto"/>
              </a:rPr>
              <a:t>wil</a:t>
            </a:r>
            <a:r>
              <a:rPr lang="en-US" sz="2400" dirty="0">
                <a:latin typeface="Roboto"/>
              </a:rPr>
              <a:t>]l [happen]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a:t>
            </a:r>
            <a:r>
              <a:rPr lang="en-US" sz="2400" dirty="0">
                <a:latin typeface="Roboto"/>
              </a:rPr>
              <a:t>in the first week of the jubilee which follows the </a:t>
            </a:r>
            <a:r>
              <a:rPr lang="en-US" sz="2400" dirty="0" err="1">
                <a:latin typeface="Roboto"/>
              </a:rPr>
              <a:t>ni</a:t>
            </a:r>
            <a:r>
              <a:rPr lang="en-US" sz="2400" dirty="0">
                <a:latin typeface="Roboto"/>
              </a:rPr>
              <a:t>[ne] jubilees. And the d[ay of </a:t>
            </a:r>
            <a:r>
              <a:rPr lang="en-US" sz="2400" dirty="0" err="1">
                <a:latin typeface="Roboto"/>
              </a:rPr>
              <a:t>aton</a:t>
            </a:r>
            <a:r>
              <a:rPr lang="en-US" sz="2400" dirty="0">
                <a:latin typeface="Roboto"/>
              </a:rPr>
              <a:t>]</a:t>
            </a:r>
            <a:r>
              <a:rPr lang="en-US" sz="2400" dirty="0" err="1">
                <a:latin typeface="Roboto"/>
              </a:rPr>
              <a:t>ement</a:t>
            </a:r>
            <a:r>
              <a:rPr lang="en-US" sz="2400" dirty="0">
                <a:latin typeface="Roboto"/>
              </a:rPr>
              <a:t> is the e[</a:t>
            </a:r>
            <a:r>
              <a:rPr lang="en-US" sz="2400" dirty="0" err="1">
                <a:latin typeface="Roboto"/>
              </a:rPr>
              <a:t>nd</a:t>
            </a:r>
            <a:r>
              <a:rPr lang="en-US" sz="2400" dirty="0">
                <a:latin typeface="Roboto"/>
              </a:rPr>
              <a:t> of] the tenth [</a:t>
            </a:r>
            <a:r>
              <a:rPr lang="en-US" sz="2400" dirty="0" err="1">
                <a:latin typeface="Roboto"/>
              </a:rPr>
              <a:t>ju</a:t>
            </a:r>
            <a:r>
              <a:rPr lang="en-US" sz="2400" dirty="0">
                <a:latin typeface="Roboto"/>
              </a:rPr>
              <a:t>]</a:t>
            </a:r>
            <a:r>
              <a:rPr lang="en-US" sz="2400" dirty="0" err="1">
                <a:latin typeface="Roboto"/>
              </a:rPr>
              <a:t>bilee</a:t>
            </a:r>
            <a:r>
              <a:rPr lang="en-US" sz="2400" dirty="0">
                <a:latin typeface="Roboto"/>
              </a:rPr>
              <a:t> </a:t>
            </a:r>
            <a:endParaRPr lang="en-US" sz="2400" dirty="0" smtClean="0">
              <a:latin typeface="Roboto"/>
            </a:endParaRPr>
          </a:p>
          <a:p>
            <a:endParaRPr lang="en-US" sz="2400" dirty="0">
              <a:latin typeface="Roboto"/>
            </a:endParaRPr>
          </a:p>
          <a:p>
            <a:r>
              <a:rPr lang="en-US" sz="2400" dirty="0" smtClean="0">
                <a:solidFill>
                  <a:srgbClr val="00B0F0"/>
                </a:solidFill>
                <a:latin typeface="Roboto"/>
              </a:rPr>
              <a:t>8</a:t>
            </a:r>
            <a:r>
              <a:rPr lang="en-US" sz="2400" dirty="0" smtClean="0">
                <a:latin typeface="Roboto"/>
              </a:rPr>
              <a:t> </a:t>
            </a:r>
            <a:r>
              <a:rPr lang="en-US" sz="2400" dirty="0">
                <a:latin typeface="Roboto"/>
              </a:rPr>
              <a:t>in which atonement shall be made for all the sons of [light and] for the men [of] the lot of Mel[chi]</a:t>
            </a:r>
            <a:r>
              <a:rPr lang="en-US" sz="2400" dirty="0" err="1">
                <a:latin typeface="Roboto"/>
              </a:rPr>
              <a:t>zedek</a:t>
            </a:r>
            <a:r>
              <a:rPr lang="en-US" sz="2400" dirty="0">
                <a:latin typeface="Roboto"/>
              </a:rPr>
              <a:t>. […] </a:t>
            </a:r>
            <a:endParaRPr lang="en-US" sz="2400" dirty="0" smtClean="0">
              <a:latin typeface="Roboto"/>
            </a:endParaRPr>
          </a:p>
        </p:txBody>
      </p:sp>
    </p:spTree>
    <p:extLst>
      <p:ext uri="{BB962C8B-B14F-4D97-AF65-F5344CB8AC3E}">
        <p14:creationId xmlns:p14="http://schemas.microsoft.com/office/powerpoint/2010/main" val="2771510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What was the date when Jesus read this?</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p>
        </p:txBody>
      </p:sp>
      <p:sp>
        <p:nvSpPr>
          <p:cNvPr id="5" name="TextBox 4"/>
          <p:cNvSpPr txBox="1"/>
          <p:nvPr/>
        </p:nvSpPr>
        <p:spPr>
          <a:xfrm>
            <a:off x="698500" y="1016000"/>
            <a:ext cx="9652000" cy="2677656"/>
          </a:xfrm>
          <a:prstGeom prst="rect">
            <a:avLst/>
          </a:prstGeom>
          <a:noFill/>
        </p:spPr>
        <p:txBody>
          <a:bodyPr wrap="square" rtlCol="0">
            <a:spAutoFit/>
          </a:bodyPr>
          <a:lstStyle/>
          <a:p>
            <a:r>
              <a:rPr lang="en-US" sz="2400" dirty="0" smtClean="0">
                <a:latin typeface="Roboto"/>
              </a:rPr>
              <a:t>It Yom Kippur, the Day of Atonement, was October 10-11, 26 AD.</a:t>
            </a:r>
          </a:p>
          <a:p>
            <a:endParaRPr lang="en-US" sz="2400" dirty="0">
              <a:latin typeface="Roboto"/>
            </a:endParaRPr>
          </a:p>
          <a:p>
            <a:r>
              <a:rPr lang="en-US" sz="2400" dirty="0" smtClean="0">
                <a:latin typeface="Roboto"/>
              </a:rPr>
              <a:t>That is 10 days after the Jewish New year, </a:t>
            </a:r>
            <a:r>
              <a:rPr lang="en-US" sz="2400" dirty="0">
                <a:latin typeface="Roboto"/>
              </a:rPr>
              <a:t>Rosh </a:t>
            </a:r>
            <a:r>
              <a:rPr lang="en-US" sz="2400" dirty="0" smtClean="0">
                <a:latin typeface="Roboto"/>
              </a:rPr>
              <a:t>Hashanah.</a:t>
            </a:r>
          </a:p>
          <a:p>
            <a:endParaRPr lang="en-US" sz="2400" dirty="0">
              <a:latin typeface="Roboto"/>
            </a:endParaRPr>
          </a:p>
          <a:p>
            <a:r>
              <a:rPr lang="en-US" sz="2400" dirty="0" smtClean="0">
                <a:latin typeface="Roboto"/>
              </a:rPr>
              <a:t>This marked the start of the public Ministry of Jesus. </a:t>
            </a:r>
          </a:p>
          <a:p>
            <a:endParaRPr lang="en-US" sz="2400" dirty="0">
              <a:latin typeface="Roboto"/>
            </a:endParaRPr>
          </a:p>
          <a:p>
            <a:r>
              <a:rPr lang="en-US" sz="2400" dirty="0" smtClean="0">
                <a:latin typeface="Roboto"/>
              </a:rPr>
              <a:t>26-27 was a Jubilee year. </a:t>
            </a:r>
          </a:p>
        </p:txBody>
      </p:sp>
      <p:sp>
        <p:nvSpPr>
          <p:cNvPr id="2" name="TextBox 1"/>
          <p:cNvSpPr txBox="1"/>
          <p:nvPr/>
        </p:nvSpPr>
        <p:spPr>
          <a:xfrm>
            <a:off x="406400" y="584200"/>
            <a:ext cx="10236200" cy="5632311"/>
          </a:xfrm>
          <a:prstGeom prst="rect">
            <a:avLst/>
          </a:prstGeom>
          <a:solidFill>
            <a:srgbClr val="FF0000"/>
          </a:solidFill>
        </p:spPr>
        <p:txBody>
          <a:bodyPr wrap="square" rtlCol="0">
            <a:spAutoFit/>
          </a:bodyPr>
          <a:lstStyle/>
          <a:p>
            <a:r>
              <a:rPr lang="en-US" sz="2400" b="1" u="sng" dirty="0"/>
              <a:t>The Prophetic </a:t>
            </a:r>
            <a:r>
              <a:rPr lang="en-US" sz="2400" b="1" u="sng" dirty="0" smtClean="0"/>
              <a:t>Verses</a:t>
            </a:r>
            <a:r>
              <a:rPr lang="en-US" sz="2400" dirty="0" smtClean="0"/>
              <a:t> </a:t>
            </a:r>
            <a:r>
              <a:rPr lang="en-US" sz="2400" dirty="0"/>
              <a:t>Daniel 9:26: "And after the sixty-two weeks the Messiah shall be cut off, but not for Himself; and the people of the prince who is to come shall destroy the city and the sanctuary</a:t>
            </a:r>
            <a:r>
              <a:rPr lang="en-US" sz="2400" dirty="0" smtClean="0"/>
              <a:t>...“</a:t>
            </a:r>
          </a:p>
          <a:p>
            <a:endParaRPr lang="en-US" sz="2400" dirty="0"/>
          </a:p>
          <a:p>
            <a:r>
              <a:rPr lang="en-US" sz="2400" b="1" u="sng" dirty="0" smtClean="0"/>
              <a:t>Daniel </a:t>
            </a:r>
            <a:r>
              <a:rPr lang="en-US" sz="2400" b="1" u="sng" dirty="0"/>
              <a:t>9:27: </a:t>
            </a:r>
            <a:r>
              <a:rPr lang="en-US" sz="2400" dirty="0"/>
              <a:t>"Then he shall confirm a covenant with many for one week; but in the middle of the week he shall bring an end to sacrifice and offering</a:t>
            </a:r>
            <a:r>
              <a:rPr lang="en-US" sz="2400" dirty="0" smtClean="0"/>
              <a:t>...“</a:t>
            </a:r>
          </a:p>
          <a:p>
            <a:endParaRPr lang="en-US" sz="2400" dirty="0"/>
          </a:p>
          <a:p>
            <a:r>
              <a:rPr lang="en-US" sz="2400" b="1" u="sng" dirty="0" smtClean="0"/>
              <a:t>Key </a:t>
            </a:r>
            <a:r>
              <a:rPr lang="en-US" sz="2400" b="1" u="sng" dirty="0"/>
              <a:t>Details of the </a:t>
            </a:r>
            <a:r>
              <a:rPr lang="en-US" sz="2400" b="1" u="sng" dirty="0" smtClean="0"/>
              <a:t>Prophecy:</a:t>
            </a:r>
            <a:r>
              <a:rPr lang="en-US" sz="2400" dirty="0" smtClean="0"/>
              <a:t> </a:t>
            </a:r>
            <a:r>
              <a:rPr lang="en-US" sz="2400" dirty="0"/>
              <a:t>The 70 Weeks: Interpreted as 70 periods of "sevens" (490 years) total</a:t>
            </a:r>
            <a:r>
              <a:rPr lang="en-US" sz="2400" dirty="0" smtClean="0"/>
              <a:t>.</a:t>
            </a:r>
          </a:p>
          <a:p>
            <a:endParaRPr lang="en-US" sz="2400" dirty="0"/>
          </a:p>
          <a:p>
            <a:r>
              <a:rPr lang="en-US" sz="2400" b="1" u="sng" dirty="0" smtClean="0"/>
              <a:t>The </a:t>
            </a:r>
            <a:r>
              <a:rPr lang="en-US" sz="2400" b="1" u="sng" dirty="0"/>
              <a:t>Midpoint: </a:t>
            </a:r>
            <a:r>
              <a:rPr lang="en-US" sz="2400" dirty="0"/>
              <a:t>The "middle of the week" refers to 3.5 years (halfway through the final 7-year period</a:t>
            </a:r>
            <a:r>
              <a:rPr lang="en-US" sz="2400" dirty="0" smtClean="0"/>
              <a:t>).</a:t>
            </a:r>
          </a:p>
          <a:p>
            <a:endParaRPr lang="en-US" sz="2400" dirty="0"/>
          </a:p>
          <a:p>
            <a:r>
              <a:rPr lang="en-US" sz="2400" b="1" u="sng" dirty="0" smtClean="0"/>
              <a:t>The </a:t>
            </a:r>
            <a:r>
              <a:rPr lang="en-US" sz="2400" b="1" u="sng" dirty="0"/>
              <a:t>Messiah Cut Off: </a:t>
            </a:r>
            <a:r>
              <a:rPr lang="en-US" sz="2400" dirty="0"/>
              <a:t>Refers to the crucifixion of Jesus </a:t>
            </a:r>
            <a:r>
              <a:rPr lang="en-US" sz="2400" dirty="0" smtClean="0"/>
              <a:t>Christ.</a:t>
            </a:r>
            <a:endParaRPr lang="en-US" sz="2400" dirty="0"/>
          </a:p>
        </p:txBody>
      </p:sp>
    </p:spTree>
    <p:extLst>
      <p:ext uri="{BB962C8B-B14F-4D97-AF65-F5344CB8AC3E}">
        <p14:creationId xmlns:p14="http://schemas.microsoft.com/office/powerpoint/2010/main" val="1635106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9:9-12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9 </a:t>
            </a:r>
            <a:r>
              <a:rPr lang="en-US" sz="2400" dirty="0" smtClean="0">
                <a:latin typeface="Roboto"/>
              </a:rPr>
              <a:t>which </a:t>
            </a:r>
            <a:r>
              <a:rPr lang="en-US" sz="2400" dirty="0">
                <a:latin typeface="Roboto"/>
              </a:rPr>
              <a:t>[is] a symbol for the present time. Accordingly both gifts and sacrifices are offered which cannot make the worshiper perfect in conscience,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since </a:t>
            </a:r>
            <a:r>
              <a:rPr lang="en-US" sz="2400" dirty="0">
                <a:latin typeface="Roboto"/>
              </a:rPr>
              <a:t>they [relate] only to food and drink and various washings, regulations for the body imposed until a time of reformation.</a:t>
            </a:r>
          </a:p>
          <a:p>
            <a:endParaRPr lang="en-US" sz="2400" dirty="0">
              <a:latin typeface="Roboto"/>
            </a:endParaRPr>
          </a:p>
          <a:p>
            <a:r>
              <a:rPr lang="en-US" sz="2400" dirty="0" smtClean="0">
                <a:solidFill>
                  <a:srgbClr val="00B0F0"/>
                </a:solidFill>
                <a:latin typeface="Roboto"/>
              </a:rPr>
              <a:t>11</a:t>
            </a:r>
            <a:r>
              <a:rPr lang="en-US" sz="2400" dirty="0" smtClean="0">
                <a:latin typeface="Roboto"/>
              </a:rPr>
              <a:t> But </a:t>
            </a:r>
            <a:r>
              <a:rPr lang="en-US" sz="2400" dirty="0">
                <a:latin typeface="Roboto"/>
              </a:rPr>
              <a:t>when </a:t>
            </a:r>
            <a:r>
              <a:rPr lang="en-US" sz="2400" dirty="0">
                <a:solidFill>
                  <a:srgbClr val="FFFF00"/>
                </a:solidFill>
                <a:latin typeface="Roboto"/>
              </a:rPr>
              <a:t>Christ appeared [as] a high priest </a:t>
            </a:r>
            <a:r>
              <a:rPr lang="en-US" sz="2400" dirty="0">
                <a:latin typeface="Roboto"/>
              </a:rPr>
              <a:t>of the good things to come, [He entered] through the greater and more perfect tabernacle, not made with hands, that is to say, not of this creation;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 </a:t>
            </a:r>
            <a:r>
              <a:rPr lang="en-US" sz="2400" dirty="0" smtClean="0">
                <a:latin typeface="Roboto"/>
              </a:rPr>
              <a:t>and </a:t>
            </a:r>
            <a:r>
              <a:rPr lang="en-US" sz="2400" dirty="0">
                <a:latin typeface="Roboto"/>
              </a:rPr>
              <a:t>not through the blood of goats and calves, but through </a:t>
            </a:r>
            <a:r>
              <a:rPr lang="en-US" sz="2400" dirty="0">
                <a:solidFill>
                  <a:srgbClr val="FFFF00"/>
                </a:solidFill>
                <a:latin typeface="Roboto"/>
              </a:rPr>
              <a:t>His own blood, </a:t>
            </a:r>
            <a:r>
              <a:rPr lang="en-US" sz="2400" dirty="0">
                <a:latin typeface="Roboto"/>
              </a:rPr>
              <a:t>He entered the holy place once for all, having obtained eternal redemption. </a:t>
            </a:r>
          </a:p>
        </p:txBody>
      </p:sp>
    </p:spTree>
    <p:extLst>
      <p:ext uri="{BB962C8B-B14F-4D97-AF65-F5344CB8AC3E}">
        <p14:creationId xmlns:p14="http://schemas.microsoft.com/office/powerpoint/2010/main" val="1258952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9:13-15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13 </a:t>
            </a:r>
            <a:r>
              <a:rPr lang="en-US" sz="2400" dirty="0" smtClean="0">
                <a:latin typeface="Roboto"/>
              </a:rPr>
              <a:t>For </a:t>
            </a:r>
            <a:r>
              <a:rPr lang="en-US" sz="2400" dirty="0">
                <a:latin typeface="Roboto"/>
              </a:rPr>
              <a:t>if the blood of goats and bulls and the ashes of a heifer sprinkling those who have been defiled sanctify for the cleansing of the flesh, </a:t>
            </a:r>
            <a:endParaRPr lang="en-US" sz="2400" dirty="0" smtClean="0">
              <a:latin typeface="Roboto"/>
            </a:endParaRPr>
          </a:p>
          <a:p>
            <a:endParaRPr lang="en-US" sz="2400" dirty="0">
              <a:latin typeface="Roboto"/>
            </a:endParaRPr>
          </a:p>
          <a:p>
            <a:r>
              <a:rPr lang="en-US" sz="2400" dirty="0" smtClean="0">
                <a:solidFill>
                  <a:srgbClr val="00B0F0"/>
                </a:solidFill>
                <a:latin typeface="Roboto"/>
              </a:rPr>
              <a:t>14 </a:t>
            </a:r>
            <a:r>
              <a:rPr lang="en-US" sz="2400" dirty="0" smtClean="0">
                <a:latin typeface="Roboto"/>
              </a:rPr>
              <a:t>how </a:t>
            </a:r>
            <a:r>
              <a:rPr lang="en-US" sz="2400" dirty="0">
                <a:latin typeface="Roboto"/>
              </a:rPr>
              <a:t>much more will the blood of Christ, who through the eternal Spirit offered Himself without blemish to God, cleanse your conscience from dead works to serve the living God</a:t>
            </a:r>
            <a:r>
              <a:rPr lang="en-US" sz="2400" dirty="0" smtClean="0">
                <a:latin typeface="Roboto"/>
              </a:rPr>
              <a:t>?</a:t>
            </a:r>
          </a:p>
          <a:p>
            <a:endParaRPr lang="en-US" sz="2400" dirty="0">
              <a:latin typeface="Roboto"/>
            </a:endParaRPr>
          </a:p>
          <a:p>
            <a:r>
              <a:rPr lang="en-US" sz="2400" dirty="0" smtClean="0">
                <a:solidFill>
                  <a:srgbClr val="00B0F0"/>
                </a:solidFill>
                <a:latin typeface="Roboto"/>
              </a:rPr>
              <a:t>15</a:t>
            </a:r>
            <a:r>
              <a:rPr lang="en-US" sz="2400" dirty="0" smtClean="0">
                <a:latin typeface="Roboto"/>
              </a:rPr>
              <a:t> For </a:t>
            </a:r>
            <a:r>
              <a:rPr lang="en-US" sz="2400" dirty="0">
                <a:latin typeface="Roboto"/>
              </a:rPr>
              <a:t>this reason He is the mediator of a new covenant, so that, since a death has taken place for the redemption of the transgressions that were [committed] under the first covenant, those who have been called may receive the promise of the eternal inheritance.</a:t>
            </a:r>
          </a:p>
        </p:txBody>
      </p:sp>
    </p:spTree>
    <p:extLst>
      <p:ext uri="{BB962C8B-B14F-4D97-AF65-F5344CB8AC3E}">
        <p14:creationId xmlns:p14="http://schemas.microsoft.com/office/powerpoint/2010/main" val="1688656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9:13-15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a:t>
            </a:r>
            <a:r>
              <a:rPr lang="en-US" sz="2400" dirty="0" smtClean="0">
                <a:solidFill>
                  <a:srgbClr val="FFFF00"/>
                </a:solidFill>
                <a:latin typeface="Roboto"/>
              </a:rPr>
              <a:t>For </a:t>
            </a:r>
            <a:r>
              <a:rPr lang="en-US" sz="2400" dirty="0">
                <a:solidFill>
                  <a:srgbClr val="FFFF00"/>
                </a:solidFill>
                <a:latin typeface="Roboto"/>
              </a:rPr>
              <a:t>a covenant is valid [only] when men are dead, for it is never in force while the one who made it lives.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Tree>
    <p:extLst>
      <p:ext uri="{BB962C8B-B14F-4D97-AF65-F5344CB8AC3E}">
        <p14:creationId xmlns:p14="http://schemas.microsoft.com/office/powerpoint/2010/main" val="4050845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9:16-20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a </a:t>
            </a:r>
            <a:r>
              <a:rPr lang="en-US" sz="2400" dirty="0">
                <a:solidFill>
                  <a:srgbClr val="FFFF00"/>
                </a:solidFill>
                <a:latin typeface="Roboto"/>
              </a:rPr>
              <a:t>covenant</a:t>
            </a:r>
            <a:r>
              <a:rPr lang="en-US" sz="2400" dirty="0">
                <a:latin typeface="Roboto"/>
              </a:rPr>
              <a:t> is valid [only] when men are dead, for it is never in force while the one who made it lives.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Tree>
    <p:extLst>
      <p:ext uri="{BB962C8B-B14F-4D97-AF65-F5344CB8AC3E}">
        <p14:creationId xmlns:p14="http://schemas.microsoft.com/office/powerpoint/2010/main" val="3642867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9:16-20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a </a:t>
            </a:r>
            <a:r>
              <a:rPr lang="en-US" sz="2400" dirty="0">
                <a:solidFill>
                  <a:srgbClr val="FFFF00"/>
                </a:solidFill>
                <a:latin typeface="Roboto"/>
              </a:rPr>
              <a:t>covenant</a:t>
            </a:r>
            <a:r>
              <a:rPr lang="en-US" sz="2400" dirty="0">
                <a:latin typeface="Roboto"/>
              </a:rPr>
              <a:t> is valid [only] when men are dead, for it is never in force while the one who made it lives.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
        <p:nvSpPr>
          <p:cNvPr id="2" name="TextBox 1"/>
          <p:cNvSpPr txBox="1"/>
          <p:nvPr/>
        </p:nvSpPr>
        <p:spPr>
          <a:xfrm>
            <a:off x="1345223" y="2927838"/>
            <a:ext cx="8836269" cy="3539430"/>
          </a:xfrm>
          <a:prstGeom prst="rect">
            <a:avLst/>
          </a:prstGeom>
          <a:solidFill>
            <a:schemeClr val="accent1"/>
          </a:solidFill>
        </p:spPr>
        <p:txBody>
          <a:bodyPr wrap="square" rtlCol="0">
            <a:spAutoFit/>
          </a:bodyPr>
          <a:lstStyle/>
          <a:p>
            <a:r>
              <a:rPr lang="en-US" sz="3200" b="1" dirty="0" err="1"/>
              <a:t>Diatheke</a:t>
            </a:r>
            <a:r>
              <a:rPr lang="en-US" sz="3200" dirty="0"/>
              <a:t> conveys a unilateral disposition, arrangement, or will initiated solely by a superior party (God) rather than a contract negotiated between equals. This highlighted that God sovereignly established His covenant with humanity by grace rather than a two-way bargain.</a:t>
            </a:r>
          </a:p>
        </p:txBody>
      </p:sp>
    </p:spTree>
    <p:extLst>
      <p:ext uri="{BB962C8B-B14F-4D97-AF65-F5344CB8AC3E}">
        <p14:creationId xmlns:p14="http://schemas.microsoft.com/office/powerpoint/2010/main" val="276667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9:16-20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a </a:t>
            </a:r>
            <a:r>
              <a:rPr lang="en-US" sz="2400" dirty="0">
                <a:solidFill>
                  <a:srgbClr val="FFFF00"/>
                </a:solidFill>
                <a:latin typeface="Roboto"/>
              </a:rPr>
              <a:t>covenant</a:t>
            </a:r>
            <a:r>
              <a:rPr lang="en-US" sz="2400" dirty="0">
                <a:latin typeface="Roboto"/>
              </a:rPr>
              <a:t> is valid [only] when men are dead, for it is never in force while the one who made it lives.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
        <p:nvSpPr>
          <p:cNvPr id="2" name="TextBox 1"/>
          <p:cNvSpPr txBox="1"/>
          <p:nvPr/>
        </p:nvSpPr>
        <p:spPr>
          <a:xfrm>
            <a:off x="1345223" y="2927838"/>
            <a:ext cx="8836269" cy="3539430"/>
          </a:xfrm>
          <a:prstGeom prst="rect">
            <a:avLst/>
          </a:prstGeom>
          <a:solidFill>
            <a:schemeClr val="accent1"/>
          </a:solidFill>
        </p:spPr>
        <p:txBody>
          <a:bodyPr wrap="square" rtlCol="0">
            <a:spAutoFit/>
          </a:bodyPr>
          <a:lstStyle/>
          <a:p>
            <a:r>
              <a:rPr lang="en-US" sz="3200" b="1" dirty="0" err="1"/>
              <a:t>Diatheke</a:t>
            </a:r>
            <a:r>
              <a:rPr lang="en-US" sz="3200" dirty="0"/>
              <a:t> conveys a unilateral disposition, arrangement, or will initiated solely by a superior party (God) rather than a contract negotiated between equals. This highlighted that God sovereignly established His covenant with humanity by grace rather than a two-way bargain.</a:t>
            </a:r>
          </a:p>
        </p:txBody>
      </p:sp>
      <p:sp>
        <p:nvSpPr>
          <p:cNvPr id="6" name="TextBox 5"/>
          <p:cNvSpPr txBox="1"/>
          <p:nvPr/>
        </p:nvSpPr>
        <p:spPr>
          <a:xfrm>
            <a:off x="967154" y="2417885"/>
            <a:ext cx="9530861" cy="2062103"/>
          </a:xfrm>
          <a:prstGeom prst="rect">
            <a:avLst/>
          </a:prstGeom>
          <a:solidFill>
            <a:schemeClr val="bg1"/>
          </a:solidFill>
        </p:spPr>
        <p:txBody>
          <a:bodyPr wrap="square" rtlCol="0">
            <a:spAutoFit/>
          </a:bodyPr>
          <a:lstStyle/>
          <a:p>
            <a:r>
              <a:rPr lang="en-US" sz="3200" b="1" dirty="0"/>
              <a:t> </a:t>
            </a:r>
            <a:r>
              <a:rPr lang="en-US" sz="3200" b="1" dirty="0" err="1"/>
              <a:t>Suntheke</a:t>
            </a:r>
            <a:r>
              <a:rPr lang="en-US" sz="3200" b="1" dirty="0"/>
              <a:t> </a:t>
            </a:r>
            <a:r>
              <a:rPr lang="en-US" sz="3200" dirty="0"/>
              <a:t>means a mutual, bilateral agreement or treaty made between two parties of equal standing who negotiate its terms.</a:t>
            </a:r>
          </a:p>
        </p:txBody>
      </p:sp>
    </p:spTree>
    <p:extLst>
      <p:ext uri="{BB962C8B-B14F-4D97-AF65-F5344CB8AC3E}">
        <p14:creationId xmlns:p14="http://schemas.microsoft.com/office/powerpoint/2010/main" val="544524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9:16-20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a </a:t>
            </a:r>
            <a:r>
              <a:rPr lang="en-US" sz="2400" dirty="0">
                <a:solidFill>
                  <a:srgbClr val="FFFF00"/>
                </a:solidFill>
                <a:latin typeface="Roboto"/>
              </a:rPr>
              <a:t>covenant</a:t>
            </a:r>
            <a:r>
              <a:rPr lang="en-US" sz="2400" dirty="0">
                <a:latin typeface="Roboto"/>
              </a:rPr>
              <a:t> is valid [only] when men are dead, for it is never in force while the one who made it lives.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
        <p:nvSpPr>
          <p:cNvPr id="2" name="TextBox 1"/>
          <p:cNvSpPr txBox="1"/>
          <p:nvPr/>
        </p:nvSpPr>
        <p:spPr>
          <a:xfrm>
            <a:off x="1345223" y="2927838"/>
            <a:ext cx="8836269" cy="3539430"/>
          </a:xfrm>
          <a:prstGeom prst="rect">
            <a:avLst/>
          </a:prstGeom>
          <a:solidFill>
            <a:schemeClr val="accent1"/>
          </a:solidFill>
        </p:spPr>
        <p:txBody>
          <a:bodyPr wrap="square" rtlCol="0">
            <a:spAutoFit/>
          </a:bodyPr>
          <a:lstStyle/>
          <a:p>
            <a:r>
              <a:rPr lang="en-US" sz="3200" b="1" dirty="0" err="1"/>
              <a:t>Diatheke</a:t>
            </a:r>
            <a:r>
              <a:rPr lang="en-US" sz="3200" dirty="0"/>
              <a:t> conveys a unilateral disposition, arrangement, or will initiated solely by a superior party (God) rather than a contract negotiated between equals. This highlighted that God sovereignly established His covenant with humanity by grace rather than a two-way bargain.</a:t>
            </a:r>
          </a:p>
        </p:txBody>
      </p:sp>
      <p:sp>
        <p:nvSpPr>
          <p:cNvPr id="6" name="TextBox 5"/>
          <p:cNvSpPr txBox="1"/>
          <p:nvPr/>
        </p:nvSpPr>
        <p:spPr>
          <a:xfrm>
            <a:off x="967154" y="2417885"/>
            <a:ext cx="9530861" cy="2062103"/>
          </a:xfrm>
          <a:prstGeom prst="rect">
            <a:avLst/>
          </a:prstGeom>
          <a:solidFill>
            <a:schemeClr val="bg1"/>
          </a:solidFill>
        </p:spPr>
        <p:txBody>
          <a:bodyPr wrap="square" rtlCol="0">
            <a:spAutoFit/>
          </a:bodyPr>
          <a:lstStyle/>
          <a:p>
            <a:r>
              <a:rPr lang="en-US" sz="3200" b="1" dirty="0"/>
              <a:t> </a:t>
            </a:r>
            <a:r>
              <a:rPr lang="en-US" sz="3200" b="1" dirty="0" err="1"/>
              <a:t>Suntheke</a:t>
            </a:r>
            <a:r>
              <a:rPr lang="en-US" sz="3200" b="1" dirty="0"/>
              <a:t> </a:t>
            </a:r>
            <a:r>
              <a:rPr lang="en-US" sz="3200" dirty="0"/>
              <a:t>means a mutual, bilateral agreement or treaty made between two parties of equal standing who negotiate its terms.</a:t>
            </a:r>
          </a:p>
        </p:txBody>
      </p:sp>
    </p:spTree>
    <p:extLst>
      <p:ext uri="{BB962C8B-B14F-4D97-AF65-F5344CB8AC3E}">
        <p14:creationId xmlns:p14="http://schemas.microsoft.com/office/powerpoint/2010/main" val="1701351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9:16-20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p>
        </p:txBody>
      </p:sp>
      <p:sp>
        <p:nvSpPr>
          <p:cNvPr id="5" name="TextBox 4"/>
          <p:cNvSpPr txBox="1"/>
          <p:nvPr/>
        </p:nvSpPr>
        <p:spPr>
          <a:xfrm>
            <a:off x="439615" y="791308"/>
            <a:ext cx="9910885" cy="6226335"/>
          </a:xfrm>
          <a:prstGeom prst="rect">
            <a:avLst/>
          </a:prstGeom>
          <a:noFill/>
        </p:spPr>
        <p:txBody>
          <a:bodyPr wrap="square" rtlCol="0">
            <a:spAutoFit/>
          </a:bodyPr>
          <a:lstStyle/>
          <a:p>
            <a:r>
              <a:rPr lang="en-US" sz="2400" dirty="0" smtClean="0">
                <a:solidFill>
                  <a:srgbClr val="00B0F0"/>
                </a:solidFill>
                <a:latin typeface="Roboto"/>
              </a:rPr>
              <a:t>16 </a:t>
            </a:r>
            <a:r>
              <a:rPr lang="en-US" sz="2400" dirty="0" smtClean="0">
                <a:latin typeface="Roboto"/>
              </a:rPr>
              <a:t>For </a:t>
            </a:r>
            <a:r>
              <a:rPr lang="en-US" sz="2400" dirty="0">
                <a:latin typeface="Roboto"/>
              </a:rPr>
              <a:t>where a covenant is, there must of necessity be the death of the one who made 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a </a:t>
            </a:r>
            <a:r>
              <a:rPr lang="en-US" sz="2400" dirty="0">
                <a:solidFill>
                  <a:srgbClr val="FFFF00"/>
                </a:solidFill>
                <a:latin typeface="Roboto"/>
              </a:rPr>
              <a:t>covenant</a:t>
            </a:r>
            <a:r>
              <a:rPr lang="en-US" sz="2400" dirty="0">
                <a:latin typeface="Roboto"/>
              </a:rPr>
              <a:t> is valid [only] when men are dead, for it is never in force while the one who made it lives.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Therefore </a:t>
            </a:r>
            <a:r>
              <a:rPr lang="en-US" sz="2400" dirty="0">
                <a:latin typeface="Roboto"/>
              </a:rPr>
              <a:t>even the first [covenant] was not inaugurated without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19</a:t>
            </a:r>
            <a:r>
              <a:rPr lang="en-US" sz="2400" dirty="0" smtClean="0">
                <a:latin typeface="Roboto"/>
              </a:rPr>
              <a:t> For </a:t>
            </a:r>
            <a:r>
              <a:rPr lang="en-US" sz="2400" dirty="0">
                <a:latin typeface="Roboto"/>
              </a:rPr>
              <a:t>when every commandment had been spoken by Moses to all the people according to the Law, he took the blood of the calves and the goats, with water and scarlet wool and hyssop, and sprinkled both the book itself and all the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saying</a:t>
            </a:r>
            <a:r>
              <a:rPr lang="en-US" sz="2400" dirty="0">
                <a:latin typeface="Roboto"/>
              </a:rPr>
              <a:t>, "THIS IS THE BLOOD OF THE COVENANT WHICH GOD COMMANDED YOU."</a:t>
            </a:r>
            <a:r>
              <a:rPr lang="en-US" sz="2400" dirty="0" smtClean="0">
                <a:latin typeface="Roboto"/>
              </a:rPr>
              <a:t>.</a:t>
            </a:r>
            <a:endParaRPr lang="en-US" sz="2400" dirty="0">
              <a:latin typeface="Roboto"/>
            </a:endParaRPr>
          </a:p>
        </p:txBody>
      </p:sp>
    </p:spTree>
    <p:extLst>
      <p:ext uri="{BB962C8B-B14F-4D97-AF65-F5344CB8AC3E}">
        <p14:creationId xmlns:p14="http://schemas.microsoft.com/office/powerpoint/2010/main" val="3673425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9:21-22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p>
        </p:txBody>
      </p:sp>
      <p:sp>
        <p:nvSpPr>
          <p:cNvPr id="5" name="TextBox 4"/>
          <p:cNvSpPr txBox="1"/>
          <p:nvPr/>
        </p:nvSpPr>
        <p:spPr>
          <a:xfrm>
            <a:off x="483577" y="1441938"/>
            <a:ext cx="9866923" cy="2677656"/>
          </a:xfrm>
          <a:prstGeom prst="rect">
            <a:avLst/>
          </a:prstGeom>
          <a:noFill/>
        </p:spPr>
        <p:txBody>
          <a:bodyPr wrap="square" rtlCol="0">
            <a:spAutoFit/>
          </a:bodyPr>
          <a:lstStyle/>
          <a:p>
            <a:r>
              <a:rPr lang="en-US" sz="2400" dirty="0" smtClean="0">
                <a:solidFill>
                  <a:srgbClr val="00B0F0"/>
                </a:solidFill>
                <a:latin typeface="Roboto"/>
              </a:rPr>
              <a:t>21</a:t>
            </a:r>
            <a:r>
              <a:rPr lang="en-US" sz="2400" dirty="0" smtClean="0">
                <a:latin typeface="Roboto"/>
              </a:rPr>
              <a:t> And </a:t>
            </a:r>
            <a:r>
              <a:rPr lang="en-US" sz="2400" dirty="0">
                <a:latin typeface="Roboto"/>
              </a:rPr>
              <a:t>in the same way he sprinkled both the tabernacle and all the vessels of the ministry with the blood.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22</a:t>
            </a:r>
            <a:r>
              <a:rPr lang="en-US" sz="2400" dirty="0" smtClean="0">
                <a:latin typeface="Roboto"/>
              </a:rPr>
              <a:t> And </a:t>
            </a:r>
            <a:r>
              <a:rPr lang="en-US" sz="2400" dirty="0">
                <a:latin typeface="Roboto"/>
              </a:rPr>
              <a:t>according to the Law, </a:t>
            </a:r>
            <a:r>
              <a:rPr lang="en-US" sz="2400" dirty="0">
                <a:solidFill>
                  <a:srgbClr val="FFFF00"/>
                </a:solidFill>
                <a:latin typeface="Roboto"/>
              </a:rPr>
              <a:t>[one may] </a:t>
            </a:r>
            <a:r>
              <a:rPr lang="en-US" sz="2400" dirty="0">
                <a:latin typeface="Roboto"/>
              </a:rPr>
              <a:t>almost </a:t>
            </a:r>
            <a:r>
              <a:rPr lang="en-US" sz="2400" dirty="0">
                <a:solidFill>
                  <a:srgbClr val="FFFF00"/>
                </a:solidFill>
                <a:latin typeface="Roboto"/>
              </a:rPr>
              <a:t>[say], </a:t>
            </a:r>
            <a:r>
              <a:rPr lang="en-US" sz="2400" dirty="0">
                <a:latin typeface="Roboto"/>
              </a:rPr>
              <a:t>all things are cleansed with blood, and without shedding of blood there is no forgiveness</a:t>
            </a:r>
            <a:r>
              <a:rPr lang="en-US" sz="2400" dirty="0" smtClean="0">
                <a:latin typeface="Roboto"/>
              </a:rPr>
              <a:t>.</a:t>
            </a:r>
          </a:p>
          <a:p>
            <a:endParaRPr lang="en-US" sz="2400" dirty="0" smtClean="0">
              <a:latin typeface="Roboto"/>
            </a:endParaRPr>
          </a:p>
        </p:txBody>
      </p:sp>
    </p:spTree>
    <p:extLst>
      <p:ext uri="{BB962C8B-B14F-4D97-AF65-F5344CB8AC3E}">
        <p14:creationId xmlns:p14="http://schemas.microsoft.com/office/powerpoint/2010/main" val="1978234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Which is a better example?</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p>
        </p:txBody>
      </p:sp>
      <p:sp>
        <p:nvSpPr>
          <p:cNvPr id="5" name="TextBox 4"/>
          <p:cNvSpPr txBox="1"/>
          <p:nvPr/>
        </p:nvSpPr>
        <p:spPr>
          <a:xfrm>
            <a:off x="483577" y="1441938"/>
            <a:ext cx="9866923" cy="4154984"/>
          </a:xfrm>
          <a:prstGeom prst="rect">
            <a:avLst/>
          </a:prstGeom>
          <a:noFill/>
        </p:spPr>
        <p:txBody>
          <a:bodyPr wrap="square" rtlCol="0">
            <a:spAutoFit/>
          </a:bodyPr>
          <a:lstStyle/>
          <a:p>
            <a:pPr lvl="0"/>
            <a:r>
              <a:rPr lang="en-US" sz="2400" dirty="0">
                <a:solidFill>
                  <a:prstClr val="white"/>
                </a:solidFill>
                <a:latin typeface="Roboto"/>
              </a:rPr>
              <a:t>Which is a better example of Christ shedding blood?</a:t>
            </a:r>
          </a:p>
          <a:p>
            <a:pPr lvl="0"/>
            <a:endParaRPr lang="en-US" sz="2400" dirty="0">
              <a:solidFill>
                <a:prstClr val="white"/>
              </a:solidFill>
              <a:latin typeface="Roboto"/>
            </a:endParaRPr>
          </a:p>
          <a:p>
            <a:pPr lvl="0"/>
            <a:r>
              <a:rPr lang="en-US" sz="2400" dirty="0">
                <a:solidFill>
                  <a:srgbClr val="FFFF00"/>
                </a:solidFill>
                <a:latin typeface="Roboto"/>
              </a:rPr>
              <a:t>In the Garden of Gethsemane </a:t>
            </a:r>
          </a:p>
          <a:p>
            <a:pPr lvl="0"/>
            <a:r>
              <a:rPr lang="en-US" sz="2400" dirty="0">
                <a:solidFill>
                  <a:srgbClr val="00B0F0"/>
                </a:solidFill>
                <a:latin typeface="Roboto"/>
              </a:rPr>
              <a:t>Luke </a:t>
            </a:r>
            <a:r>
              <a:rPr lang="en-US" sz="2400" dirty="0" smtClean="0">
                <a:solidFill>
                  <a:srgbClr val="00B0F0"/>
                </a:solidFill>
                <a:latin typeface="Roboto"/>
              </a:rPr>
              <a:t>22:44	 </a:t>
            </a:r>
            <a:r>
              <a:rPr lang="en-US" sz="2400" dirty="0">
                <a:solidFill>
                  <a:prstClr val="white"/>
                </a:solidFill>
                <a:latin typeface="Roboto"/>
              </a:rPr>
              <a:t>And being in agony He was praying very fervently; and </a:t>
            </a:r>
            <a:r>
              <a:rPr lang="en-US" sz="2400" dirty="0" smtClean="0">
                <a:solidFill>
                  <a:prstClr val="white"/>
                </a:solidFill>
                <a:latin typeface="Roboto"/>
              </a:rPr>
              <a:t>					His </a:t>
            </a:r>
            <a:r>
              <a:rPr lang="en-US" sz="2400" dirty="0">
                <a:solidFill>
                  <a:prstClr val="white"/>
                </a:solidFill>
                <a:latin typeface="Roboto"/>
              </a:rPr>
              <a:t>sweat became like drops of blood, falling down upon </a:t>
            </a:r>
            <a:r>
              <a:rPr lang="en-US" sz="2400" dirty="0" smtClean="0">
                <a:solidFill>
                  <a:prstClr val="white"/>
                </a:solidFill>
                <a:latin typeface="Roboto"/>
              </a:rPr>
              <a:t>					the </a:t>
            </a:r>
            <a:r>
              <a:rPr lang="en-US" sz="2400" dirty="0">
                <a:solidFill>
                  <a:prstClr val="white"/>
                </a:solidFill>
                <a:latin typeface="Roboto"/>
              </a:rPr>
              <a:t>ground</a:t>
            </a:r>
            <a:r>
              <a:rPr lang="en-US" sz="2400" dirty="0" smtClean="0">
                <a:solidFill>
                  <a:prstClr val="white"/>
                </a:solidFill>
                <a:latin typeface="Roboto"/>
              </a:rPr>
              <a:t>.</a:t>
            </a:r>
          </a:p>
          <a:p>
            <a:pPr lvl="0"/>
            <a:endParaRPr lang="en-US" sz="2400" dirty="0">
              <a:solidFill>
                <a:prstClr val="white"/>
              </a:solidFill>
              <a:latin typeface="Roboto"/>
            </a:endParaRPr>
          </a:p>
          <a:p>
            <a:pPr lvl="0"/>
            <a:r>
              <a:rPr lang="en-US" sz="2400" dirty="0" smtClean="0">
                <a:solidFill>
                  <a:srgbClr val="FFFF00"/>
                </a:solidFill>
                <a:latin typeface="Roboto"/>
              </a:rPr>
              <a:t>The Passion of Christ</a:t>
            </a:r>
          </a:p>
          <a:p>
            <a:r>
              <a:rPr lang="en-US" sz="2400" dirty="0" smtClean="0">
                <a:solidFill>
                  <a:srgbClr val="00B0F0"/>
                </a:solidFill>
                <a:latin typeface="Roboto"/>
              </a:rPr>
              <a:t>John 19:1-2 	</a:t>
            </a:r>
            <a:r>
              <a:rPr lang="en-US" sz="2400" dirty="0" smtClean="0">
                <a:latin typeface="Roboto"/>
              </a:rPr>
              <a:t>Pilate </a:t>
            </a:r>
            <a:r>
              <a:rPr lang="en-US" sz="2400" dirty="0">
                <a:latin typeface="Roboto"/>
              </a:rPr>
              <a:t>then took Jesus and scourged Him.</a:t>
            </a:r>
            <a:r>
              <a:rPr lang="en-US" sz="2400" dirty="0">
                <a:solidFill>
                  <a:srgbClr val="00B0F0"/>
                </a:solidFill>
                <a:latin typeface="Roboto"/>
              </a:rPr>
              <a:t> </a:t>
            </a:r>
            <a:r>
              <a:rPr lang="en-US" sz="2400" dirty="0" smtClean="0">
                <a:solidFill>
                  <a:srgbClr val="00B0F0"/>
                </a:solidFill>
                <a:latin typeface="Roboto"/>
              </a:rPr>
              <a:t>2 </a:t>
            </a:r>
            <a:r>
              <a:rPr lang="en-US" sz="2400" dirty="0" smtClean="0">
                <a:latin typeface="Roboto"/>
              </a:rPr>
              <a:t>And </a:t>
            </a:r>
            <a:r>
              <a:rPr lang="en-US" sz="2400" dirty="0">
                <a:latin typeface="Roboto"/>
              </a:rPr>
              <a:t>the </a:t>
            </a:r>
            <a:r>
              <a:rPr lang="en-US" sz="2400" dirty="0" smtClean="0">
                <a:latin typeface="Roboto"/>
              </a:rPr>
              <a:t>						soldiers </a:t>
            </a:r>
            <a:r>
              <a:rPr lang="en-US" sz="2400" dirty="0">
                <a:latin typeface="Roboto"/>
              </a:rPr>
              <a:t>twisted together a crown of thorns and put it on </a:t>
            </a:r>
            <a:r>
              <a:rPr lang="en-US" sz="2400" dirty="0" smtClean="0">
                <a:latin typeface="Roboto"/>
              </a:rPr>
              <a:t>					His </a:t>
            </a:r>
            <a:r>
              <a:rPr lang="en-US" sz="2400" dirty="0">
                <a:latin typeface="Roboto"/>
              </a:rPr>
              <a:t>head, </a:t>
            </a:r>
            <a:endParaRPr lang="en-US" sz="2400" dirty="0" smtClean="0">
              <a:latin typeface="Roboto"/>
            </a:endParaRPr>
          </a:p>
        </p:txBody>
      </p:sp>
    </p:spTree>
    <p:extLst>
      <p:ext uri="{BB962C8B-B14F-4D97-AF65-F5344CB8AC3E}">
        <p14:creationId xmlns:p14="http://schemas.microsoft.com/office/powerpoint/2010/main" val="1569371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Shedding of blood means death</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p>
        </p:txBody>
      </p:sp>
      <p:sp>
        <p:nvSpPr>
          <p:cNvPr id="5" name="TextBox 4"/>
          <p:cNvSpPr txBox="1"/>
          <p:nvPr/>
        </p:nvSpPr>
        <p:spPr>
          <a:xfrm>
            <a:off x="483577" y="1441938"/>
            <a:ext cx="9866923" cy="2308324"/>
          </a:xfrm>
          <a:prstGeom prst="rect">
            <a:avLst/>
          </a:prstGeom>
          <a:noFill/>
        </p:spPr>
        <p:txBody>
          <a:bodyPr wrap="square" rtlCol="0">
            <a:spAutoFit/>
          </a:bodyPr>
          <a:lstStyle/>
          <a:p>
            <a:r>
              <a:rPr lang="en-US" sz="2400" b="1" dirty="0">
                <a:solidFill>
                  <a:srgbClr val="FFFF00"/>
                </a:solidFill>
                <a:latin typeface="Google Sans"/>
              </a:rPr>
              <a:t>Genesis 9:6</a:t>
            </a:r>
            <a:r>
              <a:rPr lang="en-US" sz="2400" dirty="0">
                <a:solidFill>
                  <a:srgbClr val="FFFF00"/>
                </a:solidFill>
                <a:latin typeface="Google Sans"/>
              </a:rPr>
              <a:t>: </a:t>
            </a:r>
            <a:r>
              <a:rPr lang="en-US" sz="2400" dirty="0">
                <a:latin typeface="Google Sans"/>
              </a:rPr>
              <a:t>"Whoever sheds human blood, by humans shall their blood be shed; for in the image of God has God made mankind." </a:t>
            </a:r>
          </a:p>
          <a:p>
            <a:endParaRPr lang="en-US" sz="2400" b="1" dirty="0" smtClean="0">
              <a:latin typeface="Google Sans"/>
            </a:endParaRPr>
          </a:p>
          <a:p>
            <a:r>
              <a:rPr lang="en-US" sz="2400" b="1" dirty="0" smtClean="0">
                <a:solidFill>
                  <a:srgbClr val="FFFF00"/>
                </a:solidFill>
                <a:latin typeface="Google Sans"/>
              </a:rPr>
              <a:t>Leviticus </a:t>
            </a:r>
            <a:r>
              <a:rPr lang="en-US" sz="2400" b="1" dirty="0">
                <a:solidFill>
                  <a:srgbClr val="FFFF00"/>
                </a:solidFill>
                <a:latin typeface="Google Sans"/>
              </a:rPr>
              <a:t>17:11</a:t>
            </a:r>
            <a:r>
              <a:rPr lang="en-US" sz="2400" dirty="0">
                <a:latin typeface="Google Sans"/>
              </a:rPr>
              <a:t>: "For the life of a creature is in the blood, and I have given it to you to make atonement for yourselves on the altar; it is the blood that makes atonement for one's life." </a:t>
            </a:r>
            <a:endParaRPr lang="en-US" sz="2400" b="0" u="none" strike="noStrike" dirty="0">
              <a:effectLst/>
              <a:latin typeface="Google Sans"/>
            </a:endParaRPr>
          </a:p>
        </p:txBody>
      </p:sp>
    </p:spTree>
    <p:extLst>
      <p:ext uri="{BB962C8B-B14F-4D97-AF65-F5344CB8AC3E}">
        <p14:creationId xmlns:p14="http://schemas.microsoft.com/office/powerpoint/2010/main" val="638032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9:23-26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p>
        </p:txBody>
      </p:sp>
      <p:sp>
        <p:nvSpPr>
          <p:cNvPr id="5" name="TextBox 4"/>
          <p:cNvSpPr txBox="1"/>
          <p:nvPr/>
        </p:nvSpPr>
        <p:spPr>
          <a:xfrm>
            <a:off x="553915" y="864176"/>
            <a:ext cx="9796585" cy="5632311"/>
          </a:xfrm>
          <a:prstGeom prst="rect">
            <a:avLst/>
          </a:prstGeom>
          <a:noFill/>
        </p:spPr>
        <p:txBody>
          <a:bodyPr wrap="square" rtlCol="0">
            <a:spAutoFit/>
          </a:bodyPr>
          <a:lstStyle/>
          <a:p>
            <a:endParaRPr lang="en-US" sz="2400" dirty="0" smtClean="0">
              <a:latin typeface="Roboto"/>
            </a:endParaRPr>
          </a:p>
          <a:p>
            <a:r>
              <a:rPr lang="en-US" sz="2400" dirty="0" smtClean="0">
                <a:solidFill>
                  <a:srgbClr val="00B0F0"/>
                </a:solidFill>
                <a:latin typeface="Roboto"/>
              </a:rPr>
              <a:t>23</a:t>
            </a:r>
            <a:r>
              <a:rPr lang="en-US" sz="2400" dirty="0" smtClean="0">
                <a:latin typeface="Roboto"/>
              </a:rPr>
              <a:t> Therefore </a:t>
            </a:r>
            <a:r>
              <a:rPr lang="en-US" sz="2400" dirty="0">
                <a:latin typeface="Roboto"/>
              </a:rPr>
              <a:t>it was necessary for the </a:t>
            </a:r>
            <a:r>
              <a:rPr lang="en-US" sz="2400" dirty="0">
                <a:solidFill>
                  <a:srgbClr val="FFFF00"/>
                </a:solidFill>
                <a:latin typeface="Roboto"/>
              </a:rPr>
              <a:t>copies</a:t>
            </a:r>
            <a:r>
              <a:rPr lang="en-US" sz="2400" dirty="0">
                <a:latin typeface="Roboto"/>
              </a:rPr>
              <a:t> of the things in the heavens to be cleansed with these, but the heavenly things themselves with better sacrifices than these. </a:t>
            </a:r>
            <a:endParaRPr lang="en-US" sz="2400" dirty="0" smtClean="0">
              <a:latin typeface="Roboto"/>
            </a:endParaRPr>
          </a:p>
          <a:p>
            <a:endParaRPr lang="en-US" sz="2400" dirty="0">
              <a:latin typeface="Roboto"/>
            </a:endParaRPr>
          </a:p>
          <a:p>
            <a:r>
              <a:rPr lang="en-US" sz="2400" dirty="0" smtClean="0">
                <a:solidFill>
                  <a:srgbClr val="00B0F0"/>
                </a:solidFill>
                <a:latin typeface="Roboto"/>
              </a:rPr>
              <a:t>24</a:t>
            </a:r>
            <a:r>
              <a:rPr lang="en-US" sz="2400" dirty="0" smtClean="0">
                <a:latin typeface="Roboto"/>
              </a:rPr>
              <a:t> For </a:t>
            </a:r>
            <a:r>
              <a:rPr lang="en-US" sz="2400" dirty="0">
                <a:latin typeface="Roboto"/>
              </a:rPr>
              <a:t>Christ did not enter a holy place made with hands, a [mere] </a:t>
            </a:r>
            <a:r>
              <a:rPr lang="en-US" sz="2400" dirty="0">
                <a:solidFill>
                  <a:srgbClr val="FFFF00"/>
                </a:solidFill>
                <a:latin typeface="Roboto"/>
              </a:rPr>
              <a:t>copy</a:t>
            </a:r>
            <a:r>
              <a:rPr lang="en-US" sz="2400" dirty="0">
                <a:latin typeface="Roboto"/>
              </a:rPr>
              <a:t> of the true one, but into heaven itself, now to appear in the presence of God for us;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25</a:t>
            </a:r>
            <a:r>
              <a:rPr lang="en-US" sz="2400" dirty="0" smtClean="0">
                <a:latin typeface="Roboto"/>
              </a:rPr>
              <a:t> nor </a:t>
            </a:r>
            <a:r>
              <a:rPr lang="en-US" sz="2400" dirty="0">
                <a:latin typeface="Roboto"/>
              </a:rPr>
              <a:t>was it that He would offer Himself often, as the high priest enters the holy place year by year with blood that is not his own. </a:t>
            </a:r>
            <a:endParaRPr lang="en-US" sz="2400" dirty="0" smtClean="0">
              <a:latin typeface="Roboto"/>
            </a:endParaRPr>
          </a:p>
          <a:p>
            <a:endParaRPr lang="en-US" sz="2400" dirty="0">
              <a:latin typeface="Roboto"/>
            </a:endParaRPr>
          </a:p>
          <a:p>
            <a:r>
              <a:rPr lang="en-US" sz="2400" dirty="0" smtClean="0">
                <a:solidFill>
                  <a:srgbClr val="00B0F0"/>
                </a:solidFill>
                <a:latin typeface="Roboto"/>
              </a:rPr>
              <a:t>26</a:t>
            </a:r>
            <a:r>
              <a:rPr lang="en-US" sz="2400" dirty="0" smtClean="0">
                <a:latin typeface="Roboto"/>
              </a:rPr>
              <a:t> Otherwise</a:t>
            </a:r>
            <a:r>
              <a:rPr lang="en-US" sz="2400" dirty="0">
                <a:latin typeface="Roboto"/>
              </a:rPr>
              <a:t>, He would have needed to suffer often since the foundation of the world; but now once at the consummation of the ages He has been manifested to put away sin by the sacrifice of Himself. </a:t>
            </a:r>
            <a:endParaRPr lang="en-US" sz="2400" dirty="0" smtClean="0">
              <a:latin typeface="Roboto"/>
            </a:endParaRPr>
          </a:p>
        </p:txBody>
      </p:sp>
    </p:spTree>
    <p:extLst>
      <p:ext uri="{BB962C8B-B14F-4D97-AF65-F5344CB8AC3E}">
        <p14:creationId xmlns:p14="http://schemas.microsoft.com/office/powerpoint/2010/main" val="3131942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9:27-28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p>
        </p:txBody>
      </p:sp>
      <p:sp>
        <p:nvSpPr>
          <p:cNvPr id="5" name="TextBox 4"/>
          <p:cNvSpPr txBox="1"/>
          <p:nvPr/>
        </p:nvSpPr>
        <p:spPr>
          <a:xfrm>
            <a:off x="413239" y="1441938"/>
            <a:ext cx="9937262" cy="2308324"/>
          </a:xfrm>
          <a:prstGeom prst="rect">
            <a:avLst/>
          </a:prstGeom>
          <a:noFill/>
        </p:spPr>
        <p:txBody>
          <a:bodyPr wrap="square" rtlCol="0">
            <a:spAutoFit/>
          </a:bodyPr>
          <a:lstStyle/>
          <a:p>
            <a:r>
              <a:rPr lang="en-US" sz="2400" dirty="0" smtClean="0">
                <a:latin typeface="Roboto"/>
              </a:rPr>
              <a:t>27 And </a:t>
            </a:r>
            <a:r>
              <a:rPr lang="en-US" sz="2400" dirty="0">
                <a:latin typeface="Roboto"/>
              </a:rPr>
              <a:t>inasmuch as it is appointed for men to die once and after this [comes] judgment, </a:t>
            </a:r>
            <a:endParaRPr lang="en-US" sz="2400" dirty="0" smtClean="0">
              <a:latin typeface="Roboto"/>
            </a:endParaRPr>
          </a:p>
          <a:p>
            <a:endParaRPr lang="en-US" sz="2400" dirty="0">
              <a:latin typeface="Roboto"/>
            </a:endParaRPr>
          </a:p>
          <a:p>
            <a:r>
              <a:rPr lang="en-US" sz="2400" dirty="0" smtClean="0">
                <a:latin typeface="Roboto"/>
              </a:rPr>
              <a:t>28 so </a:t>
            </a:r>
            <a:r>
              <a:rPr lang="en-US" sz="2400" dirty="0">
                <a:latin typeface="Roboto"/>
              </a:rPr>
              <a:t>Christ also, having been offered once to bear the sins of many, will appear a second time for salvation without [reference to] sin, to those who eagerly await Him.. </a:t>
            </a:r>
            <a:endParaRPr lang="en-US" sz="2400" dirty="0" smtClean="0">
              <a:latin typeface="Roboto"/>
            </a:endParaRPr>
          </a:p>
        </p:txBody>
      </p:sp>
    </p:spTree>
    <p:extLst>
      <p:ext uri="{BB962C8B-B14F-4D97-AF65-F5344CB8AC3E}">
        <p14:creationId xmlns:p14="http://schemas.microsoft.com/office/powerpoint/2010/main" val="3302738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We covered</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p>
        </p:txBody>
      </p:sp>
      <p:sp>
        <p:nvSpPr>
          <p:cNvPr id="5" name="TextBox 4"/>
          <p:cNvSpPr txBox="1"/>
          <p:nvPr/>
        </p:nvSpPr>
        <p:spPr>
          <a:xfrm>
            <a:off x="413239" y="1441938"/>
            <a:ext cx="9937262" cy="6370975"/>
          </a:xfrm>
          <a:prstGeom prst="rect">
            <a:avLst/>
          </a:prstGeom>
          <a:noFill/>
        </p:spPr>
        <p:txBody>
          <a:bodyPr wrap="square" rtlCol="0">
            <a:spAutoFit/>
          </a:bodyPr>
          <a:lstStyle/>
          <a:p>
            <a:r>
              <a:rPr lang="en-US" sz="2400" dirty="0" smtClean="0">
                <a:solidFill>
                  <a:srgbClr val="FFFF00"/>
                </a:solidFill>
                <a:latin typeface="Roboto"/>
              </a:rPr>
              <a:t>1. Jubilee Year:  </a:t>
            </a:r>
            <a:r>
              <a:rPr lang="en-US" sz="2400" dirty="0" smtClean="0">
                <a:latin typeface="Roboto"/>
              </a:rPr>
              <a:t>The year debt is forgiven Slaves are freed, the land is restored. After 49 years, on the start of the 50</a:t>
            </a:r>
            <a:r>
              <a:rPr lang="en-US" sz="2400" baseline="30000" dirty="0" smtClean="0">
                <a:latin typeface="Roboto"/>
              </a:rPr>
              <a:t>th</a:t>
            </a:r>
            <a:r>
              <a:rPr lang="en-US" sz="2400" dirty="0" smtClean="0">
                <a:latin typeface="Roboto"/>
              </a:rPr>
              <a:t> year which is also the first year counting towards the next Jubilee.</a:t>
            </a:r>
          </a:p>
          <a:p>
            <a:endParaRPr lang="en-US" sz="2400" dirty="0">
              <a:latin typeface="Roboto"/>
            </a:endParaRPr>
          </a:p>
          <a:p>
            <a:r>
              <a:rPr lang="en-US" sz="2400" dirty="0" smtClean="0">
                <a:solidFill>
                  <a:srgbClr val="FFFF00"/>
                </a:solidFill>
                <a:latin typeface="Roboto"/>
              </a:rPr>
              <a:t>2. Jesus was born between 6 and 4 BC</a:t>
            </a:r>
            <a:r>
              <a:rPr lang="en-US" sz="2400" dirty="0">
                <a:latin typeface="Roboto"/>
              </a:rPr>
              <a:t>:</a:t>
            </a:r>
            <a:r>
              <a:rPr lang="en-US" sz="2400" dirty="0" smtClean="0">
                <a:latin typeface="Roboto"/>
              </a:rPr>
              <a:t> Making Him “about thirty years old” at the start of His ministry in 26 AD. This was the last Jubilee year in Daniels 490 year prophecy.</a:t>
            </a:r>
          </a:p>
          <a:p>
            <a:endParaRPr lang="en-US" sz="2400" dirty="0">
              <a:latin typeface="Roboto"/>
            </a:endParaRPr>
          </a:p>
          <a:p>
            <a:r>
              <a:rPr lang="en-US" sz="2400" dirty="0" smtClean="0">
                <a:solidFill>
                  <a:srgbClr val="FFFF00"/>
                </a:solidFill>
                <a:latin typeface="Roboto"/>
              </a:rPr>
              <a:t>3. The Essenes </a:t>
            </a:r>
            <a:r>
              <a:rPr lang="en-US" sz="2400" dirty="0" smtClean="0">
                <a:latin typeface="Roboto"/>
              </a:rPr>
              <a:t>recognized the tie between Melchizedek and the Messiah and how the Jubilee year was a foreshadow of what the Messiah will bring to people. </a:t>
            </a: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p:txBody>
      </p:sp>
    </p:spTree>
    <p:extLst>
      <p:ext uri="{BB962C8B-B14F-4D97-AF65-F5344CB8AC3E}">
        <p14:creationId xmlns:p14="http://schemas.microsoft.com/office/powerpoint/2010/main" val="613744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We covered</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p>
        </p:txBody>
      </p:sp>
      <p:sp>
        <p:nvSpPr>
          <p:cNvPr id="5" name="TextBox 4"/>
          <p:cNvSpPr txBox="1"/>
          <p:nvPr/>
        </p:nvSpPr>
        <p:spPr>
          <a:xfrm>
            <a:off x="413239" y="1441938"/>
            <a:ext cx="9937262" cy="6740307"/>
          </a:xfrm>
          <a:prstGeom prst="rect">
            <a:avLst/>
          </a:prstGeom>
          <a:noFill/>
        </p:spPr>
        <p:txBody>
          <a:bodyPr wrap="square" rtlCol="0">
            <a:spAutoFit/>
          </a:bodyPr>
          <a:lstStyle/>
          <a:p>
            <a:r>
              <a:rPr lang="en-US" sz="2400" dirty="0" smtClean="0">
                <a:solidFill>
                  <a:srgbClr val="FFFF00"/>
                </a:solidFill>
                <a:latin typeface="Roboto"/>
              </a:rPr>
              <a:t>4. Covenant:  </a:t>
            </a:r>
            <a:r>
              <a:rPr lang="en-US" sz="2400" dirty="0" smtClean="0">
                <a:latin typeface="Roboto"/>
              </a:rPr>
              <a:t>The word used for Covenant means it is not an agreed contract between two equals, but more of a last will and testament, a </a:t>
            </a:r>
            <a:r>
              <a:rPr lang="en-US" sz="2400" i="1" dirty="0" smtClean="0">
                <a:solidFill>
                  <a:schemeClr val="accent2"/>
                </a:solidFill>
                <a:latin typeface="Roboto"/>
              </a:rPr>
              <a:t>New Testament.</a:t>
            </a:r>
          </a:p>
          <a:p>
            <a:endParaRPr lang="en-US" sz="2400" dirty="0">
              <a:latin typeface="Roboto"/>
            </a:endParaRPr>
          </a:p>
          <a:p>
            <a:r>
              <a:rPr lang="en-US" sz="2400" dirty="0" smtClean="0">
                <a:solidFill>
                  <a:srgbClr val="FFFF00"/>
                </a:solidFill>
                <a:latin typeface="Roboto"/>
              </a:rPr>
              <a:t>5. The Shedding of Blood</a:t>
            </a:r>
            <a:r>
              <a:rPr lang="en-US" sz="2400" dirty="0" smtClean="0">
                <a:latin typeface="Roboto"/>
              </a:rPr>
              <a:t>: Does not mean bleeding, it, means death.</a:t>
            </a:r>
          </a:p>
          <a:p>
            <a:endParaRPr lang="en-US" sz="2400" dirty="0">
              <a:latin typeface="Roboto"/>
            </a:endParaRPr>
          </a:p>
          <a:p>
            <a:r>
              <a:rPr lang="en-US" sz="2400" dirty="0">
                <a:solidFill>
                  <a:srgbClr val="FFFF00"/>
                </a:solidFill>
                <a:latin typeface="Roboto"/>
              </a:rPr>
              <a:t>6</a:t>
            </a:r>
            <a:r>
              <a:rPr lang="en-US" sz="2400" dirty="0" smtClean="0">
                <a:solidFill>
                  <a:srgbClr val="FFFF00"/>
                </a:solidFill>
                <a:latin typeface="Roboto"/>
              </a:rPr>
              <a:t>. Stipulations to the Inheritance: </a:t>
            </a:r>
            <a:r>
              <a:rPr lang="en-US" sz="2400" dirty="0" smtClean="0">
                <a:latin typeface="Roboto"/>
              </a:rPr>
              <a:t>The Testament cannot be changed after the Testator dies. </a:t>
            </a:r>
          </a:p>
          <a:p>
            <a:r>
              <a:rPr lang="en-US" sz="2400" dirty="0" smtClean="0">
                <a:solidFill>
                  <a:srgbClr val="00B0F0"/>
                </a:solidFill>
                <a:latin typeface="Roboto"/>
              </a:rPr>
              <a:t>Titus </a:t>
            </a:r>
            <a:r>
              <a:rPr lang="en-US" sz="2400" dirty="0">
                <a:solidFill>
                  <a:srgbClr val="00B0F0"/>
                </a:solidFill>
                <a:latin typeface="Roboto"/>
              </a:rPr>
              <a:t>2:11 </a:t>
            </a:r>
            <a:r>
              <a:rPr lang="en-US" sz="2400" dirty="0" smtClean="0">
                <a:latin typeface="Roboto"/>
              </a:rPr>
              <a:t>“For </a:t>
            </a:r>
            <a:r>
              <a:rPr lang="en-US" sz="2400" dirty="0">
                <a:latin typeface="Roboto"/>
              </a:rPr>
              <a:t>the grace of God has appeared, bringing salvation to all men</a:t>
            </a:r>
            <a:r>
              <a:rPr lang="en-US" sz="2400" dirty="0" smtClean="0">
                <a:latin typeface="Roboto"/>
              </a:rPr>
              <a:t>,” </a:t>
            </a:r>
          </a:p>
          <a:p>
            <a:r>
              <a:rPr lang="en-US" sz="2400" dirty="0" smtClean="0">
                <a:latin typeface="Roboto"/>
              </a:rPr>
              <a:t>Since we know not all men are saved, what is the stipulation for salvation?</a:t>
            </a: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p:txBody>
      </p:sp>
    </p:spTree>
    <p:extLst>
      <p:ext uri="{BB962C8B-B14F-4D97-AF65-F5344CB8AC3E}">
        <p14:creationId xmlns:p14="http://schemas.microsoft.com/office/powerpoint/2010/main" val="2830109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325492</TotalTime>
  <Words>3427</Words>
  <Application>Microsoft Office PowerPoint</Application>
  <PresentationFormat>Custom</PresentationFormat>
  <Paragraphs>278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Paul Wright</cp:lastModifiedBy>
  <cp:revision>1315</cp:revision>
  <dcterms:created xsi:type="dcterms:W3CDTF">2025-10-16T21:16:34Z</dcterms:created>
  <dcterms:modified xsi:type="dcterms:W3CDTF">2026-10-11T16:36:58Z</dcterms:modified>
</cp:coreProperties>
</file>