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558" r:id="rId3"/>
    <p:sldId id="586" r:id="rId4"/>
    <p:sldId id="587" r:id="rId5"/>
    <p:sldId id="588" r:id="rId6"/>
    <p:sldId id="600" r:id="rId7"/>
    <p:sldId id="601" r:id="rId8"/>
    <p:sldId id="602" r:id="rId9"/>
    <p:sldId id="603" r:id="rId10"/>
    <p:sldId id="604" r:id="rId11"/>
    <p:sldId id="605" r:id="rId12"/>
    <p:sldId id="590" r:id="rId13"/>
    <p:sldId id="592" r:id="rId14"/>
    <p:sldId id="593" r:id="rId15"/>
    <p:sldId id="598" r:id="rId16"/>
    <p:sldId id="599" r:id="rId17"/>
    <p:sldId id="597" r:id="rId18"/>
    <p:sldId id="607" r:id="rId19"/>
    <p:sldId id="606" r:id="rId20"/>
    <p:sldId id="557" r:id="rId21"/>
    <p:sldId id="55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2/20/2026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2/20/2026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2/20/2026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2/20/2026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70000" lnSpcReduction="20000"/>
          </a:bodyPr>
          <a:lstStyle/>
          <a:p>
            <a:r>
              <a:rPr lang="en-US" sz="9600" dirty="0" smtClean="0">
                <a:solidFill>
                  <a:srgbClr val="92D050"/>
                </a:solidFill>
                <a:latin typeface="Algerian" panose="04020705040A02060702" pitchFamily="82" charset="0"/>
              </a:rPr>
              <a:t>WEEK 1</a:t>
            </a:r>
          </a:p>
          <a:p>
            <a:r>
              <a:rPr lang="en-US" sz="8800" dirty="0" smtClean="0">
                <a:solidFill>
                  <a:schemeClr val="bg1"/>
                </a:solidFill>
                <a:latin typeface="Algerian" panose="04020705040A02060702" pitchFamily="82" charset="0"/>
              </a:rPr>
              <a:t>  2-22-26</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93" y="1409988"/>
            <a:ext cx="6938507" cy="390291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err="1" smtClean="0">
                <a:solidFill>
                  <a:srgbClr val="92D050"/>
                </a:solidFill>
              </a:rPr>
              <a:t>caesarea</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813" y="571787"/>
            <a:ext cx="6019800" cy="6019800"/>
          </a:xfrm>
          <a:prstGeom prst="rect">
            <a:avLst/>
          </a:prstGeom>
        </p:spPr>
      </p:pic>
    </p:spTree>
    <p:extLst>
      <p:ext uri="{BB962C8B-B14F-4D97-AF65-F5344CB8AC3E}">
        <p14:creationId xmlns:p14="http://schemas.microsoft.com/office/powerpoint/2010/main" val="2965828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Acts 12:18-19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smtClean="0">
              <a:solidFill>
                <a:schemeClr val="bg1"/>
              </a:solidFill>
            </a:endParaRPr>
          </a:p>
        </p:txBody>
      </p:sp>
      <p:sp>
        <p:nvSpPr>
          <p:cNvPr id="6" name="TextBox 5"/>
          <p:cNvSpPr txBox="1"/>
          <p:nvPr/>
        </p:nvSpPr>
        <p:spPr>
          <a:xfrm>
            <a:off x="558800" y="1206500"/>
            <a:ext cx="10398234" cy="4524315"/>
          </a:xfrm>
          <a:prstGeom prst="rect">
            <a:avLst/>
          </a:prstGeom>
          <a:noFill/>
        </p:spPr>
        <p:txBody>
          <a:bodyPr wrap="square" rtlCol="0">
            <a:spAutoFit/>
          </a:bodyPr>
          <a:lstStyle/>
          <a:p>
            <a:r>
              <a:rPr lang="en-US" sz="2400" dirty="0"/>
              <a:t>Ananus ben Ananus took advantage of the power vacuum in Judea, specifically the interval between the death of Roman procurator Festus and the arrival of his replacement, Albinus, in 62 AD to kill James the Just. Leveraging his position as high priest, Ananus convened a Sanhedrin to condemn James for violating the law</a:t>
            </a:r>
            <a:endParaRPr lang="en-US" sz="2400" dirty="0" smtClean="0"/>
          </a:p>
          <a:p>
            <a:endParaRPr lang="en-US" sz="2400" dirty="0"/>
          </a:p>
          <a:p>
            <a:r>
              <a:rPr lang="en-US" sz="2400" dirty="0" smtClean="0"/>
              <a:t>According </a:t>
            </a:r>
            <a:r>
              <a:rPr lang="en-US" sz="2400" dirty="0"/>
              <a:t>to tradition and historian Josephus, he was stoned to death on the orders of High Priest Ananus ben Ananus, or, alternatively, thrown from the Temple pinnacle and beaten to </a:t>
            </a:r>
            <a:r>
              <a:rPr lang="en-US" sz="2400" dirty="0" smtClean="0"/>
              <a:t>death.</a:t>
            </a:r>
          </a:p>
          <a:p>
            <a:endParaRPr lang="en-US" sz="2400" dirty="0"/>
          </a:p>
          <a:p>
            <a:r>
              <a:rPr lang="en-US" sz="2400" dirty="0" smtClean="0">
                <a:solidFill>
                  <a:srgbClr val="FFFF00"/>
                </a:solidFill>
              </a:rPr>
              <a:t>Josephus </a:t>
            </a:r>
            <a:r>
              <a:rPr lang="en-US" sz="2400" dirty="0">
                <a:solidFill>
                  <a:srgbClr val="FFFF00"/>
                </a:solidFill>
              </a:rPr>
              <a:t>tells of the death of James in his work Antiquities of the Jews, specifically Book 20, Chapter 9, Section 1</a:t>
            </a:r>
            <a:endParaRPr lang="en-US" sz="2400" dirty="0" smtClean="0">
              <a:solidFill>
                <a:srgbClr val="FFFF00"/>
              </a:solidFill>
            </a:endParaRPr>
          </a:p>
        </p:txBody>
      </p:sp>
    </p:spTree>
    <p:extLst>
      <p:ext uri="{BB962C8B-B14F-4D97-AF65-F5344CB8AC3E}">
        <p14:creationId xmlns:p14="http://schemas.microsoft.com/office/powerpoint/2010/main" val="4265085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Acts 15:13 &amp;19-21</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558800" y="1206500"/>
            <a:ext cx="10398234" cy="4524315"/>
          </a:xfrm>
          <a:prstGeom prst="rect">
            <a:avLst/>
          </a:prstGeom>
          <a:noFill/>
        </p:spPr>
        <p:txBody>
          <a:bodyPr wrap="square" rtlCol="0">
            <a:spAutoFit/>
          </a:bodyPr>
          <a:lstStyle/>
          <a:p>
            <a:r>
              <a:rPr lang="en-US" sz="2400" dirty="0" smtClean="0">
                <a:solidFill>
                  <a:srgbClr val="00B0F0"/>
                </a:solidFill>
              </a:rPr>
              <a:t>13</a:t>
            </a:r>
            <a:r>
              <a:rPr lang="en-US" sz="2400" dirty="0" smtClean="0"/>
              <a:t> After </a:t>
            </a:r>
            <a:r>
              <a:rPr lang="en-US" sz="2400" dirty="0"/>
              <a:t>they had stopped speaking, James answered, saying, "Brethren, listen to me. </a:t>
            </a:r>
            <a:endParaRPr lang="en-US" sz="2400" dirty="0" smtClean="0"/>
          </a:p>
          <a:p>
            <a:endParaRPr lang="en-US" sz="2400" dirty="0"/>
          </a:p>
          <a:p>
            <a:r>
              <a:rPr lang="en-US" sz="2400" dirty="0" smtClean="0">
                <a:solidFill>
                  <a:srgbClr val="00B0F0"/>
                </a:solidFill>
              </a:rPr>
              <a:t>19</a:t>
            </a:r>
            <a:r>
              <a:rPr lang="en-US" sz="2400" dirty="0" smtClean="0"/>
              <a:t> "Therefore </a:t>
            </a:r>
            <a:r>
              <a:rPr lang="en-US" sz="2400" dirty="0" smtClean="0">
                <a:solidFill>
                  <a:srgbClr val="FFFF00"/>
                </a:solidFill>
              </a:rPr>
              <a:t>it </a:t>
            </a:r>
            <a:r>
              <a:rPr lang="en-US" sz="2400" dirty="0">
                <a:solidFill>
                  <a:srgbClr val="FFFF00"/>
                </a:solidFill>
              </a:rPr>
              <a:t>is my judgment </a:t>
            </a:r>
            <a:r>
              <a:rPr lang="en-US" sz="2400" dirty="0"/>
              <a:t>that we do not trouble those who are turning to God from among the Gentiles, </a:t>
            </a:r>
            <a:endParaRPr lang="en-US" sz="2400" dirty="0" smtClean="0"/>
          </a:p>
          <a:p>
            <a:endParaRPr lang="en-US" sz="2400" dirty="0"/>
          </a:p>
          <a:p>
            <a:r>
              <a:rPr lang="en-US" sz="2400" dirty="0" smtClean="0">
                <a:solidFill>
                  <a:srgbClr val="00B0F0"/>
                </a:solidFill>
              </a:rPr>
              <a:t>20</a:t>
            </a:r>
            <a:r>
              <a:rPr lang="en-US" sz="2400" dirty="0" smtClean="0"/>
              <a:t> but </a:t>
            </a:r>
            <a:r>
              <a:rPr lang="en-US" sz="2400" dirty="0"/>
              <a:t>that we write to them that they abstain from things contaminated by idols and from fornication and from what is strangled and from blood. </a:t>
            </a:r>
            <a:endParaRPr lang="en-US" sz="2400" dirty="0" smtClean="0"/>
          </a:p>
          <a:p>
            <a:endParaRPr lang="en-US" sz="2400" dirty="0"/>
          </a:p>
          <a:p>
            <a:r>
              <a:rPr lang="en-US" sz="2400" dirty="0" smtClean="0">
                <a:solidFill>
                  <a:srgbClr val="00B0F0"/>
                </a:solidFill>
              </a:rPr>
              <a:t>21</a:t>
            </a:r>
            <a:r>
              <a:rPr lang="en-US" sz="2400" dirty="0" smtClean="0"/>
              <a:t> "For </a:t>
            </a:r>
            <a:r>
              <a:rPr lang="en-US" sz="2400" dirty="0"/>
              <a:t>Moses from ancient generations has in every city those who preach him, since he is read in the synagogues every Sabbath."</a:t>
            </a:r>
            <a:endParaRPr lang="en-US" sz="2400" dirty="0" smtClean="0"/>
          </a:p>
        </p:txBody>
      </p:sp>
    </p:spTree>
    <p:extLst>
      <p:ext uri="{BB962C8B-B14F-4D97-AF65-F5344CB8AC3E}">
        <p14:creationId xmlns:p14="http://schemas.microsoft.com/office/powerpoint/2010/main" val="2977254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1:1 &amp; 12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smtClean="0">
              <a:solidFill>
                <a:schemeClr val="bg1"/>
              </a:solidFill>
            </a:endParaRPr>
          </a:p>
        </p:txBody>
      </p:sp>
      <p:sp>
        <p:nvSpPr>
          <p:cNvPr id="6" name="TextBox 5"/>
          <p:cNvSpPr txBox="1"/>
          <p:nvPr/>
        </p:nvSpPr>
        <p:spPr>
          <a:xfrm>
            <a:off x="558800" y="1206500"/>
            <a:ext cx="10398234" cy="1938992"/>
          </a:xfrm>
          <a:prstGeom prst="rect">
            <a:avLst/>
          </a:prstGeom>
          <a:noFill/>
        </p:spPr>
        <p:txBody>
          <a:bodyPr wrap="square" rtlCol="0">
            <a:spAutoFit/>
          </a:bodyPr>
          <a:lstStyle/>
          <a:p>
            <a:r>
              <a:rPr lang="en-US" sz="2400" dirty="0">
                <a:solidFill>
                  <a:srgbClr val="00B0F0"/>
                </a:solidFill>
              </a:rPr>
              <a:t>1</a:t>
            </a:r>
            <a:r>
              <a:rPr lang="en-US" sz="2400" dirty="0"/>
              <a:t>James, a </a:t>
            </a:r>
            <a:r>
              <a:rPr lang="en-US" sz="2400" dirty="0">
                <a:solidFill>
                  <a:srgbClr val="FFFF00"/>
                </a:solidFill>
              </a:rPr>
              <a:t>bond-servant</a:t>
            </a:r>
            <a:r>
              <a:rPr lang="en-US" sz="2400" dirty="0"/>
              <a:t> of God and of the Lord Jesus Christ, To the twelve tribes who are dispersed abroad: Greetings</a:t>
            </a:r>
            <a:r>
              <a:rPr lang="en-US" sz="2400" dirty="0" smtClean="0"/>
              <a:t>.</a:t>
            </a:r>
          </a:p>
          <a:p>
            <a:endParaRPr lang="en-US" sz="2400" dirty="0"/>
          </a:p>
          <a:p>
            <a:endParaRPr lang="en-US" sz="2400" dirty="0"/>
          </a:p>
          <a:p>
            <a:endParaRPr lang="en-US" sz="2400" dirty="0" smtClean="0"/>
          </a:p>
        </p:txBody>
      </p:sp>
    </p:spTree>
    <p:extLst>
      <p:ext uri="{BB962C8B-B14F-4D97-AF65-F5344CB8AC3E}">
        <p14:creationId xmlns:p14="http://schemas.microsoft.com/office/powerpoint/2010/main" val="3755329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2:14-17</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smtClean="0">
              <a:solidFill>
                <a:schemeClr val="bg1"/>
              </a:solidFill>
            </a:endParaRPr>
          </a:p>
        </p:txBody>
      </p:sp>
      <p:sp>
        <p:nvSpPr>
          <p:cNvPr id="6" name="TextBox 5"/>
          <p:cNvSpPr txBox="1"/>
          <p:nvPr/>
        </p:nvSpPr>
        <p:spPr>
          <a:xfrm>
            <a:off x="558800" y="1206500"/>
            <a:ext cx="10398234" cy="3785652"/>
          </a:xfrm>
          <a:prstGeom prst="rect">
            <a:avLst/>
          </a:prstGeom>
          <a:noFill/>
        </p:spPr>
        <p:txBody>
          <a:bodyPr wrap="square" rtlCol="0">
            <a:spAutoFit/>
          </a:bodyPr>
          <a:lstStyle/>
          <a:p>
            <a:r>
              <a:rPr lang="en-US" sz="2400" dirty="0" smtClean="0">
                <a:solidFill>
                  <a:srgbClr val="00B0F0"/>
                </a:solidFill>
              </a:rPr>
              <a:t>14</a:t>
            </a:r>
            <a:r>
              <a:rPr lang="en-US" sz="2400" dirty="0" smtClean="0"/>
              <a:t> What </a:t>
            </a:r>
            <a:r>
              <a:rPr lang="en-US" sz="2400" dirty="0"/>
              <a:t>use is it, my brethren, if someone says he has faith but he has no works? Can that faith save him? </a:t>
            </a:r>
            <a:endParaRPr lang="en-US" sz="2400" dirty="0" smtClean="0"/>
          </a:p>
          <a:p>
            <a:endParaRPr lang="en-US" sz="2400" dirty="0"/>
          </a:p>
          <a:p>
            <a:r>
              <a:rPr lang="en-US" sz="2400" dirty="0" smtClean="0">
                <a:solidFill>
                  <a:srgbClr val="00B0F0"/>
                </a:solidFill>
              </a:rPr>
              <a:t>15</a:t>
            </a:r>
            <a:r>
              <a:rPr lang="en-US" sz="2400" dirty="0" smtClean="0"/>
              <a:t> If </a:t>
            </a:r>
            <a:r>
              <a:rPr lang="en-US" sz="2400" dirty="0"/>
              <a:t>a brother or sister is without clothing and in need of daily food, </a:t>
            </a:r>
            <a:endParaRPr lang="en-US" sz="2400" dirty="0" smtClean="0"/>
          </a:p>
          <a:p>
            <a:endParaRPr lang="en-US" sz="2400" dirty="0"/>
          </a:p>
          <a:p>
            <a:r>
              <a:rPr lang="en-US" sz="2400" dirty="0" smtClean="0">
                <a:solidFill>
                  <a:srgbClr val="00B0F0"/>
                </a:solidFill>
              </a:rPr>
              <a:t>16</a:t>
            </a:r>
            <a:r>
              <a:rPr lang="en-US" sz="2400" dirty="0" smtClean="0"/>
              <a:t> and </a:t>
            </a:r>
            <a:r>
              <a:rPr lang="en-US" sz="2400" dirty="0"/>
              <a:t>one of you says to them, "Go in peace, be warmed and be filled," and yet you do not give them what is necessary for [their] body, what use is that? </a:t>
            </a:r>
            <a:endParaRPr lang="en-US" sz="2400" dirty="0" smtClean="0"/>
          </a:p>
          <a:p>
            <a:endParaRPr lang="en-US" sz="2400" dirty="0"/>
          </a:p>
          <a:p>
            <a:r>
              <a:rPr lang="en-US" sz="2400" dirty="0" smtClean="0">
                <a:solidFill>
                  <a:srgbClr val="00B0F0"/>
                </a:solidFill>
              </a:rPr>
              <a:t>17 </a:t>
            </a:r>
            <a:r>
              <a:rPr lang="en-US" sz="2400" dirty="0" smtClean="0"/>
              <a:t>Even </a:t>
            </a:r>
            <a:r>
              <a:rPr lang="en-US" sz="2400" dirty="0"/>
              <a:t>so faith, if it has no works, is dead, [being] by itself.</a:t>
            </a:r>
            <a:endParaRPr lang="en-US" sz="2400" dirty="0" smtClean="0"/>
          </a:p>
        </p:txBody>
      </p:sp>
    </p:spTree>
    <p:extLst>
      <p:ext uri="{BB962C8B-B14F-4D97-AF65-F5344CB8AC3E}">
        <p14:creationId xmlns:p14="http://schemas.microsoft.com/office/powerpoint/2010/main" val="3490536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Justified by faith?</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smtClean="0">
              <a:solidFill>
                <a:schemeClr val="bg1"/>
              </a:solidFill>
            </a:endParaRPr>
          </a:p>
        </p:txBody>
      </p:sp>
      <p:sp>
        <p:nvSpPr>
          <p:cNvPr id="6" name="TextBox 5"/>
          <p:cNvSpPr txBox="1"/>
          <p:nvPr/>
        </p:nvSpPr>
        <p:spPr>
          <a:xfrm>
            <a:off x="558800" y="1206500"/>
            <a:ext cx="10398234" cy="4893647"/>
          </a:xfrm>
          <a:prstGeom prst="rect">
            <a:avLst/>
          </a:prstGeom>
          <a:noFill/>
        </p:spPr>
        <p:txBody>
          <a:bodyPr wrap="square" rtlCol="0">
            <a:spAutoFit/>
          </a:bodyPr>
          <a:lstStyle/>
          <a:p>
            <a:r>
              <a:rPr lang="en-US" sz="2400" u="sng" dirty="0" smtClean="0">
                <a:solidFill>
                  <a:srgbClr val="FFFF00"/>
                </a:solidFill>
              </a:rPr>
              <a:t>Romans 5:1 </a:t>
            </a:r>
          </a:p>
          <a:p>
            <a:r>
              <a:rPr lang="en-US" sz="2400" dirty="0" smtClean="0"/>
              <a:t>Therefore</a:t>
            </a:r>
            <a:r>
              <a:rPr lang="en-US" sz="2400" dirty="0"/>
              <a:t>, having been </a:t>
            </a:r>
            <a:r>
              <a:rPr lang="en-US" sz="2400" dirty="0">
                <a:solidFill>
                  <a:srgbClr val="FFC000"/>
                </a:solidFill>
              </a:rPr>
              <a:t>justified by faith</a:t>
            </a:r>
            <a:r>
              <a:rPr lang="en-US" sz="2400" dirty="0"/>
              <a:t>, </a:t>
            </a:r>
            <a:r>
              <a:rPr lang="en-US" sz="2400" dirty="0" smtClean="0"/>
              <a:t>we </a:t>
            </a:r>
            <a:r>
              <a:rPr lang="en-US" sz="2400" dirty="0"/>
              <a:t>have peace with God through our Lord Jesus </a:t>
            </a:r>
            <a:r>
              <a:rPr lang="en-US" sz="2400" dirty="0" smtClean="0"/>
              <a:t>Christ.</a:t>
            </a:r>
          </a:p>
          <a:p>
            <a:endParaRPr lang="en-US" sz="2400" dirty="0"/>
          </a:p>
          <a:p>
            <a:r>
              <a:rPr lang="en-US" sz="2400" u="sng" dirty="0">
                <a:solidFill>
                  <a:srgbClr val="FFFF00"/>
                </a:solidFill>
              </a:rPr>
              <a:t>Galatians </a:t>
            </a:r>
            <a:r>
              <a:rPr lang="en-US" sz="2400" u="sng" dirty="0" smtClean="0">
                <a:solidFill>
                  <a:srgbClr val="FFFF00"/>
                </a:solidFill>
              </a:rPr>
              <a:t>3:23-24</a:t>
            </a:r>
          </a:p>
          <a:p>
            <a:r>
              <a:rPr lang="en-US" sz="2400" dirty="0" smtClean="0"/>
              <a:t> </a:t>
            </a:r>
            <a:r>
              <a:rPr lang="en-US" sz="2400" dirty="0">
                <a:solidFill>
                  <a:srgbClr val="00B0F0"/>
                </a:solidFill>
              </a:rPr>
              <a:t>23</a:t>
            </a:r>
            <a:r>
              <a:rPr lang="en-US" sz="2400" dirty="0"/>
              <a:t> But before faith came, we were kept in custody under the law, being shut up to the faith which was later to be revealed. </a:t>
            </a:r>
            <a:r>
              <a:rPr lang="en-US" sz="2400" dirty="0">
                <a:solidFill>
                  <a:srgbClr val="00B0F0"/>
                </a:solidFill>
              </a:rPr>
              <a:t>24</a:t>
            </a:r>
            <a:r>
              <a:rPr lang="en-US" sz="2400" dirty="0"/>
              <a:t> Therefore the Law has become our tutor to lead us to Christ, so that we may be </a:t>
            </a:r>
            <a:r>
              <a:rPr lang="en-US" sz="2400" dirty="0">
                <a:solidFill>
                  <a:srgbClr val="FFC000"/>
                </a:solidFill>
              </a:rPr>
              <a:t>justified by </a:t>
            </a:r>
            <a:r>
              <a:rPr lang="en-US" sz="2400" dirty="0" smtClean="0">
                <a:solidFill>
                  <a:srgbClr val="FFC000"/>
                </a:solidFill>
              </a:rPr>
              <a:t>faith.</a:t>
            </a:r>
          </a:p>
          <a:p>
            <a:endParaRPr lang="en-US" sz="2400" dirty="0" smtClean="0"/>
          </a:p>
          <a:p>
            <a:r>
              <a:rPr lang="en-US" sz="2400" u="sng" dirty="0" smtClean="0">
                <a:solidFill>
                  <a:srgbClr val="FFFF00"/>
                </a:solidFill>
              </a:rPr>
              <a:t>Romans 3:28</a:t>
            </a:r>
            <a:endParaRPr lang="en-US" sz="2400" u="sng" dirty="0">
              <a:solidFill>
                <a:srgbClr val="FFFF00"/>
              </a:solidFill>
            </a:endParaRPr>
          </a:p>
          <a:p>
            <a:r>
              <a:rPr lang="en-US" sz="2400" dirty="0" smtClean="0"/>
              <a:t>For </a:t>
            </a:r>
            <a:r>
              <a:rPr lang="en-US" sz="2400" dirty="0"/>
              <a:t>we maintain that a person is </a:t>
            </a:r>
            <a:r>
              <a:rPr lang="en-US" sz="2400" dirty="0">
                <a:solidFill>
                  <a:srgbClr val="FFC000"/>
                </a:solidFill>
              </a:rPr>
              <a:t>justified by faith </a:t>
            </a:r>
            <a:r>
              <a:rPr lang="en-US" sz="2400" dirty="0"/>
              <a:t>apart from works </a:t>
            </a:r>
            <a:r>
              <a:rPr lang="en-US" sz="2400" dirty="0" smtClean="0"/>
              <a:t>of </a:t>
            </a:r>
            <a:r>
              <a:rPr lang="en-US" sz="2400" dirty="0"/>
              <a:t>the Law.</a:t>
            </a:r>
            <a:endParaRPr lang="en-US" sz="2400" dirty="0" smtClean="0"/>
          </a:p>
        </p:txBody>
      </p:sp>
    </p:spTree>
    <p:extLst>
      <p:ext uri="{BB962C8B-B14F-4D97-AF65-F5344CB8AC3E}">
        <p14:creationId xmlns:p14="http://schemas.microsoft.com/office/powerpoint/2010/main" val="4174708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Justified by faith?</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smtClean="0">
              <a:solidFill>
                <a:schemeClr val="bg1"/>
              </a:solidFill>
            </a:endParaRPr>
          </a:p>
        </p:txBody>
      </p:sp>
      <p:sp>
        <p:nvSpPr>
          <p:cNvPr id="6" name="TextBox 5"/>
          <p:cNvSpPr txBox="1"/>
          <p:nvPr/>
        </p:nvSpPr>
        <p:spPr>
          <a:xfrm>
            <a:off x="558800" y="1206500"/>
            <a:ext cx="10398234" cy="3785652"/>
          </a:xfrm>
          <a:prstGeom prst="rect">
            <a:avLst/>
          </a:prstGeom>
          <a:noFill/>
        </p:spPr>
        <p:txBody>
          <a:bodyPr wrap="square" rtlCol="0">
            <a:spAutoFit/>
          </a:bodyPr>
          <a:lstStyle/>
          <a:p>
            <a:r>
              <a:rPr lang="en-US" sz="2400" u="sng" dirty="0" smtClean="0">
                <a:solidFill>
                  <a:srgbClr val="FFFF00"/>
                </a:solidFill>
              </a:rPr>
              <a:t>Galatians 2:16</a:t>
            </a:r>
          </a:p>
          <a:p>
            <a:r>
              <a:rPr lang="en-US" sz="2400" dirty="0"/>
              <a:t>16 nevertheless, knowing that a person is not justified by works of [m]the Law but through faith in Christ Jesus, even we have believed in Christ Jesus, so that we may be </a:t>
            </a:r>
            <a:r>
              <a:rPr lang="en-US" sz="2400" dirty="0">
                <a:solidFill>
                  <a:srgbClr val="FFC000"/>
                </a:solidFill>
              </a:rPr>
              <a:t>justified by faith </a:t>
            </a:r>
            <a:r>
              <a:rPr lang="en-US" sz="2400" dirty="0"/>
              <a:t>in Christ and not by works of [n]the Law; since by works of [o]the Law no [p]flesh will be </a:t>
            </a:r>
            <a:r>
              <a:rPr lang="en-US" sz="2400" dirty="0" smtClean="0"/>
              <a:t>justified</a:t>
            </a:r>
          </a:p>
          <a:p>
            <a:endParaRPr lang="en-US" sz="2400" dirty="0" smtClean="0"/>
          </a:p>
          <a:p>
            <a:r>
              <a:rPr lang="en-US" sz="2400" u="sng" dirty="0" smtClean="0">
                <a:solidFill>
                  <a:srgbClr val="FFFF00"/>
                </a:solidFill>
              </a:rPr>
              <a:t>Romans 3:28</a:t>
            </a:r>
            <a:endParaRPr lang="en-US" sz="2400" u="sng" dirty="0">
              <a:solidFill>
                <a:srgbClr val="FFFF00"/>
              </a:solidFill>
            </a:endParaRPr>
          </a:p>
          <a:p>
            <a:r>
              <a:rPr lang="en-US" sz="2400" dirty="0" smtClean="0"/>
              <a:t>For </a:t>
            </a:r>
            <a:r>
              <a:rPr lang="en-US" sz="2400" dirty="0"/>
              <a:t>we maintain that a person is </a:t>
            </a:r>
            <a:r>
              <a:rPr lang="en-US" sz="2400" dirty="0">
                <a:solidFill>
                  <a:srgbClr val="FFC000"/>
                </a:solidFill>
              </a:rPr>
              <a:t>justified by faith </a:t>
            </a:r>
            <a:r>
              <a:rPr lang="en-US" sz="2400" dirty="0"/>
              <a:t>apart from works </a:t>
            </a:r>
            <a:r>
              <a:rPr lang="en-US" sz="2400" dirty="0" smtClean="0"/>
              <a:t>of </a:t>
            </a:r>
            <a:r>
              <a:rPr lang="en-US" sz="2400" dirty="0"/>
              <a:t>the Law.</a:t>
            </a:r>
            <a:endParaRPr lang="en-US" sz="2400" dirty="0" smtClean="0"/>
          </a:p>
        </p:txBody>
      </p:sp>
    </p:spTree>
    <p:extLst>
      <p:ext uri="{BB962C8B-B14F-4D97-AF65-F5344CB8AC3E}">
        <p14:creationId xmlns:p14="http://schemas.microsoft.com/office/powerpoint/2010/main" val="3642117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2:24-26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smtClean="0">
              <a:solidFill>
                <a:schemeClr val="bg1"/>
              </a:solidFill>
            </a:endParaRPr>
          </a:p>
        </p:txBody>
      </p:sp>
      <p:sp>
        <p:nvSpPr>
          <p:cNvPr id="6" name="TextBox 5"/>
          <p:cNvSpPr txBox="1"/>
          <p:nvPr/>
        </p:nvSpPr>
        <p:spPr>
          <a:xfrm>
            <a:off x="558800" y="1206500"/>
            <a:ext cx="10398234" cy="3046988"/>
          </a:xfrm>
          <a:prstGeom prst="rect">
            <a:avLst/>
          </a:prstGeom>
          <a:noFill/>
        </p:spPr>
        <p:txBody>
          <a:bodyPr wrap="square" rtlCol="0">
            <a:spAutoFit/>
          </a:bodyPr>
          <a:lstStyle/>
          <a:p>
            <a:r>
              <a:rPr lang="en-US" sz="2400" dirty="0" smtClean="0">
                <a:solidFill>
                  <a:srgbClr val="00B0F0"/>
                </a:solidFill>
              </a:rPr>
              <a:t>24</a:t>
            </a:r>
            <a:r>
              <a:rPr lang="en-US" sz="2400" dirty="0" smtClean="0"/>
              <a:t> You </a:t>
            </a:r>
            <a:r>
              <a:rPr lang="en-US" sz="2400" dirty="0"/>
              <a:t>see that a man is </a:t>
            </a:r>
            <a:r>
              <a:rPr lang="en-US" sz="2400" dirty="0">
                <a:solidFill>
                  <a:srgbClr val="FFFF00"/>
                </a:solidFill>
              </a:rPr>
              <a:t>justified by works </a:t>
            </a:r>
            <a:r>
              <a:rPr lang="en-US" sz="2400" dirty="0"/>
              <a:t>and not by faith alone. </a:t>
            </a:r>
            <a:endParaRPr lang="en-US" sz="2400" dirty="0" smtClean="0"/>
          </a:p>
          <a:p>
            <a:endParaRPr lang="en-US" sz="2400" dirty="0"/>
          </a:p>
          <a:p>
            <a:r>
              <a:rPr lang="en-US" sz="2400" dirty="0" smtClean="0">
                <a:solidFill>
                  <a:srgbClr val="00B0F0"/>
                </a:solidFill>
              </a:rPr>
              <a:t>25</a:t>
            </a:r>
            <a:r>
              <a:rPr lang="en-US" sz="2400" dirty="0" smtClean="0"/>
              <a:t> In </a:t>
            </a:r>
            <a:r>
              <a:rPr lang="en-US" sz="2400" dirty="0"/>
              <a:t>the same way, was not Rahab the harlot also justified by works when she received the messengers and sent them out by another way? </a:t>
            </a:r>
            <a:endParaRPr lang="en-US" sz="2400" dirty="0" smtClean="0"/>
          </a:p>
          <a:p>
            <a:endParaRPr lang="en-US" sz="2400" dirty="0"/>
          </a:p>
          <a:p>
            <a:r>
              <a:rPr lang="en-US" sz="2400" dirty="0" smtClean="0">
                <a:solidFill>
                  <a:srgbClr val="00B0F0"/>
                </a:solidFill>
              </a:rPr>
              <a:t>26 </a:t>
            </a:r>
            <a:r>
              <a:rPr lang="en-US" sz="2400" i="1" dirty="0" smtClean="0"/>
              <a:t>For </a:t>
            </a:r>
            <a:r>
              <a:rPr lang="en-US" sz="2400" i="1" dirty="0"/>
              <a:t>just as the body without [the] spirit is dead, so also faith without works is dead.</a:t>
            </a:r>
            <a:endParaRPr lang="en-US" sz="2400" i="1" dirty="0" smtClean="0"/>
          </a:p>
        </p:txBody>
      </p:sp>
    </p:spTree>
    <p:extLst>
      <p:ext uri="{BB962C8B-B14F-4D97-AF65-F5344CB8AC3E}">
        <p14:creationId xmlns:p14="http://schemas.microsoft.com/office/powerpoint/2010/main" val="2130253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Dr. john Lennox</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18</a:t>
            </a:r>
            <a:endParaRPr lang="en-US" sz="3200" b="1" dirty="0" smtClean="0">
              <a:solidFill>
                <a:schemeClr val="bg1"/>
              </a:solidFill>
            </a:endParaRPr>
          </a:p>
        </p:txBody>
      </p:sp>
      <p:sp>
        <p:nvSpPr>
          <p:cNvPr id="6" name="TextBox 5"/>
          <p:cNvSpPr txBox="1"/>
          <p:nvPr/>
        </p:nvSpPr>
        <p:spPr>
          <a:xfrm>
            <a:off x="558800" y="1206500"/>
            <a:ext cx="10398234" cy="4524315"/>
          </a:xfrm>
          <a:prstGeom prst="rect">
            <a:avLst/>
          </a:prstGeom>
          <a:noFill/>
        </p:spPr>
        <p:txBody>
          <a:bodyPr wrap="square" rtlCol="0">
            <a:spAutoFit/>
          </a:bodyPr>
          <a:lstStyle/>
          <a:p>
            <a:r>
              <a:rPr lang="en-US" sz="2400" dirty="0"/>
              <a:t>President of OCCA (The Oxford Centre for Christian Apologetics). He also teaches science and religion in the University of Oxford</a:t>
            </a:r>
            <a:r>
              <a:rPr lang="en-US" sz="2400" dirty="0" smtClean="0"/>
              <a:t>.</a:t>
            </a:r>
          </a:p>
          <a:p>
            <a:endParaRPr lang="en-US" sz="2400" dirty="0">
              <a:solidFill>
                <a:srgbClr val="00B0F0"/>
              </a:solidFill>
            </a:endParaRPr>
          </a:p>
          <a:p>
            <a:r>
              <a:rPr lang="en-US" sz="2400" dirty="0"/>
              <a:t>Lennox earned a doctorate in mathematics from the University of Cambridge, followed by second and third doctorates from the University of Oxford and Cardiff University, respectively. </a:t>
            </a:r>
            <a:r>
              <a:rPr lang="en-US" sz="2400" dirty="0" smtClean="0"/>
              <a:t>He </a:t>
            </a:r>
            <a:r>
              <a:rPr lang="en-US" sz="2400" dirty="0"/>
              <a:t>is emeritus professor of </a:t>
            </a:r>
            <a:r>
              <a:rPr lang="en-US" sz="2400" dirty="0" smtClean="0"/>
              <a:t>Mathematics </a:t>
            </a:r>
            <a:r>
              <a:rPr lang="en-US" sz="2400" dirty="0"/>
              <a:t>at the University of Oxford, where he is also Emeritus Fellow in Mathematics and Philosophy of Science at Green Templeton College, and has worked as adjunct lecturer at Wycliffe Hall and at the Oxford Centre for Christian Apologetics. He is also an Associate Fellow of the Saïd Business School and a Senior Fellow at the Trinity Forum.</a:t>
            </a:r>
            <a:endParaRPr lang="en-US" sz="2400" dirty="0" smtClean="0"/>
          </a:p>
        </p:txBody>
      </p:sp>
    </p:spTree>
    <p:extLst>
      <p:ext uri="{BB962C8B-B14F-4D97-AF65-F5344CB8AC3E}">
        <p14:creationId xmlns:p14="http://schemas.microsoft.com/office/powerpoint/2010/main" val="3907803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Dr. John Lennox</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19</a:t>
            </a:r>
            <a:endParaRPr lang="en-US" sz="3200" b="1" dirty="0" smtClean="0">
              <a:solidFill>
                <a:schemeClr val="bg1"/>
              </a:solidFill>
            </a:endParaRPr>
          </a:p>
        </p:txBody>
      </p:sp>
      <p:pic>
        <p:nvPicPr>
          <p:cNvPr id="2" name="Lenno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2136" y="965775"/>
            <a:ext cx="9918364" cy="5574725"/>
          </a:xfrm>
          <a:prstGeom prst="rect">
            <a:avLst/>
          </a:prstGeom>
        </p:spPr>
      </p:pic>
    </p:spTree>
    <p:extLst>
      <p:ext uri="{BB962C8B-B14F-4D97-AF65-F5344CB8AC3E}">
        <p14:creationId xmlns:p14="http://schemas.microsoft.com/office/powerpoint/2010/main" val="3428701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err="1" smtClean="0">
                <a:solidFill>
                  <a:srgbClr val="92D050"/>
                </a:solidFill>
              </a:rPr>
              <a:t>james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a:t>
            </a:r>
          </a:p>
        </p:txBody>
      </p:sp>
      <p:pic>
        <p:nvPicPr>
          <p:cNvPr id="5" name="int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900" y="965200"/>
            <a:ext cx="9753600" cy="5486400"/>
          </a:xfrm>
          <a:prstGeom prst="rect">
            <a:avLst/>
          </a:prstGeom>
        </p:spPr>
      </p:pic>
    </p:spTree>
    <p:extLst>
      <p:ext uri="{BB962C8B-B14F-4D97-AF65-F5344CB8AC3E}">
        <p14:creationId xmlns:p14="http://schemas.microsoft.com/office/powerpoint/2010/main" val="256984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Marriage</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20</a:t>
            </a:r>
            <a:endParaRPr lang="en-US" sz="3200" b="1" dirty="0" smtClean="0">
              <a:solidFill>
                <a:schemeClr val="bg1"/>
              </a:solidFill>
            </a:endParaRPr>
          </a:p>
        </p:txBody>
      </p:sp>
      <p:pic>
        <p:nvPicPr>
          <p:cNvPr id="7" name="marriag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310" y="1022471"/>
            <a:ext cx="9544765" cy="5369536"/>
          </a:xfrm>
          <a:prstGeom prst="rect">
            <a:avLst/>
          </a:prstGeom>
        </p:spPr>
      </p:pic>
    </p:spTree>
    <p:extLst>
      <p:ext uri="{BB962C8B-B14F-4D97-AF65-F5344CB8AC3E}">
        <p14:creationId xmlns:p14="http://schemas.microsoft.com/office/powerpoint/2010/main" val="2810918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Tree>
    <p:extLst>
      <p:ext uri="{BB962C8B-B14F-4D97-AF65-F5344CB8AC3E}">
        <p14:creationId xmlns:p14="http://schemas.microsoft.com/office/powerpoint/2010/main" val="10263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I Corinthians 15:5-8</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3</a:t>
            </a:r>
            <a:endParaRPr lang="en-US" sz="3200" b="1" dirty="0" smtClean="0">
              <a:solidFill>
                <a:schemeClr val="bg1"/>
              </a:solidFill>
            </a:endParaRPr>
          </a:p>
        </p:txBody>
      </p:sp>
      <p:sp>
        <p:nvSpPr>
          <p:cNvPr id="6" name="TextBox 5"/>
          <p:cNvSpPr txBox="1"/>
          <p:nvPr/>
        </p:nvSpPr>
        <p:spPr>
          <a:xfrm>
            <a:off x="558800" y="1206500"/>
            <a:ext cx="10398234" cy="3046988"/>
          </a:xfrm>
          <a:prstGeom prst="rect">
            <a:avLst/>
          </a:prstGeom>
          <a:noFill/>
        </p:spPr>
        <p:txBody>
          <a:bodyPr wrap="square" rtlCol="0">
            <a:spAutoFit/>
          </a:bodyPr>
          <a:lstStyle/>
          <a:p>
            <a:r>
              <a:rPr lang="en-US" sz="2400" dirty="0" smtClean="0">
                <a:solidFill>
                  <a:srgbClr val="00B0F0"/>
                </a:solidFill>
              </a:rPr>
              <a:t>5</a:t>
            </a:r>
            <a:r>
              <a:rPr lang="en-US" sz="2400" dirty="0" smtClean="0"/>
              <a:t> and </a:t>
            </a:r>
            <a:r>
              <a:rPr lang="en-US" sz="2400" dirty="0"/>
              <a:t>that He appeared to Cephas, then to the twelve. </a:t>
            </a:r>
            <a:endParaRPr lang="en-US" sz="2400" dirty="0" smtClean="0"/>
          </a:p>
          <a:p>
            <a:endParaRPr lang="en-US" sz="2400" dirty="0"/>
          </a:p>
          <a:p>
            <a:r>
              <a:rPr lang="en-US" sz="2400" dirty="0" smtClean="0">
                <a:solidFill>
                  <a:srgbClr val="00B0F0"/>
                </a:solidFill>
              </a:rPr>
              <a:t>6</a:t>
            </a:r>
            <a:r>
              <a:rPr lang="en-US" sz="2400" dirty="0" smtClean="0"/>
              <a:t> After </a:t>
            </a:r>
            <a:r>
              <a:rPr lang="en-US" sz="2400" dirty="0"/>
              <a:t>that He appeared to more than five hundred brethren at one time, most of whom remain until now, but some have fallen asleep; </a:t>
            </a:r>
            <a:endParaRPr lang="en-US" sz="2400" dirty="0" smtClean="0"/>
          </a:p>
          <a:p>
            <a:endParaRPr lang="en-US" sz="2400" dirty="0"/>
          </a:p>
          <a:p>
            <a:r>
              <a:rPr lang="en-US" sz="2400" dirty="0" smtClean="0">
                <a:solidFill>
                  <a:srgbClr val="00B0F0"/>
                </a:solidFill>
              </a:rPr>
              <a:t>7</a:t>
            </a:r>
            <a:r>
              <a:rPr lang="en-US" sz="2400" dirty="0" smtClean="0"/>
              <a:t> </a:t>
            </a:r>
            <a:r>
              <a:rPr lang="en-US" sz="2400" dirty="0" smtClean="0">
                <a:solidFill>
                  <a:srgbClr val="FFFF00"/>
                </a:solidFill>
              </a:rPr>
              <a:t>then </a:t>
            </a:r>
            <a:r>
              <a:rPr lang="en-US" sz="2400" dirty="0">
                <a:solidFill>
                  <a:srgbClr val="FFFF00"/>
                </a:solidFill>
              </a:rPr>
              <a:t>He appeared to James</a:t>
            </a:r>
            <a:r>
              <a:rPr lang="en-US" sz="2400" dirty="0"/>
              <a:t>, then to all the apostles; </a:t>
            </a:r>
            <a:endParaRPr lang="en-US" sz="2400" dirty="0" smtClean="0"/>
          </a:p>
          <a:p>
            <a:endParaRPr lang="en-US" sz="2400" dirty="0"/>
          </a:p>
          <a:p>
            <a:r>
              <a:rPr lang="en-US" sz="2400" dirty="0" smtClean="0">
                <a:solidFill>
                  <a:srgbClr val="00B0F0"/>
                </a:solidFill>
              </a:rPr>
              <a:t>8</a:t>
            </a:r>
            <a:r>
              <a:rPr lang="en-US" sz="2400" dirty="0" smtClean="0"/>
              <a:t> </a:t>
            </a:r>
            <a:r>
              <a:rPr lang="en-US" sz="2400" dirty="0" smtClean="0">
                <a:solidFill>
                  <a:srgbClr val="FFFF00"/>
                </a:solidFill>
              </a:rPr>
              <a:t>and </a:t>
            </a:r>
            <a:r>
              <a:rPr lang="en-US" sz="2400" dirty="0">
                <a:solidFill>
                  <a:srgbClr val="FFFF00"/>
                </a:solidFill>
              </a:rPr>
              <a:t>last of all</a:t>
            </a:r>
            <a:r>
              <a:rPr lang="en-US" sz="2400" dirty="0"/>
              <a:t>, as to one untimely born, He appeared to me also.</a:t>
            </a:r>
          </a:p>
        </p:txBody>
      </p:sp>
    </p:spTree>
    <p:extLst>
      <p:ext uri="{BB962C8B-B14F-4D97-AF65-F5344CB8AC3E}">
        <p14:creationId xmlns:p14="http://schemas.microsoft.com/office/powerpoint/2010/main" val="1973921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I Corinthians 15:5-8</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4</a:t>
            </a:r>
            <a:endParaRPr lang="en-US" sz="3200" b="1" dirty="0" smtClean="0">
              <a:solidFill>
                <a:schemeClr val="bg1"/>
              </a:solidFill>
            </a:endParaRPr>
          </a:p>
        </p:txBody>
      </p:sp>
      <p:sp>
        <p:nvSpPr>
          <p:cNvPr id="6" name="TextBox 5"/>
          <p:cNvSpPr txBox="1"/>
          <p:nvPr/>
        </p:nvSpPr>
        <p:spPr>
          <a:xfrm>
            <a:off x="558800" y="1206500"/>
            <a:ext cx="10398234" cy="3046988"/>
          </a:xfrm>
          <a:prstGeom prst="rect">
            <a:avLst/>
          </a:prstGeom>
          <a:noFill/>
        </p:spPr>
        <p:txBody>
          <a:bodyPr wrap="square" rtlCol="0">
            <a:spAutoFit/>
          </a:bodyPr>
          <a:lstStyle/>
          <a:p>
            <a:r>
              <a:rPr lang="en-US" sz="2400" dirty="0" smtClean="0">
                <a:solidFill>
                  <a:srgbClr val="00B0F0"/>
                </a:solidFill>
              </a:rPr>
              <a:t>5</a:t>
            </a:r>
            <a:r>
              <a:rPr lang="en-US" sz="2400" dirty="0" smtClean="0"/>
              <a:t> and </a:t>
            </a:r>
            <a:r>
              <a:rPr lang="en-US" sz="2400" dirty="0"/>
              <a:t>that He appeared to Cephas, then to the twelve. </a:t>
            </a:r>
            <a:endParaRPr lang="en-US" sz="2400" dirty="0" smtClean="0"/>
          </a:p>
          <a:p>
            <a:endParaRPr lang="en-US" sz="2400" dirty="0"/>
          </a:p>
          <a:p>
            <a:r>
              <a:rPr lang="en-US" sz="2400" dirty="0" smtClean="0">
                <a:solidFill>
                  <a:srgbClr val="00B0F0"/>
                </a:solidFill>
              </a:rPr>
              <a:t>6</a:t>
            </a:r>
            <a:r>
              <a:rPr lang="en-US" sz="2400" dirty="0" smtClean="0"/>
              <a:t> After </a:t>
            </a:r>
            <a:r>
              <a:rPr lang="en-US" sz="2400" dirty="0"/>
              <a:t>that He appeared to more than five hundred brethren at one time, most of whom remain until now, but some have fallen asleep; </a:t>
            </a:r>
            <a:endParaRPr lang="en-US" sz="2400" dirty="0" smtClean="0"/>
          </a:p>
          <a:p>
            <a:endParaRPr lang="en-US" sz="2400" dirty="0"/>
          </a:p>
          <a:p>
            <a:r>
              <a:rPr lang="en-US" sz="2400" dirty="0" smtClean="0">
                <a:solidFill>
                  <a:srgbClr val="00B0F0"/>
                </a:solidFill>
              </a:rPr>
              <a:t>7</a:t>
            </a:r>
            <a:r>
              <a:rPr lang="en-US" sz="2400" dirty="0" smtClean="0"/>
              <a:t> </a:t>
            </a:r>
            <a:r>
              <a:rPr lang="en-US" sz="2400" dirty="0" smtClean="0">
                <a:solidFill>
                  <a:srgbClr val="FFFF00"/>
                </a:solidFill>
              </a:rPr>
              <a:t>then </a:t>
            </a:r>
            <a:r>
              <a:rPr lang="en-US" sz="2400" dirty="0">
                <a:solidFill>
                  <a:srgbClr val="FFFF00"/>
                </a:solidFill>
              </a:rPr>
              <a:t>He appeared to James</a:t>
            </a:r>
            <a:r>
              <a:rPr lang="en-US" sz="2400" dirty="0"/>
              <a:t>, then to all the apostles; </a:t>
            </a:r>
            <a:endParaRPr lang="en-US" sz="2400" dirty="0" smtClean="0"/>
          </a:p>
          <a:p>
            <a:endParaRPr lang="en-US" sz="2400" dirty="0"/>
          </a:p>
          <a:p>
            <a:r>
              <a:rPr lang="en-US" sz="2400" dirty="0" smtClean="0">
                <a:solidFill>
                  <a:srgbClr val="00B0F0"/>
                </a:solidFill>
              </a:rPr>
              <a:t>8</a:t>
            </a:r>
            <a:r>
              <a:rPr lang="en-US" sz="2400" dirty="0" smtClean="0"/>
              <a:t> </a:t>
            </a:r>
            <a:r>
              <a:rPr lang="en-US" sz="2400" dirty="0" smtClean="0">
                <a:solidFill>
                  <a:srgbClr val="FFFF00"/>
                </a:solidFill>
              </a:rPr>
              <a:t>and </a:t>
            </a:r>
            <a:r>
              <a:rPr lang="en-US" sz="2400" dirty="0">
                <a:solidFill>
                  <a:srgbClr val="FFFF00"/>
                </a:solidFill>
              </a:rPr>
              <a:t>last of all</a:t>
            </a:r>
            <a:r>
              <a:rPr lang="en-US" sz="2400" dirty="0"/>
              <a:t>, as to one untimely born, He appeared to me also.</a:t>
            </a:r>
          </a:p>
        </p:txBody>
      </p:sp>
      <p:sp>
        <p:nvSpPr>
          <p:cNvPr id="2" name="TextBox 1"/>
          <p:cNvSpPr txBox="1"/>
          <p:nvPr/>
        </p:nvSpPr>
        <p:spPr>
          <a:xfrm>
            <a:off x="1092200" y="4673600"/>
            <a:ext cx="9105900" cy="1754326"/>
          </a:xfrm>
          <a:prstGeom prst="rect">
            <a:avLst/>
          </a:prstGeom>
          <a:noFill/>
        </p:spPr>
        <p:txBody>
          <a:bodyPr wrap="square" rtlCol="0">
            <a:spAutoFit/>
          </a:bodyPr>
          <a:lstStyle/>
          <a:p>
            <a:pPr algn="ctr"/>
            <a:r>
              <a:rPr lang="en-US" sz="3600" dirty="0" smtClean="0">
                <a:solidFill>
                  <a:srgbClr val="FFC000"/>
                </a:solidFill>
              </a:rPr>
              <a:t>Why was the appearance to James noted after the appearance to so many others?</a:t>
            </a:r>
            <a:endParaRPr lang="en-US" sz="3600" dirty="0">
              <a:solidFill>
                <a:srgbClr val="FFC000"/>
              </a:solidFill>
            </a:endParaRPr>
          </a:p>
        </p:txBody>
      </p:sp>
    </p:spTree>
    <p:extLst>
      <p:ext uri="{BB962C8B-B14F-4D97-AF65-F5344CB8AC3E}">
        <p14:creationId xmlns:p14="http://schemas.microsoft.com/office/powerpoint/2010/main" val="3884063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Galatians 1:18-19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endParaRPr lang="en-US" sz="3200" b="1" dirty="0" smtClean="0">
              <a:solidFill>
                <a:schemeClr val="bg1"/>
              </a:solidFill>
            </a:endParaRPr>
          </a:p>
        </p:txBody>
      </p:sp>
      <p:sp>
        <p:nvSpPr>
          <p:cNvPr id="6" name="TextBox 5"/>
          <p:cNvSpPr txBox="1"/>
          <p:nvPr/>
        </p:nvSpPr>
        <p:spPr>
          <a:xfrm>
            <a:off x="558800" y="1206500"/>
            <a:ext cx="10398234" cy="4893647"/>
          </a:xfrm>
          <a:prstGeom prst="rect">
            <a:avLst/>
          </a:prstGeom>
          <a:noFill/>
        </p:spPr>
        <p:txBody>
          <a:bodyPr wrap="square" rtlCol="0">
            <a:spAutoFit/>
          </a:bodyPr>
          <a:lstStyle/>
          <a:p>
            <a:r>
              <a:rPr lang="en-US" sz="2400" dirty="0">
                <a:solidFill>
                  <a:srgbClr val="00B0F0"/>
                </a:solidFill>
              </a:rPr>
              <a:t>18</a:t>
            </a:r>
            <a:r>
              <a:rPr lang="en-US" sz="2400" dirty="0"/>
              <a:t> Then three years later I went up to Jerusalem to </a:t>
            </a:r>
            <a:r>
              <a:rPr lang="en-US" sz="2400" dirty="0" smtClean="0"/>
              <a:t>become </a:t>
            </a:r>
            <a:r>
              <a:rPr lang="en-US" sz="2400" dirty="0"/>
              <a:t>acquainted with </a:t>
            </a:r>
            <a:r>
              <a:rPr lang="en-US" sz="2400" dirty="0" smtClean="0"/>
              <a:t>Cephas</a:t>
            </a:r>
            <a:r>
              <a:rPr lang="en-US" sz="2400" dirty="0"/>
              <a:t>, and stayed with him for fifteen days. </a:t>
            </a:r>
            <a:endParaRPr lang="en-US" sz="2400" dirty="0" smtClean="0"/>
          </a:p>
          <a:p>
            <a:endParaRPr lang="en-US" sz="2400" dirty="0">
              <a:solidFill>
                <a:srgbClr val="00B0F0"/>
              </a:solidFill>
            </a:endParaRPr>
          </a:p>
          <a:p>
            <a:r>
              <a:rPr lang="en-US" sz="2400" dirty="0" smtClean="0">
                <a:solidFill>
                  <a:srgbClr val="00B0F0"/>
                </a:solidFill>
              </a:rPr>
              <a:t>19</a:t>
            </a:r>
            <a:r>
              <a:rPr lang="en-US" sz="2400" dirty="0" smtClean="0"/>
              <a:t> </a:t>
            </a:r>
            <a:r>
              <a:rPr lang="en-US" sz="2400" dirty="0"/>
              <a:t>But I did not see another one of the apostles </a:t>
            </a:r>
            <a:r>
              <a:rPr lang="en-US" sz="2400" dirty="0">
                <a:solidFill>
                  <a:srgbClr val="00B0F0"/>
                </a:solidFill>
              </a:rPr>
              <a:t>except</a:t>
            </a:r>
            <a:r>
              <a:rPr lang="en-US" sz="2400" dirty="0"/>
              <a:t> </a:t>
            </a:r>
            <a:r>
              <a:rPr lang="en-US" sz="2400" dirty="0" smtClean="0">
                <a:solidFill>
                  <a:srgbClr val="FFFF00"/>
                </a:solidFill>
              </a:rPr>
              <a:t>James</a:t>
            </a:r>
            <a:r>
              <a:rPr lang="en-US" sz="2400" dirty="0"/>
              <a:t>, the Lord’s brother. </a:t>
            </a:r>
          </a:p>
          <a:p>
            <a:endParaRPr lang="en-US" sz="2400" dirty="0" smtClean="0"/>
          </a:p>
          <a:p>
            <a:r>
              <a:rPr lang="en-US" sz="2400" dirty="0" smtClean="0"/>
              <a:t>This was about 36 or 37AD, and James</a:t>
            </a:r>
            <a:r>
              <a:rPr lang="en-US" sz="2400" dirty="0"/>
              <a:t>, the brother of Jesus, </a:t>
            </a:r>
            <a:r>
              <a:rPr lang="en-US" sz="2400" dirty="0" smtClean="0"/>
              <a:t>was already a leader. However, he became </a:t>
            </a:r>
            <a:r>
              <a:rPr lang="en-US" sz="2400" dirty="0"/>
              <a:t>the primary leader of the Jerusalem church around 44 AD. His rise to leadership was solidified following the martyrdom of James the son of Zebedee and the departure of Peter from Jerusalem. He </a:t>
            </a:r>
            <a:r>
              <a:rPr lang="en-US" sz="2400" dirty="0" smtClean="0"/>
              <a:t>was recognized as a leading apostle and a "pillar" of the church, presiding </a:t>
            </a:r>
            <a:r>
              <a:rPr lang="en-US" sz="2400" dirty="0"/>
              <a:t>over the Council of Jerusalem in 50 </a:t>
            </a:r>
            <a:r>
              <a:rPr lang="en-US" sz="2400" dirty="0" smtClean="0"/>
              <a:t>AD. </a:t>
            </a:r>
          </a:p>
        </p:txBody>
      </p:sp>
    </p:spTree>
    <p:extLst>
      <p:ext uri="{BB962C8B-B14F-4D97-AF65-F5344CB8AC3E}">
        <p14:creationId xmlns:p14="http://schemas.microsoft.com/office/powerpoint/2010/main" val="2965058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Acts 12:1-5</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6</a:t>
            </a:r>
            <a:endParaRPr lang="en-US" sz="3200" b="1" dirty="0" smtClean="0">
              <a:solidFill>
                <a:schemeClr val="bg1"/>
              </a:solidFill>
            </a:endParaRPr>
          </a:p>
        </p:txBody>
      </p:sp>
      <p:sp>
        <p:nvSpPr>
          <p:cNvPr id="6" name="TextBox 5"/>
          <p:cNvSpPr txBox="1"/>
          <p:nvPr/>
        </p:nvSpPr>
        <p:spPr>
          <a:xfrm>
            <a:off x="558800" y="1206500"/>
            <a:ext cx="10398234" cy="5262979"/>
          </a:xfrm>
          <a:prstGeom prst="rect">
            <a:avLst/>
          </a:prstGeom>
          <a:noFill/>
        </p:spPr>
        <p:txBody>
          <a:bodyPr wrap="square" rtlCol="0">
            <a:spAutoFit/>
          </a:bodyPr>
          <a:lstStyle/>
          <a:p>
            <a:r>
              <a:rPr lang="en-US" sz="2400" dirty="0" smtClean="0">
                <a:solidFill>
                  <a:srgbClr val="00B0F0"/>
                </a:solidFill>
              </a:rPr>
              <a:t>1</a:t>
            </a:r>
            <a:r>
              <a:rPr lang="en-US" sz="2400" dirty="0" smtClean="0"/>
              <a:t> </a:t>
            </a:r>
            <a:r>
              <a:rPr lang="en-US" sz="2400" dirty="0"/>
              <a:t>Now about that time </a:t>
            </a:r>
            <a:r>
              <a:rPr lang="en-US" sz="2400" dirty="0" smtClean="0"/>
              <a:t>Herod </a:t>
            </a:r>
            <a:r>
              <a:rPr lang="en-US" sz="2400" dirty="0"/>
              <a:t>the king laid hands on some who belonged to the church, to do them harm. </a:t>
            </a:r>
            <a:endParaRPr lang="en-US" sz="2400" dirty="0" smtClean="0"/>
          </a:p>
          <a:p>
            <a:endParaRPr lang="en-US" sz="2400" dirty="0"/>
          </a:p>
          <a:p>
            <a:r>
              <a:rPr lang="en-US" sz="2400" dirty="0" smtClean="0">
                <a:solidFill>
                  <a:srgbClr val="00B0F0"/>
                </a:solidFill>
              </a:rPr>
              <a:t>2</a:t>
            </a:r>
            <a:r>
              <a:rPr lang="en-US" sz="2400" dirty="0" smtClean="0"/>
              <a:t> </a:t>
            </a:r>
            <a:r>
              <a:rPr lang="en-US" sz="2400" dirty="0"/>
              <a:t>And he had James the brother of John executed with a sword. </a:t>
            </a:r>
            <a:endParaRPr lang="en-US" sz="2400" dirty="0" smtClean="0"/>
          </a:p>
          <a:p>
            <a:endParaRPr lang="en-US" sz="2400" dirty="0"/>
          </a:p>
          <a:p>
            <a:r>
              <a:rPr lang="en-US" sz="2400" dirty="0" smtClean="0">
                <a:solidFill>
                  <a:srgbClr val="00B0F0"/>
                </a:solidFill>
              </a:rPr>
              <a:t>3</a:t>
            </a:r>
            <a:r>
              <a:rPr lang="en-US" sz="2400" dirty="0" smtClean="0"/>
              <a:t> </a:t>
            </a:r>
            <a:r>
              <a:rPr lang="en-US" sz="2400" dirty="0"/>
              <a:t>When he saw that it pleased the Jews, he proceeded to arrest Peter as well. (Now these were </a:t>
            </a:r>
            <a:r>
              <a:rPr lang="en-US" sz="2400" dirty="0" smtClean="0"/>
              <a:t>the </a:t>
            </a:r>
            <a:r>
              <a:rPr lang="en-US" sz="2400" dirty="0"/>
              <a:t>days of Unleavened Bread.) </a:t>
            </a:r>
            <a:endParaRPr lang="en-US" sz="2400" dirty="0" smtClean="0"/>
          </a:p>
          <a:p>
            <a:endParaRPr lang="en-US" sz="2400" dirty="0"/>
          </a:p>
          <a:p>
            <a:r>
              <a:rPr lang="en-US" sz="2400" dirty="0" smtClean="0">
                <a:solidFill>
                  <a:srgbClr val="00B0F0"/>
                </a:solidFill>
              </a:rPr>
              <a:t>4</a:t>
            </a:r>
            <a:r>
              <a:rPr lang="en-US" sz="2400" dirty="0" smtClean="0"/>
              <a:t> </a:t>
            </a:r>
            <a:r>
              <a:rPr lang="en-US" sz="2400" dirty="0"/>
              <a:t>When he had arrested him, he put him in prison, turning him over to four </a:t>
            </a:r>
            <a:r>
              <a:rPr lang="en-US" sz="2400" dirty="0" smtClean="0"/>
              <a:t>squads </a:t>
            </a:r>
            <a:r>
              <a:rPr lang="en-US" sz="2400" dirty="0"/>
              <a:t>of soldiers to guard him, intending only after the Passover to bring him before the people. </a:t>
            </a:r>
            <a:endParaRPr lang="en-US" sz="2400" dirty="0" smtClean="0"/>
          </a:p>
          <a:p>
            <a:endParaRPr lang="en-US" sz="2400" dirty="0"/>
          </a:p>
          <a:p>
            <a:r>
              <a:rPr lang="en-US" sz="2400" dirty="0" smtClean="0">
                <a:solidFill>
                  <a:srgbClr val="00B0F0"/>
                </a:solidFill>
              </a:rPr>
              <a:t>5</a:t>
            </a:r>
            <a:r>
              <a:rPr lang="en-US" sz="2400" dirty="0" smtClean="0"/>
              <a:t> </a:t>
            </a:r>
            <a:r>
              <a:rPr lang="en-US" sz="2400" dirty="0"/>
              <a:t>So Peter was kept in the prison, but prayer for him was being made to God </a:t>
            </a:r>
            <a:r>
              <a:rPr lang="en-US" sz="2400" dirty="0" smtClean="0"/>
              <a:t>intensely </a:t>
            </a:r>
            <a:r>
              <a:rPr lang="en-US" sz="2400" dirty="0"/>
              <a:t>by the church.</a:t>
            </a:r>
            <a:endParaRPr lang="en-US" sz="2400" dirty="0" smtClean="0"/>
          </a:p>
        </p:txBody>
      </p:sp>
    </p:spTree>
    <p:extLst>
      <p:ext uri="{BB962C8B-B14F-4D97-AF65-F5344CB8AC3E}">
        <p14:creationId xmlns:p14="http://schemas.microsoft.com/office/powerpoint/2010/main" val="33923356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Acts 12:6-9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endParaRPr lang="en-US" sz="3200" b="1" dirty="0" smtClean="0">
              <a:solidFill>
                <a:schemeClr val="bg1"/>
              </a:solidFill>
            </a:endParaRPr>
          </a:p>
        </p:txBody>
      </p:sp>
      <p:sp>
        <p:nvSpPr>
          <p:cNvPr id="6" name="TextBox 5"/>
          <p:cNvSpPr txBox="1"/>
          <p:nvPr/>
        </p:nvSpPr>
        <p:spPr>
          <a:xfrm>
            <a:off x="558800" y="1206500"/>
            <a:ext cx="10398234" cy="5632311"/>
          </a:xfrm>
          <a:prstGeom prst="rect">
            <a:avLst/>
          </a:prstGeom>
          <a:noFill/>
        </p:spPr>
        <p:txBody>
          <a:bodyPr wrap="square" rtlCol="0">
            <a:spAutoFit/>
          </a:bodyPr>
          <a:lstStyle/>
          <a:p>
            <a:r>
              <a:rPr lang="en-US" sz="2400" dirty="0">
                <a:solidFill>
                  <a:srgbClr val="00B0F0"/>
                </a:solidFill>
              </a:rPr>
              <a:t>6</a:t>
            </a:r>
            <a:r>
              <a:rPr lang="en-US" sz="2400" dirty="0"/>
              <a:t> On [e]the very night when Herod was about to bring him forward, Peter was sleeping between two soldiers, bound with two chains, and guards in front of the door were watching over the prison. </a:t>
            </a:r>
            <a:endParaRPr lang="en-US" sz="2400" dirty="0" smtClean="0"/>
          </a:p>
          <a:p>
            <a:endParaRPr lang="en-US" sz="2400" dirty="0"/>
          </a:p>
          <a:p>
            <a:r>
              <a:rPr lang="en-US" sz="2400" dirty="0" smtClean="0">
                <a:solidFill>
                  <a:srgbClr val="00B0F0"/>
                </a:solidFill>
              </a:rPr>
              <a:t>7</a:t>
            </a:r>
            <a:r>
              <a:rPr lang="en-US" sz="2400" dirty="0" smtClean="0"/>
              <a:t> </a:t>
            </a:r>
            <a:r>
              <a:rPr lang="en-US" sz="2400" dirty="0"/>
              <a:t>And behold, an angel of the Lord suddenly stood near Peter, and a light shone in the cell; and he struck Peter’s side and woke him, saying, “Get up quickly.” And his chains fell off his hands. </a:t>
            </a:r>
            <a:endParaRPr lang="en-US" sz="2400" dirty="0" smtClean="0"/>
          </a:p>
          <a:p>
            <a:endParaRPr lang="en-US" sz="2400" dirty="0"/>
          </a:p>
          <a:p>
            <a:r>
              <a:rPr lang="en-US" sz="2400" dirty="0" smtClean="0">
                <a:solidFill>
                  <a:srgbClr val="00B0F0"/>
                </a:solidFill>
              </a:rPr>
              <a:t>8</a:t>
            </a:r>
            <a:r>
              <a:rPr lang="en-US" sz="2400" dirty="0" smtClean="0"/>
              <a:t> </a:t>
            </a:r>
            <a:r>
              <a:rPr lang="en-US" sz="2400" dirty="0"/>
              <a:t>And the angel said to him, “Put on your belt and [f]strap on your sandals.” And he did so. And he *said to him, “Wrap your cloak around you and follow me</a:t>
            </a:r>
            <a:r>
              <a:rPr lang="en-US" sz="2400" dirty="0" smtClean="0"/>
              <a:t>.”</a:t>
            </a:r>
          </a:p>
          <a:p>
            <a:endParaRPr lang="en-US" sz="2400" dirty="0"/>
          </a:p>
          <a:p>
            <a:r>
              <a:rPr lang="en-US" sz="2400" dirty="0"/>
              <a:t> </a:t>
            </a:r>
            <a:r>
              <a:rPr lang="en-US" sz="2400" dirty="0">
                <a:solidFill>
                  <a:srgbClr val="00B0F0"/>
                </a:solidFill>
              </a:rPr>
              <a:t>9</a:t>
            </a:r>
            <a:r>
              <a:rPr lang="en-US" sz="2400" dirty="0"/>
              <a:t> And he went out and continued to follow, and yet he did not know that what was being done by the angel was real, but thought he was seeing a vision.</a:t>
            </a:r>
            <a:endParaRPr lang="en-US" sz="2400" dirty="0" smtClean="0"/>
          </a:p>
        </p:txBody>
      </p:sp>
    </p:spTree>
    <p:extLst>
      <p:ext uri="{BB962C8B-B14F-4D97-AF65-F5344CB8AC3E}">
        <p14:creationId xmlns:p14="http://schemas.microsoft.com/office/powerpoint/2010/main" val="23997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Acts 12:10-11</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8</a:t>
            </a:r>
            <a:endParaRPr lang="en-US" sz="3200" b="1" dirty="0" smtClean="0">
              <a:solidFill>
                <a:schemeClr val="bg1"/>
              </a:solidFill>
            </a:endParaRPr>
          </a:p>
        </p:txBody>
      </p:sp>
      <p:sp>
        <p:nvSpPr>
          <p:cNvPr id="6" name="TextBox 5"/>
          <p:cNvSpPr txBox="1"/>
          <p:nvPr/>
        </p:nvSpPr>
        <p:spPr>
          <a:xfrm>
            <a:off x="558800" y="1206500"/>
            <a:ext cx="10398234" cy="3046988"/>
          </a:xfrm>
          <a:prstGeom prst="rect">
            <a:avLst/>
          </a:prstGeom>
          <a:noFill/>
        </p:spPr>
        <p:txBody>
          <a:bodyPr wrap="square" rtlCol="0">
            <a:spAutoFit/>
          </a:bodyPr>
          <a:lstStyle/>
          <a:p>
            <a:r>
              <a:rPr lang="en-US" sz="2400" dirty="0">
                <a:solidFill>
                  <a:srgbClr val="00B0F0"/>
                </a:solidFill>
              </a:rPr>
              <a:t>10</a:t>
            </a:r>
            <a:r>
              <a:rPr lang="en-US" sz="2400" dirty="0"/>
              <a:t> Now when they had passed the first and second guard, they came to the iron gate that leads into the city, which opened for them by itself; and they went out and went along one street, and immediately the angel departed from him. </a:t>
            </a:r>
            <a:endParaRPr lang="en-US" sz="2400" dirty="0" smtClean="0"/>
          </a:p>
          <a:p>
            <a:endParaRPr lang="en-US" sz="2400" dirty="0"/>
          </a:p>
          <a:p>
            <a:r>
              <a:rPr lang="en-US" sz="2400" dirty="0" smtClean="0">
                <a:solidFill>
                  <a:srgbClr val="00B0F0"/>
                </a:solidFill>
              </a:rPr>
              <a:t>11</a:t>
            </a:r>
            <a:r>
              <a:rPr lang="en-US" sz="2400" dirty="0" smtClean="0"/>
              <a:t> </a:t>
            </a:r>
            <a:r>
              <a:rPr lang="en-US" sz="2400" dirty="0"/>
              <a:t>When Peter came </a:t>
            </a:r>
            <a:r>
              <a:rPr lang="en-US" sz="2400" dirty="0" smtClean="0"/>
              <a:t>to </a:t>
            </a:r>
            <a:r>
              <a:rPr lang="en-US" sz="2400" dirty="0"/>
              <a:t>himself, he said, “Now I know for sure that the Lord has sent forth His angel and rescued me from the hand of Herod and from all </a:t>
            </a:r>
            <a:r>
              <a:rPr lang="en-US" sz="2400" dirty="0" smtClean="0"/>
              <a:t>that </a:t>
            </a:r>
            <a:r>
              <a:rPr lang="en-US" sz="2400" dirty="0"/>
              <a:t>the Jewish people were expecting.</a:t>
            </a:r>
            <a:endParaRPr lang="en-US" sz="2400" dirty="0" smtClean="0"/>
          </a:p>
        </p:txBody>
      </p:sp>
    </p:spTree>
    <p:extLst>
      <p:ext uri="{BB962C8B-B14F-4D97-AF65-F5344CB8AC3E}">
        <p14:creationId xmlns:p14="http://schemas.microsoft.com/office/powerpoint/2010/main" val="817594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Acts 12:18-19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9</a:t>
            </a:r>
            <a:endParaRPr lang="en-US" sz="3200" b="1" dirty="0" smtClean="0">
              <a:solidFill>
                <a:schemeClr val="bg1"/>
              </a:solidFill>
            </a:endParaRPr>
          </a:p>
        </p:txBody>
      </p:sp>
      <p:sp>
        <p:nvSpPr>
          <p:cNvPr id="6" name="TextBox 5"/>
          <p:cNvSpPr txBox="1"/>
          <p:nvPr/>
        </p:nvSpPr>
        <p:spPr>
          <a:xfrm>
            <a:off x="558800" y="1206500"/>
            <a:ext cx="10398234" cy="2677656"/>
          </a:xfrm>
          <a:prstGeom prst="rect">
            <a:avLst/>
          </a:prstGeom>
          <a:noFill/>
        </p:spPr>
        <p:txBody>
          <a:bodyPr wrap="square" rtlCol="0">
            <a:spAutoFit/>
          </a:bodyPr>
          <a:lstStyle/>
          <a:p>
            <a:r>
              <a:rPr lang="en-US" sz="2400" dirty="0">
                <a:solidFill>
                  <a:srgbClr val="00B0F0"/>
                </a:solidFill>
              </a:rPr>
              <a:t>18</a:t>
            </a:r>
            <a:r>
              <a:rPr lang="en-US" sz="2400" dirty="0"/>
              <a:t> Now when day came, there was no small disturbance among the soldiers as to </a:t>
            </a:r>
            <a:r>
              <a:rPr lang="en-US" sz="2400" dirty="0" smtClean="0"/>
              <a:t>what </a:t>
            </a:r>
            <a:r>
              <a:rPr lang="en-US" sz="2400" dirty="0"/>
              <a:t>could have become of Peter. </a:t>
            </a:r>
            <a:endParaRPr lang="en-US" sz="2400" dirty="0" smtClean="0"/>
          </a:p>
          <a:p>
            <a:endParaRPr lang="en-US" sz="2400" dirty="0" smtClean="0"/>
          </a:p>
          <a:p>
            <a:r>
              <a:rPr lang="en-US" sz="2400" dirty="0" smtClean="0">
                <a:solidFill>
                  <a:srgbClr val="00B0F0"/>
                </a:solidFill>
              </a:rPr>
              <a:t>19</a:t>
            </a:r>
            <a:r>
              <a:rPr lang="en-US" sz="2400" dirty="0" smtClean="0"/>
              <a:t> </a:t>
            </a:r>
            <a:r>
              <a:rPr lang="en-US" sz="2400" dirty="0"/>
              <a:t>When Herod had searched for him and had not found him, he examined the guards and ordered that they be led away to execution. Then he went down from Judea to Caesarea and was spending time there.</a:t>
            </a:r>
            <a:endParaRPr lang="en-US" sz="2400" dirty="0" smtClean="0"/>
          </a:p>
        </p:txBody>
      </p:sp>
    </p:spTree>
    <p:extLst>
      <p:ext uri="{BB962C8B-B14F-4D97-AF65-F5344CB8AC3E}">
        <p14:creationId xmlns:p14="http://schemas.microsoft.com/office/powerpoint/2010/main" val="106563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135751</TotalTime>
  <Words>1506</Words>
  <Application>Microsoft Office PowerPoint</Application>
  <PresentationFormat>Widescreen</PresentationFormat>
  <Paragraphs>125</Paragraphs>
  <Slides>21</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Algerian</vt: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526</cp:revision>
  <dcterms:created xsi:type="dcterms:W3CDTF">2025-10-16T21:16:34Z</dcterms:created>
  <dcterms:modified xsi:type="dcterms:W3CDTF">2026-02-21T20:34:47Z</dcterms:modified>
</cp:coreProperties>
</file>