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8" r:id="rId2"/>
    <p:sldId id="608" r:id="rId3"/>
    <p:sldId id="586" r:id="rId4"/>
    <p:sldId id="609" r:id="rId5"/>
    <p:sldId id="610" r:id="rId6"/>
    <p:sldId id="557" r:id="rId7"/>
    <p:sldId id="620" r:id="rId8"/>
    <p:sldId id="621" r:id="rId9"/>
    <p:sldId id="611" r:id="rId10"/>
    <p:sldId id="615" r:id="rId11"/>
    <p:sldId id="613" r:id="rId12"/>
    <p:sldId id="616" r:id="rId13"/>
    <p:sldId id="618" r:id="rId14"/>
    <p:sldId id="614" r:id="rId15"/>
    <p:sldId id="612" r:id="rId16"/>
    <p:sldId id="617" r:id="rId17"/>
    <p:sldId id="622" r:id="rId18"/>
    <p:sldId id="623" r:id="rId19"/>
    <p:sldId id="624" r:id="rId20"/>
    <p:sldId id="619" r:id="rId21"/>
    <p:sldId id="559"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9" autoAdjust="0"/>
    <p:restoredTop sz="94660"/>
  </p:normalViewPr>
  <p:slideViewPr>
    <p:cSldViewPr snapToGrid="0">
      <p:cViewPr varScale="1">
        <p:scale>
          <a:sx n="87" d="100"/>
          <a:sy n="87" d="100"/>
        </p:scale>
        <p:origin x="-298" y="-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2/27/2026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2/27/2026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2/27/2026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2/27/2026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2/27/2026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2/27/2026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2/27/2026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2/27/2026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2/27/2026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2/27/2026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2/27/2026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2/27/2026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2/27/2026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2/27/2026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2/27/2026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2/27/2026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2/27/2026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2/27/2026</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H="1">
            <a:off x="7551683" y="2711668"/>
            <a:ext cx="3488847" cy="1822231"/>
          </a:xfrm>
        </p:spPr>
        <p:txBody>
          <a:bodyPr>
            <a:normAutofit fontScale="70000" lnSpcReduction="20000"/>
          </a:bodyPr>
          <a:lstStyle/>
          <a:p>
            <a:r>
              <a:rPr lang="en-US" sz="9600" dirty="0" smtClean="0">
                <a:solidFill>
                  <a:srgbClr val="92D050"/>
                </a:solidFill>
                <a:latin typeface="Algerian" panose="04020705040A02060702" pitchFamily="82" charset="0"/>
              </a:rPr>
              <a:t>WEEK 2</a:t>
            </a:r>
          </a:p>
          <a:p>
            <a:r>
              <a:rPr lang="en-US" sz="8800" dirty="0" smtClean="0">
                <a:solidFill>
                  <a:schemeClr val="bg1"/>
                </a:solidFill>
                <a:latin typeface="Algerian" panose="04020705040A02060702" pitchFamily="82" charset="0"/>
              </a:rPr>
              <a:t>  3-1-26</a:t>
            </a:r>
            <a:endParaRPr lang="en-US" sz="8800" dirty="0">
              <a:solidFill>
                <a:schemeClr val="bg1"/>
              </a:solidFill>
              <a:latin typeface="Algerian" panose="04020705040A02060702" pitchFamily="82" charset="0"/>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1</a:t>
            </a:r>
            <a:endParaRPr lang="en-US" sz="3200" b="1" dirty="0" smtClean="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93" y="1409988"/>
            <a:ext cx="6938507" cy="3902910"/>
          </a:xfrm>
          <a:prstGeom prst="rect">
            <a:avLst/>
          </a:prstGeom>
        </p:spPr>
      </p:pic>
    </p:spTree>
    <p:extLst>
      <p:ext uri="{BB962C8B-B14F-4D97-AF65-F5344CB8AC3E}">
        <p14:creationId xmlns:p14="http://schemas.microsoft.com/office/powerpoint/2010/main" val="1866350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10</a:t>
            </a:r>
          </a:p>
        </p:txBody>
      </p:sp>
      <p:sp>
        <p:nvSpPr>
          <p:cNvPr id="6" name="TextBox 5"/>
          <p:cNvSpPr txBox="1"/>
          <p:nvPr/>
        </p:nvSpPr>
        <p:spPr>
          <a:xfrm>
            <a:off x="558800" y="1206500"/>
            <a:ext cx="10398234" cy="1938992"/>
          </a:xfrm>
          <a:prstGeom prst="rect">
            <a:avLst/>
          </a:prstGeom>
          <a:noFill/>
        </p:spPr>
        <p:txBody>
          <a:bodyPr wrap="square" rtlCol="0">
            <a:spAutoFit/>
          </a:bodyPr>
          <a:lstStyle/>
          <a:p>
            <a:endParaRPr lang="en-US" sz="2400" dirty="0" smtClean="0">
              <a:solidFill>
                <a:srgbClr val="00B0F0"/>
              </a:solidFill>
            </a:endParaRPr>
          </a:p>
          <a:p>
            <a:r>
              <a:rPr lang="en-US" sz="2400" dirty="0" smtClean="0">
                <a:solidFill>
                  <a:srgbClr val="FFFF00"/>
                </a:solidFill>
              </a:rPr>
              <a:t>	              </a:t>
            </a:r>
            <a:r>
              <a:rPr lang="en-US" sz="2400" dirty="0" smtClean="0"/>
              <a:t>he </a:t>
            </a:r>
            <a:r>
              <a:rPr lang="en-US" sz="2400" dirty="0"/>
              <a:t>will receive </a:t>
            </a:r>
            <a:r>
              <a:rPr lang="en-US" sz="2400" dirty="0" smtClean="0"/>
              <a:t>                             which </a:t>
            </a:r>
            <a:r>
              <a:rPr lang="en-US" sz="2400" dirty="0"/>
              <a:t>[the Lord] has promised to those who love Him. </a:t>
            </a:r>
            <a:endParaRPr lang="en-US" sz="2400" dirty="0" smtClean="0"/>
          </a:p>
          <a:p>
            <a:endParaRPr lang="en-US" sz="2400" i="1" dirty="0" smtClean="0"/>
          </a:p>
          <a:p>
            <a:endParaRPr lang="en-US" sz="2400" i="1" dirty="0"/>
          </a:p>
        </p:txBody>
      </p:sp>
      <p:sp>
        <p:nvSpPr>
          <p:cNvPr id="2" name="TextBox 1"/>
          <p:cNvSpPr txBox="1"/>
          <p:nvPr/>
        </p:nvSpPr>
        <p:spPr>
          <a:xfrm>
            <a:off x="2101362" y="3253154"/>
            <a:ext cx="7596553" cy="1446550"/>
          </a:xfrm>
          <a:prstGeom prst="rect">
            <a:avLst/>
          </a:prstGeom>
          <a:noFill/>
        </p:spPr>
        <p:txBody>
          <a:bodyPr wrap="square" rtlCol="0">
            <a:spAutoFit/>
          </a:bodyPr>
          <a:lstStyle/>
          <a:p>
            <a:pPr algn="ctr"/>
            <a:r>
              <a:rPr lang="en-US" sz="4400" dirty="0" smtClean="0">
                <a:solidFill>
                  <a:srgbClr val="FFC000"/>
                </a:solidFill>
              </a:rPr>
              <a:t>What has God promised to those that love Him?</a:t>
            </a:r>
            <a:endParaRPr lang="en-US" sz="4400" dirty="0">
              <a:solidFill>
                <a:srgbClr val="FFC000"/>
              </a:solidFill>
            </a:endParaRPr>
          </a:p>
        </p:txBody>
      </p:sp>
    </p:spTree>
    <p:extLst>
      <p:ext uri="{BB962C8B-B14F-4D97-AF65-F5344CB8AC3E}">
        <p14:creationId xmlns:p14="http://schemas.microsoft.com/office/powerpoint/2010/main" val="204990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11</a:t>
            </a:r>
            <a:endParaRPr lang="en-US" sz="3200" b="1" dirty="0" smtClean="0">
              <a:solidFill>
                <a:schemeClr val="bg1"/>
              </a:solidFill>
            </a:endParaRPr>
          </a:p>
        </p:txBody>
      </p:sp>
      <p:sp>
        <p:nvSpPr>
          <p:cNvPr id="6" name="TextBox 5"/>
          <p:cNvSpPr txBox="1"/>
          <p:nvPr/>
        </p:nvSpPr>
        <p:spPr>
          <a:xfrm>
            <a:off x="558800" y="1206500"/>
            <a:ext cx="10398234" cy="1938992"/>
          </a:xfrm>
          <a:prstGeom prst="rect">
            <a:avLst/>
          </a:prstGeom>
          <a:noFill/>
        </p:spPr>
        <p:txBody>
          <a:bodyPr wrap="square" rtlCol="0">
            <a:spAutoFit/>
          </a:bodyPr>
          <a:lstStyle/>
          <a:p>
            <a:r>
              <a:rPr lang="en-US" sz="2400" dirty="0" smtClean="0">
                <a:solidFill>
                  <a:srgbClr val="00B0F0"/>
                </a:solidFill>
              </a:rPr>
              <a:t> </a:t>
            </a:r>
          </a:p>
          <a:p>
            <a:r>
              <a:rPr lang="en-US" sz="2400" dirty="0" smtClean="0">
                <a:solidFill>
                  <a:srgbClr val="FFFF00"/>
                </a:solidFill>
              </a:rPr>
              <a:t>	              </a:t>
            </a:r>
            <a:r>
              <a:rPr lang="en-US" sz="2400" dirty="0" smtClean="0"/>
              <a:t>he </a:t>
            </a:r>
            <a:r>
              <a:rPr lang="en-US" sz="2400" dirty="0"/>
              <a:t>will receive </a:t>
            </a:r>
            <a:r>
              <a:rPr lang="en-US" sz="2400" dirty="0">
                <a:solidFill>
                  <a:srgbClr val="FFFF00"/>
                </a:solidFill>
              </a:rPr>
              <a:t>the crown of life </a:t>
            </a:r>
            <a:r>
              <a:rPr lang="en-US" sz="2400" dirty="0"/>
              <a:t>which [the Lord] has promised to those who love Him. </a:t>
            </a:r>
            <a:endParaRPr lang="en-US" sz="2400" dirty="0" smtClean="0"/>
          </a:p>
          <a:p>
            <a:endParaRPr lang="en-US" sz="2400" i="1" dirty="0" smtClean="0"/>
          </a:p>
          <a:p>
            <a:endParaRPr lang="en-US" sz="2400" i="1" dirty="0"/>
          </a:p>
        </p:txBody>
      </p:sp>
    </p:spTree>
    <p:extLst>
      <p:ext uri="{BB962C8B-B14F-4D97-AF65-F5344CB8AC3E}">
        <p14:creationId xmlns:p14="http://schemas.microsoft.com/office/powerpoint/2010/main" val="198237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James 1</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12</a:t>
            </a:r>
            <a:endParaRPr lang="en-US" sz="3200" b="1" dirty="0" smtClean="0">
              <a:solidFill>
                <a:schemeClr val="bg1"/>
              </a:solidFill>
            </a:endParaRPr>
          </a:p>
        </p:txBody>
      </p:sp>
      <p:sp>
        <p:nvSpPr>
          <p:cNvPr id="6" name="TextBox 5"/>
          <p:cNvSpPr txBox="1"/>
          <p:nvPr/>
        </p:nvSpPr>
        <p:spPr>
          <a:xfrm>
            <a:off x="558800" y="1206500"/>
            <a:ext cx="10398234" cy="1938992"/>
          </a:xfrm>
          <a:prstGeom prst="rect">
            <a:avLst/>
          </a:prstGeom>
          <a:noFill/>
        </p:spPr>
        <p:txBody>
          <a:bodyPr wrap="square" rtlCol="0">
            <a:spAutoFit/>
          </a:bodyPr>
          <a:lstStyle/>
          <a:p>
            <a:r>
              <a:rPr lang="en-US" sz="2400" dirty="0" smtClean="0">
                <a:solidFill>
                  <a:srgbClr val="00B0F0"/>
                </a:solidFill>
              </a:rPr>
              <a:t> </a:t>
            </a:r>
          </a:p>
          <a:p>
            <a:r>
              <a:rPr lang="en-US" sz="2400" dirty="0" smtClean="0">
                <a:solidFill>
                  <a:srgbClr val="FFFF00"/>
                </a:solidFill>
              </a:rPr>
              <a:t>	              </a:t>
            </a:r>
            <a:r>
              <a:rPr lang="en-US" sz="2400" dirty="0" smtClean="0"/>
              <a:t>he </a:t>
            </a:r>
            <a:r>
              <a:rPr lang="en-US" sz="2400" dirty="0"/>
              <a:t>will receive </a:t>
            </a:r>
            <a:r>
              <a:rPr lang="en-US" sz="2400" dirty="0">
                <a:solidFill>
                  <a:srgbClr val="FFFF00"/>
                </a:solidFill>
              </a:rPr>
              <a:t>the crown of life </a:t>
            </a:r>
            <a:r>
              <a:rPr lang="en-US" sz="2400" dirty="0"/>
              <a:t>which [the Lord] has promised to those who love Him. </a:t>
            </a:r>
            <a:endParaRPr lang="en-US" sz="2400" dirty="0" smtClean="0"/>
          </a:p>
          <a:p>
            <a:endParaRPr lang="en-US" sz="2400" i="1" dirty="0" smtClean="0"/>
          </a:p>
          <a:p>
            <a:endParaRPr lang="en-US" sz="2400" i="1" dirty="0"/>
          </a:p>
        </p:txBody>
      </p:sp>
      <p:sp>
        <p:nvSpPr>
          <p:cNvPr id="2" name="TextBox 1"/>
          <p:cNvSpPr txBox="1"/>
          <p:nvPr/>
        </p:nvSpPr>
        <p:spPr>
          <a:xfrm>
            <a:off x="558800" y="2901461"/>
            <a:ext cx="9791700" cy="3416320"/>
          </a:xfrm>
          <a:prstGeom prst="rect">
            <a:avLst/>
          </a:prstGeom>
          <a:noFill/>
        </p:spPr>
        <p:txBody>
          <a:bodyPr wrap="square" rtlCol="0">
            <a:spAutoFit/>
          </a:bodyPr>
          <a:lstStyle/>
          <a:p>
            <a:r>
              <a:rPr lang="en-US" sz="2400" dirty="0" smtClean="0"/>
              <a:t>Ephesus </a:t>
            </a:r>
          </a:p>
          <a:p>
            <a:r>
              <a:rPr lang="en-US" sz="2400" dirty="0" smtClean="0">
                <a:solidFill>
                  <a:srgbClr val="00B0F0"/>
                </a:solidFill>
              </a:rPr>
              <a:t>Rev </a:t>
            </a:r>
            <a:r>
              <a:rPr lang="en-US" sz="2400" dirty="0">
                <a:solidFill>
                  <a:srgbClr val="00B0F0"/>
                </a:solidFill>
              </a:rPr>
              <a:t>2:7 </a:t>
            </a:r>
            <a:r>
              <a:rPr lang="en-US" sz="2400" dirty="0" smtClean="0">
                <a:solidFill>
                  <a:srgbClr val="FFFF00"/>
                </a:solidFill>
              </a:rPr>
              <a:t>He </a:t>
            </a:r>
            <a:r>
              <a:rPr lang="en-US" sz="2400" dirty="0">
                <a:solidFill>
                  <a:srgbClr val="FFFF00"/>
                </a:solidFill>
              </a:rPr>
              <a:t>who has an ear, let him hear what the Spirit says to the </a:t>
            </a:r>
            <a:r>
              <a:rPr lang="en-US" sz="2400" dirty="0">
                <a:solidFill>
                  <a:srgbClr val="FFC000"/>
                </a:solidFill>
              </a:rPr>
              <a:t>churches.</a:t>
            </a:r>
            <a:r>
              <a:rPr lang="en-US" sz="2400" dirty="0">
                <a:solidFill>
                  <a:srgbClr val="FFFF00"/>
                </a:solidFill>
              </a:rPr>
              <a:t> To him who overcomes, I will grant to eat of the tree of life which is in the Paradise of God</a:t>
            </a:r>
            <a:r>
              <a:rPr lang="en-US" sz="2400" dirty="0" smtClean="0">
                <a:solidFill>
                  <a:srgbClr val="FFFF00"/>
                </a:solidFill>
              </a:rPr>
              <a:t>.</a:t>
            </a:r>
          </a:p>
          <a:p>
            <a:endParaRPr lang="en-US" sz="2400" dirty="0" smtClean="0">
              <a:solidFill>
                <a:srgbClr val="FFFF00"/>
              </a:solidFill>
            </a:endParaRPr>
          </a:p>
          <a:p>
            <a:r>
              <a:rPr lang="en-US" sz="2400" dirty="0" smtClean="0"/>
              <a:t>Smyrna</a:t>
            </a:r>
            <a:endParaRPr lang="en-US" sz="2400" dirty="0"/>
          </a:p>
          <a:p>
            <a:r>
              <a:rPr lang="en-US" sz="2400" dirty="0" smtClean="0">
                <a:solidFill>
                  <a:srgbClr val="00B0F0"/>
                </a:solidFill>
              </a:rPr>
              <a:t>Rev 2:11 </a:t>
            </a:r>
            <a:r>
              <a:rPr lang="en-US" sz="2400" dirty="0" smtClean="0">
                <a:solidFill>
                  <a:srgbClr val="FFFF00"/>
                </a:solidFill>
              </a:rPr>
              <a:t>He </a:t>
            </a:r>
            <a:r>
              <a:rPr lang="en-US" sz="2400" dirty="0">
                <a:solidFill>
                  <a:srgbClr val="FFFF00"/>
                </a:solidFill>
              </a:rPr>
              <a:t>who has an ear, let him hear what the Spirit says to the </a:t>
            </a:r>
            <a:r>
              <a:rPr lang="en-US" sz="2400" dirty="0">
                <a:solidFill>
                  <a:srgbClr val="FFC000"/>
                </a:solidFill>
              </a:rPr>
              <a:t>churches.</a:t>
            </a:r>
            <a:r>
              <a:rPr lang="en-US" sz="2400" dirty="0">
                <a:solidFill>
                  <a:srgbClr val="FFFF00"/>
                </a:solidFill>
              </a:rPr>
              <a:t> He who overcomes will not be hurt by the second death.'</a:t>
            </a:r>
          </a:p>
        </p:txBody>
      </p:sp>
    </p:spTree>
    <p:extLst>
      <p:ext uri="{BB962C8B-B14F-4D97-AF65-F5344CB8AC3E}">
        <p14:creationId xmlns:p14="http://schemas.microsoft.com/office/powerpoint/2010/main" val="4069713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James 1</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13</a:t>
            </a:r>
            <a:endParaRPr lang="en-US" sz="3200" b="1" dirty="0" smtClean="0">
              <a:solidFill>
                <a:schemeClr val="bg1"/>
              </a:solidFill>
            </a:endParaRPr>
          </a:p>
        </p:txBody>
      </p:sp>
      <p:sp>
        <p:nvSpPr>
          <p:cNvPr id="6" name="TextBox 5"/>
          <p:cNvSpPr txBox="1"/>
          <p:nvPr/>
        </p:nvSpPr>
        <p:spPr>
          <a:xfrm>
            <a:off x="558800" y="1206500"/>
            <a:ext cx="10398234" cy="1938992"/>
          </a:xfrm>
          <a:prstGeom prst="rect">
            <a:avLst/>
          </a:prstGeom>
          <a:noFill/>
        </p:spPr>
        <p:txBody>
          <a:bodyPr wrap="square" rtlCol="0">
            <a:spAutoFit/>
          </a:bodyPr>
          <a:lstStyle/>
          <a:p>
            <a:r>
              <a:rPr lang="en-US" sz="2400" dirty="0" smtClean="0">
                <a:solidFill>
                  <a:srgbClr val="00B0F0"/>
                </a:solidFill>
              </a:rPr>
              <a:t> </a:t>
            </a:r>
          </a:p>
          <a:p>
            <a:r>
              <a:rPr lang="en-US" sz="2400" dirty="0" smtClean="0">
                <a:solidFill>
                  <a:srgbClr val="FFFF00"/>
                </a:solidFill>
              </a:rPr>
              <a:t>	              </a:t>
            </a:r>
            <a:r>
              <a:rPr lang="en-US" sz="2400" dirty="0" smtClean="0"/>
              <a:t>he </a:t>
            </a:r>
            <a:r>
              <a:rPr lang="en-US" sz="2400" dirty="0"/>
              <a:t>will receive </a:t>
            </a:r>
            <a:r>
              <a:rPr lang="en-US" sz="2400" dirty="0">
                <a:solidFill>
                  <a:srgbClr val="FFFF00"/>
                </a:solidFill>
              </a:rPr>
              <a:t>the crown of life </a:t>
            </a:r>
            <a:r>
              <a:rPr lang="en-US" sz="2400" dirty="0"/>
              <a:t>which [the Lord] has promised to those who love Him. </a:t>
            </a:r>
            <a:endParaRPr lang="en-US" sz="2400" dirty="0" smtClean="0"/>
          </a:p>
          <a:p>
            <a:endParaRPr lang="en-US" sz="2400" i="1" dirty="0" smtClean="0"/>
          </a:p>
          <a:p>
            <a:endParaRPr lang="en-US" sz="2400" i="1" dirty="0"/>
          </a:p>
        </p:txBody>
      </p:sp>
      <p:sp>
        <p:nvSpPr>
          <p:cNvPr id="2" name="TextBox 1"/>
          <p:cNvSpPr txBox="1"/>
          <p:nvPr/>
        </p:nvSpPr>
        <p:spPr>
          <a:xfrm>
            <a:off x="558800" y="2901461"/>
            <a:ext cx="9791700" cy="3416320"/>
          </a:xfrm>
          <a:prstGeom prst="rect">
            <a:avLst/>
          </a:prstGeom>
          <a:noFill/>
        </p:spPr>
        <p:txBody>
          <a:bodyPr wrap="square" rtlCol="0">
            <a:spAutoFit/>
          </a:bodyPr>
          <a:lstStyle/>
          <a:p>
            <a:r>
              <a:rPr lang="en-US" sz="2400" dirty="0" smtClean="0"/>
              <a:t>Smyrna</a:t>
            </a:r>
          </a:p>
          <a:p>
            <a:r>
              <a:rPr lang="en-US" sz="2400" dirty="0" smtClean="0">
                <a:solidFill>
                  <a:srgbClr val="00B0F0"/>
                </a:solidFill>
              </a:rPr>
              <a:t>Rev 2:10 </a:t>
            </a:r>
            <a:r>
              <a:rPr lang="en-US" sz="2400" dirty="0" smtClean="0">
                <a:solidFill>
                  <a:srgbClr val="FFFF00"/>
                </a:solidFill>
              </a:rPr>
              <a:t>Do </a:t>
            </a:r>
            <a:r>
              <a:rPr lang="en-US" sz="2400" dirty="0">
                <a:solidFill>
                  <a:srgbClr val="FFFF00"/>
                </a:solidFill>
              </a:rPr>
              <a:t>not fear what you are about to suffer. Behold, the devil is about to cast some of you into prison, so that you will be tested, and you will have tribulation for ten days. Be faithful until death, and I will give you the </a:t>
            </a:r>
            <a:r>
              <a:rPr lang="en-US" sz="2400" dirty="0">
                <a:solidFill>
                  <a:srgbClr val="FFC000"/>
                </a:solidFill>
              </a:rPr>
              <a:t>crown of life.</a:t>
            </a:r>
            <a:endParaRPr lang="en-US" sz="2400" dirty="0" smtClean="0">
              <a:solidFill>
                <a:srgbClr val="FFC000"/>
              </a:solidFill>
            </a:endParaRPr>
          </a:p>
          <a:p>
            <a:endParaRPr lang="en-US" sz="2400" dirty="0" smtClean="0">
              <a:solidFill>
                <a:srgbClr val="00B0F0"/>
              </a:solidFill>
            </a:endParaRPr>
          </a:p>
          <a:p>
            <a:r>
              <a:rPr lang="en-US" sz="2400" dirty="0" smtClean="0">
                <a:solidFill>
                  <a:srgbClr val="00B0F0"/>
                </a:solidFill>
              </a:rPr>
              <a:t>Rev 2:11 </a:t>
            </a:r>
            <a:r>
              <a:rPr lang="en-US" sz="2400" dirty="0" smtClean="0">
                <a:solidFill>
                  <a:srgbClr val="FFFF00"/>
                </a:solidFill>
              </a:rPr>
              <a:t>He </a:t>
            </a:r>
            <a:r>
              <a:rPr lang="en-US" sz="2400" dirty="0">
                <a:solidFill>
                  <a:srgbClr val="FFFF00"/>
                </a:solidFill>
              </a:rPr>
              <a:t>who has an ear, let him hear what the Spirit says to the </a:t>
            </a:r>
            <a:r>
              <a:rPr lang="en-US" sz="2400" dirty="0">
                <a:solidFill>
                  <a:srgbClr val="FFC000"/>
                </a:solidFill>
              </a:rPr>
              <a:t>churches.</a:t>
            </a:r>
            <a:r>
              <a:rPr lang="en-US" sz="2400" dirty="0">
                <a:solidFill>
                  <a:srgbClr val="FFFF00"/>
                </a:solidFill>
              </a:rPr>
              <a:t> He who overcomes will not be hurt by the second death.'</a:t>
            </a:r>
          </a:p>
        </p:txBody>
      </p:sp>
    </p:spTree>
    <p:extLst>
      <p:ext uri="{BB962C8B-B14F-4D97-AF65-F5344CB8AC3E}">
        <p14:creationId xmlns:p14="http://schemas.microsoft.com/office/powerpoint/2010/main" val="1797175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James 1:12</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14</a:t>
            </a:r>
            <a:endParaRPr lang="en-US" sz="3200" b="1" dirty="0" smtClean="0">
              <a:solidFill>
                <a:schemeClr val="bg1"/>
              </a:solidFill>
            </a:endParaRPr>
          </a:p>
        </p:txBody>
      </p:sp>
      <p:sp>
        <p:nvSpPr>
          <p:cNvPr id="6" name="TextBox 5"/>
          <p:cNvSpPr txBox="1"/>
          <p:nvPr/>
        </p:nvSpPr>
        <p:spPr>
          <a:xfrm>
            <a:off x="558800" y="1206500"/>
            <a:ext cx="10398234" cy="1938992"/>
          </a:xfrm>
          <a:prstGeom prst="rect">
            <a:avLst/>
          </a:prstGeom>
          <a:noFill/>
        </p:spPr>
        <p:txBody>
          <a:bodyPr wrap="square" rtlCol="0">
            <a:spAutoFit/>
          </a:bodyPr>
          <a:lstStyle/>
          <a:p>
            <a:r>
              <a:rPr lang="en-US" sz="2400" dirty="0" smtClean="0">
                <a:solidFill>
                  <a:srgbClr val="00B0F0"/>
                </a:solidFill>
              </a:rPr>
              <a:t>12</a:t>
            </a:r>
            <a:r>
              <a:rPr lang="en-US" sz="2400" dirty="0" smtClean="0"/>
              <a:t> </a:t>
            </a:r>
            <a:r>
              <a:rPr lang="en-US" sz="2400" dirty="0" smtClean="0">
                <a:solidFill>
                  <a:srgbClr val="FFFF00"/>
                </a:solidFill>
              </a:rPr>
              <a:t>Blessed </a:t>
            </a:r>
            <a:r>
              <a:rPr lang="en-US" sz="2400" dirty="0">
                <a:solidFill>
                  <a:srgbClr val="FFFF00"/>
                </a:solidFill>
              </a:rPr>
              <a:t>is a man who perseveres under trial; for once he has been </a:t>
            </a:r>
            <a:r>
              <a:rPr lang="en-US" sz="2400" dirty="0">
                <a:solidFill>
                  <a:srgbClr val="FFC000"/>
                </a:solidFill>
              </a:rPr>
              <a:t>approved</a:t>
            </a:r>
            <a:r>
              <a:rPr lang="en-US" sz="2400" dirty="0">
                <a:solidFill>
                  <a:srgbClr val="FFFF00"/>
                </a:solidFill>
              </a:rPr>
              <a:t>, </a:t>
            </a:r>
            <a:r>
              <a:rPr lang="en-US" sz="2400" dirty="0"/>
              <a:t>he will receive the crown of life which [the Lord] has promised to those who love Him. </a:t>
            </a:r>
            <a:endParaRPr lang="en-US" sz="2400" dirty="0" smtClean="0"/>
          </a:p>
          <a:p>
            <a:endParaRPr lang="en-US" sz="2400" i="1" dirty="0" smtClean="0"/>
          </a:p>
          <a:p>
            <a:endParaRPr lang="en-US" sz="2400" i="1" dirty="0"/>
          </a:p>
        </p:txBody>
      </p:sp>
      <p:sp>
        <p:nvSpPr>
          <p:cNvPr id="2" name="TextBox 1"/>
          <p:cNvSpPr txBox="1"/>
          <p:nvPr/>
        </p:nvSpPr>
        <p:spPr>
          <a:xfrm>
            <a:off x="1679331" y="3033346"/>
            <a:ext cx="7367954" cy="2246769"/>
          </a:xfrm>
          <a:prstGeom prst="rect">
            <a:avLst/>
          </a:prstGeom>
          <a:solidFill>
            <a:srgbClr val="FF0000"/>
          </a:solidFill>
        </p:spPr>
        <p:txBody>
          <a:bodyPr wrap="square" rtlCol="0">
            <a:spAutoFit/>
          </a:bodyPr>
          <a:lstStyle/>
          <a:p>
            <a:r>
              <a:rPr lang="en-US" sz="2800" dirty="0"/>
              <a:t>1384 </a:t>
            </a:r>
            <a:r>
              <a:rPr lang="en-US" sz="2800" dirty="0" err="1"/>
              <a:t>dókimos</a:t>
            </a:r>
            <a:r>
              <a:rPr lang="en-US" sz="2800" dirty="0"/>
              <a:t> (an adjective, derived from 1209/</a:t>
            </a:r>
            <a:r>
              <a:rPr lang="en-US" sz="2800" dirty="0" err="1"/>
              <a:t>dexomai</a:t>
            </a:r>
            <a:r>
              <a:rPr lang="en-US" sz="2800" dirty="0"/>
              <a:t>, "to receive, welcome") – properly, what passes the necessary test (scrutiny); hence acceptable because genuine (validated, verified).</a:t>
            </a:r>
          </a:p>
        </p:txBody>
      </p:sp>
    </p:spTree>
    <p:extLst>
      <p:ext uri="{BB962C8B-B14F-4D97-AF65-F5344CB8AC3E}">
        <p14:creationId xmlns:p14="http://schemas.microsoft.com/office/powerpoint/2010/main" val="578902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James 1:12-15</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15</a:t>
            </a:r>
            <a:endParaRPr lang="en-US" sz="3200" b="1" dirty="0" smtClean="0">
              <a:solidFill>
                <a:schemeClr val="bg1"/>
              </a:solidFill>
            </a:endParaRPr>
          </a:p>
        </p:txBody>
      </p:sp>
      <p:sp>
        <p:nvSpPr>
          <p:cNvPr id="6" name="TextBox 5"/>
          <p:cNvSpPr txBox="1"/>
          <p:nvPr/>
        </p:nvSpPr>
        <p:spPr>
          <a:xfrm>
            <a:off x="558800" y="1206500"/>
            <a:ext cx="10398234" cy="4893647"/>
          </a:xfrm>
          <a:prstGeom prst="rect">
            <a:avLst/>
          </a:prstGeom>
          <a:noFill/>
        </p:spPr>
        <p:txBody>
          <a:bodyPr wrap="square" rtlCol="0">
            <a:spAutoFit/>
          </a:bodyPr>
          <a:lstStyle/>
          <a:p>
            <a:r>
              <a:rPr lang="en-US" sz="2400" dirty="0" smtClean="0">
                <a:solidFill>
                  <a:srgbClr val="00B0F0"/>
                </a:solidFill>
              </a:rPr>
              <a:t>12</a:t>
            </a:r>
            <a:r>
              <a:rPr lang="en-US" sz="2400" dirty="0" smtClean="0"/>
              <a:t> Blessed </a:t>
            </a:r>
            <a:r>
              <a:rPr lang="en-US" sz="2400" dirty="0"/>
              <a:t>is a man who perseveres under trial; for once he has been approved, he will receive the crown of life which [the Lord] has promised to those who love Him. </a:t>
            </a:r>
            <a:endParaRPr lang="en-US" sz="2400" dirty="0" smtClean="0"/>
          </a:p>
          <a:p>
            <a:endParaRPr lang="en-US" sz="2400" dirty="0"/>
          </a:p>
          <a:p>
            <a:r>
              <a:rPr lang="en-US" sz="2400" dirty="0" smtClean="0">
                <a:solidFill>
                  <a:srgbClr val="00B0F0"/>
                </a:solidFill>
              </a:rPr>
              <a:t>13</a:t>
            </a:r>
            <a:r>
              <a:rPr lang="en-US" sz="2400" dirty="0" smtClean="0"/>
              <a:t> Let </a:t>
            </a:r>
            <a:r>
              <a:rPr lang="en-US" sz="2400" dirty="0"/>
              <a:t>no one say when he is tempted, "I am being tempted by God"; for God cannot be tempted by evil, and He Himself does not tempt anyone. </a:t>
            </a:r>
            <a:endParaRPr lang="en-US" sz="2400" dirty="0" smtClean="0"/>
          </a:p>
          <a:p>
            <a:endParaRPr lang="en-US" sz="2400" dirty="0"/>
          </a:p>
          <a:p>
            <a:r>
              <a:rPr lang="en-US" sz="2400" dirty="0" smtClean="0">
                <a:solidFill>
                  <a:srgbClr val="00B0F0"/>
                </a:solidFill>
              </a:rPr>
              <a:t>14</a:t>
            </a:r>
            <a:r>
              <a:rPr lang="en-US" sz="2400" dirty="0" smtClean="0"/>
              <a:t> But </a:t>
            </a:r>
            <a:r>
              <a:rPr lang="en-US" sz="2400" dirty="0"/>
              <a:t>each one is tempted when he is carried away and enticed by his own lust. </a:t>
            </a:r>
            <a:endParaRPr lang="en-US" sz="2400" dirty="0" smtClean="0"/>
          </a:p>
          <a:p>
            <a:endParaRPr lang="en-US" sz="2400" dirty="0"/>
          </a:p>
          <a:p>
            <a:r>
              <a:rPr lang="en-US" sz="2400" dirty="0" smtClean="0">
                <a:solidFill>
                  <a:srgbClr val="00B0F0"/>
                </a:solidFill>
              </a:rPr>
              <a:t>15</a:t>
            </a:r>
            <a:r>
              <a:rPr lang="en-US" sz="2400" dirty="0" smtClean="0"/>
              <a:t> Then </a:t>
            </a:r>
            <a:r>
              <a:rPr lang="en-US" sz="2400" dirty="0"/>
              <a:t>when lust has conceived, it gives birth to sin; and when sin is accomplished, it brings forth death. </a:t>
            </a:r>
          </a:p>
        </p:txBody>
      </p:sp>
    </p:spTree>
    <p:extLst>
      <p:ext uri="{BB962C8B-B14F-4D97-AF65-F5344CB8AC3E}">
        <p14:creationId xmlns:p14="http://schemas.microsoft.com/office/powerpoint/2010/main" val="4001569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James </a:t>
            </a:r>
            <a:r>
              <a:rPr lang="en-US" sz="3600" dirty="0" smtClean="0">
                <a:solidFill>
                  <a:srgbClr val="92D050"/>
                </a:solidFill>
              </a:rPr>
              <a:t>1:14-18</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16</a:t>
            </a:r>
            <a:endParaRPr lang="en-US" sz="3200" b="1" dirty="0" smtClean="0">
              <a:solidFill>
                <a:schemeClr val="bg1"/>
              </a:solidFill>
            </a:endParaRPr>
          </a:p>
        </p:txBody>
      </p:sp>
      <p:sp>
        <p:nvSpPr>
          <p:cNvPr id="6" name="TextBox 5"/>
          <p:cNvSpPr txBox="1"/>
          <p:nvPr/>
        </p:nvSpPr>
        <p:spPr>
          <a:xfrm>
            <a:off x="558800" y="1206500"/>
            <a:ext cx="10398234" cy="5262979"/>
          </a:xfrm>
          <a:prstGeom prst="rect">
            <a:avLst/>
          </a:prstGeom>
          <a:noFill/>
        </p:spPr>
        <p:txBody>
          <a:bodyPr wrap="square" rtlCol="0">
            <a:spAutoFit/>
          </a:bodyPr>
          <a:lstStyle/>
          <a:p>
            <a:r>
              <a:rPr lang="en-US" sz="2400" dirty="0" smtClean="0">
                <a:solidFill>
                  <a:srgbClr val="00B0F0"/>
                </a:solidFill>
              </a:rPr>
              <a:t>14</a:t>
            </a:r>
            <a:r>
              <a:rPr lang="en-US" sz="2400" dirty="0" smtClean="0"/>
              <a:t> But </a:t>
            </a:r>
            <a:r>
              <a:rPr lang="en-US" sz="2400" dirty="0"/>
              <a:t>each one is tempted when he is carried away and enticed by </a:t>
            </a:r>
            <a:r>
              <a:rPr lang="en-US" sz="2400" dirty="0">
                <a:solidFill>
                  <a:srgbClr val="FFFF00"/>
                </a:solidFill>
              </a:rPr>
              <a:t>his own lust</a:t>
            </a:r>
            <a:r>
              <a:rPr lang="en-US" sz="2400" dirty="0"/>
              <a:t>. </a:t>
            </a:r>
            <a:endParaRPr lang="en-US" sz="2400" dirty="0" smtClean="0"/>
          </a:p>
          <a:p>
            <a:endParaRPr lang="en-US" sz="2400" dirty="0"/>
          </a:p>
          <a:p>
            <a:r>
              <a:rPr lang="en-US" sz="2400" dirty="0" smtClean="0">
                <a:solidFill>
                  <a:srgbClr val="00B0F0"/>
                </a:solidFill>
              </a:rPr>
              <a:t>15</a:t>
            </a:r>
            <a:r>
              <a:rPr lang="en-US" sz="2400" dirty="0" smtClean="0"/>
              <a:t> Then </a:t>
            </a:r>
            <a:r>
              <a:rPr lang="en-US" sz="2400" dirty="0"/>
              <a:t>when lust has conceived, it gives birth to sin; and when sin is accomplished, </a:t>
            </a:r>
            <a:r>
              <a:rPr lang="en-US" sz="2400" dirty="0">
                <a:solidFill>
                  <a:srgbClr val="FFFF00"/>
                </a:solidFill>
              </a:rPr>
              <a:t>it brings forth death</a:t>
            </a:r>
            <a:r>
              <a:rPr lang="en-US" sz="2400" dirty="0"/>
              <a:t>. </a:t>
            </a:r>
            <a:endParaRPr lang="en-US" sz="2400" dirty="0" smtClean="0"/>
          </a:p>
          <a:p>
            <a:endParaRPr lang="en-US" sz="2400" dirty="0"/>
          </a:p>
          <a:p>
            <a:r>
              <a:rPr lang="en-US" sz="2400" dirty="0" smtClean="0">
                <a:solidFill>
                  <a:srgbClr val="00B0F0"/>
                </a:solidFill>
              </a:rPr>
              <a:t>16 </a:t>
            </a:r>
            <a:r>
              <a:rPr lang="en-US" sz="2400" dirty="0" smtClean="0"/>
              <a:t>Do </a:t>
            </a:r>
            <a:r>
              <a:rPr lang="en-US" sz="2400" dirty="0"/>
              <a:t>not be deceived, my beloved brethren. </a:t>
            </a:r>
            <a:endParaRPr lang="en-US" sz="2400" dirty="0" smtClean="0"/>
          </a:p>
          <a:p>
            <a:endParaRPr lang="en-US" sz="2400" dirty="0"/>
          </a:p>
          <a:p>
            <a:r>
              <a:rPr lang="en-US" sz="2400" dirty="0" smtClean="0">
                <a:solidFill>
                  <a:srgbClr val="00B0F0"/>
                </a:solidFill>
              </a:rPr>
              <a:t>17</a:t>
            </a:r>
            <a:r>
              <a:rPr lang="en-US" sz="2400" dirty="0" smtClean="0"/>
              <a:t> Every </a:t>
            </a:r>
            <a:r>
              <a:rPr lang="en-US" sz="2400" dirty="0"/>
              <a:t>good thing given and every perfect gift is from above, coming down from the Father of lights, with whom there is no variation or shifting shadow. </a:t>
            </a:r>
            <a:endParaRPr lang="en-US" sz="2400" dirty="0" smtClean="0"/>
          </a:p>
          <a:p>
            <a:endParaRPr lang="en-US" sz="2400" dirty="0"/>
          </a:p>
          <a:p>
            <a:r>
              <a:rPr lang="en-US" sz="2400" dirty="0" smtClean="0">
                <a:solidFill>
                  <a:srgbClr val="00B0F0"/>
                </a:solidFill>
              </a:rPr>
              <a:t>18</a:t>
            </a:r>
            <a:r>
              <a:rPr lang="en-US" sz="2400" dirty="0" smtClean="0"/>
              <a:t> In </a:t>
            </a:r>
            <a:r>
              <a:rPr lang="en-US" sz="2400" dirty="0"/>
              <a:t>the exercise of His will He brought us forth by the word of truth, so that we would be a kind of first fruits among His creatures</a:t>
            </a:r>
            <a:endParaRPr lang="en-US" sz="2400" dirty="0"/>
          </a:p>
        </p:txBody>
      </p:sp>
    </p:spTree>
    <p:extLst>
      <p:ext uri="{BB962C8B-B14F-4D97-AF65-F5344CB8AC3E}">
        <p14:creationId xmlns:p14="http://schemas.microsoft.com/office/powerpoint/2010/main" val="2896301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James </a:t>
            </a:r>
            <a:r>
              <a:rPr lang="en-US" sz="3600" dirty="0" smtClean="0">
                <a:solidFill>
                  <a:srgbClr val="92D050"/>
                </a:solidFill>
              </a:rPr>
              <a:t>1:19-22</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17</a:t>
            </a:r>
            <a:endParaRPr lang="en-US" sz="3200" b="1" dirty="0" smtClean="0">
              <a:solidFill>
                <a:schemeClr val="bg1"/>
              </a:solidFill>
            </a:endParaRPr>
          </a:p>
        </p:txBody>
      </p:sp>
      <p:sp>
        <p:nvSpPr>
          <p:cNvPr id="6" name="TextBox 5"/>
          <p:cNvSpPr txBox="1"/>
          <p:nvPr/>
        </p:nvSpPr>
        <p:spPr>
          <a:xfrm>
            <a:off x="558800" y="1206500"/>
            <a:ext cx="10398234" cy="4154984"/>
          </a:xfrm>
          <a:prstGeom prst="rect">
            <a:avLst/>
          </a:prstGeom>
          <a:noFill/>
        </p:spPr>
        <p:txBody>
          <a:bodyPr wrap="square" rtlCol="0">
            <a:spAutoFit/>
          </a:bodyPr>
          <a:lstStyle/>
          <a:p>
            <a:r>
              <a:rPr lang="en-US" sz="2400" dirty="0" smtClean="0">
                <a:solidFill>
                  <a:srgbClr val="00B0F0"/>
                </a:solidFill>
              </a:rPr>
              <a:t>19</a:t>
            </a:r>
            <a:r>
              <a:rPr lang="en-US" sz="2400" dirty="0" smtClean="0"/>
              <a:t> [</a:t>
            </a:r>
            <a:r>
              <a:rPr lang="en-US" sz="2400" dirty="0"/>
              <a:t>This] you know, my beloved brethren. But everyone must be quick to hear, slow to speak [and] slow to anger; </a:t>
            </a:r>
            <a:endParaRPr lang="en-US" sz="2400" dirty="0" smtClean="0"/>
          </a:p>
          <a:p>
            <a:endParaRPr lang="en-US" sz="2400" dirty="0"/>
          </a:p>
          <a:p>
            <a:r>
              <a:rPr lang="en-US" sz="2400" dirty="0" smtClean="0">
                <a:solidFill>
                  <a:srgbClr val="00B0F0"/>
                </a:solidFill>
              </a:rPr>
              <a:t>20</a:t>
            </a:r>
            <a:r>
              <a:rPr lang="en-US" sz="2400" dirty="0" smtClean="0"/>
              <a:t> for </a:t>
            </a:r>
            <a:r>
              <a:rPr lang="en-US" sz="2400" dirty="0"/>
              <a:t>the anger of man does not achieve the righteousness of God. </a:t>
            </a:r>
            <a:r>
              <a:rPr lang="en-US" sz="2400" dirty="0" smtClean="0"/>
              <a:t> </a:t>
            </a:r>
          </a:p>
          <a:p>
            <a:endParaRPr lang="en-US" sz="2400" dirty="0"/>
          </a:p>
          <a:p>
            <a:r>
              <a:rPr lang="en-US" sz="2400" dirty="0" smtClean="0">
                <a:solidFill>
                  <a:srgbClr val="00B0F0"/>
                </a:solidFill>
              </a:rPr>
              <a:t>21</a:t>
            </a:r>
            <a:r>
              <a:rPr lang="en-US" sz="2400" dirty="0" smtClean="0"/>
              <a:t> Therefore</a:t>
            </a:r>
            <a:r>
              <a:rPr lang="en-US" sz="2400" dirty="0"/>
              <a:t>, putting aside all filthiness and [all] that remains of wickedness, in humility receive the word implanted, which is able to save your souls</a:t>
            </a:r>
            <a:r>
              <a:rPr lang="en-US" sz="2400" dirty="0" smtClean="0"/>
              <a:t>.</a:t>
            </a:r>
          </a:p>
          <a:p>
            <a:endParaRPr lang="en-US" sz="2400" dirty="0"/>
          </a:p>
          <a:p>
            <a:r>
              <a:rPr lang="en-US" sz="2400" dirty="0" smtClean="0">
                <a:solidFill>
                  <a:srgbClr val="00B0F0"/>
                </a:solidFill>
              </a:rPr>
              <a:t>22</a:t>
            </a:r>
            <a:r>
              <a:rPr lang="en-US" sz="2400" dirty="0" smtClean="0"/>
              <a:t> But </a:t>
            </a:r>
            <a:r>
              <a:rPr lang="en-US" sz="2400" dirty="0"/>
              <a:t>prove yourselves doers of the word, and not merely hearers who delude themselves. </a:t>
            </a:r>
            <a:endParaRPr lang="en-US" sz="2400" dirty="0"/>
          </a:p>
        </p:txBody>
      </p:sp>
    </p:spTree>
    <p:extLst>
      <p:ext uri="{BB962C8B-B14F-4D97-AF65-F5344CB8AC3E}">
        <p14:creationId xmlns:p14="http://schemas.microsoft.com/office/powerpoint/2010/main" val="2999576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James </a:t>
            </a:r>
            <a:r>
              <a:rPr lang="en-US" sz="3600" dirty="0" smtClean="0">
                <a:solidFill>
                  <a:srgbClr val="92D050"/>
                </a:solidFill>
              </a:rPr>
              <a:t>1:23-26</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18</a:t>
            </a:r>
            <a:endParaRPr lang="en-US" sz="3200" b="1" dirty="0" smtClean="0">
              <a:solidFill>
                <a:schemeClr val="bg1"/>
              </a:solidFill>
            </a:endParaRPr>
          </a:p>
        </p:txBody>
      </p:sp>
      <p:sp>
        <p:nvSpPr>
          <p:cNvPr id="6" name="TextBox 5"/>
          <p:cNvSpPr txBox="1"/>
          <p:nvPr/>
        </p:nvSpPr>
        <p:spPr>
          <a:xfrm>
            <a:off x="558800" y="1206500"/>
            <a:ext cx="10398234" cy="4524315"/>
          </a:xfrm>
          <a:prstGeom prst="rect">
            <a:avLst/>
          </a:prstGeom>
          <a:noFill/>
        </p:spPr>
        <p:txBody>
          <a:bodyPr wrap="square" rtlCol="0">
            <a:spAutoFit/>
          </a:bodyPr>
          <a:lstStyle/>
          <a:p>
            <a:r>
              <a:rPr lang="en-US" sz="2400" dirty="0" smtClean="0">
                <a:solidFill>
                  <a:srgbClr val="00B0F0"/>
                </a:solidFill>
              </a:rPr>
              <a:t>23</a:t>
            </a:r>
            <a:r>
              <a:rPr lang="en-US" sz="2400" dirty="0" smtClean="0"/>
              <a:t> For </a:t>
            </a:r>
            <a:r>
              <a:rPr lang="en-US" sz="2400" dirty="0"/>
              <a:t>if anyone is a hearer of the word and not a doer, he is like a man who looks at his natural face in a mirror; </a:t>
            </a:r>
            <a:endParaRPr lang="en-US" sz="2400" dirty="0" smtClean="0"/>
          </a:p>
          <a:p>
            <a:endParaRPr lang="en-US" sz="2400" dirty="0"/>
          </a:p>
          <a:p>
            <a:r>
              <a:rPr lang="en-US" sz="2400" dirty="0" smtClean="0">
                <a:solidFill>
                  <a:srgbClr val="00B0F0"/>
                </a:solidFill>
              </a:rPr>
              <a:t>24</a:t>
            </a:r>
            <a:r>
              <a:rPr lang="en-US" sz="2400" dirty="0" smtClean="0"/>
              <a:t> for </a:t>
            </a:r>
            <a:r>
              <a:rPr lang="en-US" sz="2400" dirty="0"/>
              <a:t>[once] he has looked at himself and gone away, he has immediately forgotten what kind of person he was. </a:t>
            </a:r>
            <a:endParaRPr lang="en-US" sz="2400" dirty="0" smtClean="0"/>
          </a:p>
          <a:p>
            <a:endParaRPr lang="en-US" sz="2400" dirty="0"/>
          </a:p>
          <a:p>
            <a:r>
              <a:rPr lang="en-US" sz="2400" dirty="0" smtClean="0">
                <a:solidFill>
                  <a:srgbClr val="00B0F0"/>
                </a:solidFill>
              </a:rPr>
              <a:t>25</a:t>
            </a:r>
            <a:r>
              <a:rPr lang="en-US" sz="2400" dirty="0" smtClean="0"/>
              <a:t> But </a:t>
            </a:r>
            <a:r>
              <a:rPr lang="en-US" sz="2400" dirty="0"/>
              <a:t>one who looks intently at the perfect law, the [law] of liberty, and abides by it, not having become a forgetful hearer but an effectual doer, this man will be blessed in what he does</a:t>
            </a:r>
            <a:r>
              <a:rPr lang="en-US" sz="2400" dirty="0" smtClean="0"/>
              <a:t>.</a:t>
            </a:r>
          </a:p>
          <a:p>
            <a:endParaRPr lang="en-US" sz="2400" dirty="0"/>
          </a:p>
          <a:p>
            <a:r>
              <a:rPr lang="en-US" sz="2400" dirty="0" smtClean="0">
                <a:solidFill>
                  <a:srgbClr val="00B0F0"/>
                </a:solidFill>
              </a:rPr>
              <a:t>26</a:t>
            </a:r>
            <a:r>
              <a:rPr lang="en-US" sz="2400" dirty="0" smtClean="0"/>
              <a:t> If </a:t>
            </a:r>
            <a:r>
              <a:rPr lang="en-US" sz="2400" dirty="0"/>
              <a:t>anyone thinks himself to be religious, and yet does not bridle his tongue but deceives his [own] heart, this man's religion is worthless. </a:t>
            </a:r>
            <a:endParaRPr lang="en-US" sz="2400" dirty="0"/>
          </a:p>
        </p:txBody>
      </p:sp>
    </p:spTree>
    <p:extLst>
      <p:ext uri="{BB962C8B-B14F-4D97-AF65-F5344CB8AC3E}">
        <p14:creationId xmlns:p14="http://schemas.microsoft.com/office/powerpoint/2010/main" val="1007927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James </a:t>
            </a:r>
            <a:r>
              <a:rPr lang="en-US" sz="3600" dirty="0" smtClean="0">
                <a:solidFill>
                  <a:srgbClr val="92D050"/>
                </a:solidFill>
              </a:rPr>
              <a:t>1:27</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19</a:t>
            </a:r>
            <a:endParaRPr lang="en-US" sz="3200" b="1" dirty="0" smtClean="0">
              <a:solidFill>
                <a:schemeClr val="bg1"/>
              </a:solidFill>
            </a:endParaRPr>
          </a:p>
        </p:txBody>
      </p:sp>
      <p:sp>
        <p:nvSpPr>
          <p:cNvPr id="6" name="TextBox 5"/>
          <p:cNvSpPr txBox="1"/>
          <p:nvPr/>
        </p:nvSpPr>
        <p:spPr>
          <a:xfrm>
            <a:off x="558800" y="1206500"/>
            <a:ext cx="10398234" cy="1200329"/>
          </a:xfrm>
          <a:prstGeom prst="rect">
            <a:avLst/>
          </a:prstGeom>
          <a:noFill/>
        </p:spPr>
        <p:txBody>
          <a:bodyPr wrap="square" rtlCol="0">
            <a:spAutoFit/>
          </a:bodyPr>
          <a:lstStyle/>
          <a:p>
            <a:r>
              <a:rPr lang="en-US" sz="2400" dirty="0" smtClean="0">
                <a:solidFill>
                  <a:srgbClr val="00B0F0"/>
                </a:solidFill>
              </a:rPr>
              <a:t>27</a:t>
            </a:r>
            <a:r>
              <a:rPr lang="en-US" sz="2400" dirty="0" smtClean="0"/>
              <a:t> Pure </a:t>
            </a:r>
            <a:r>
              <a:rPr lang="en-US" sz="2400" dirty="0"/>
              <a:t>and undefiled religion in the sight of [our] God and Father is this: to visit orphans and widows in their distress, [and] to keep oneself unstained by the world.</a:t>
            </a:r>
            <a:endParaRPr lang="en-US" sz="2400" dirty="0"/>
          </a:p>
        </p:txBody>
      </p:sp>
    </p:spTree>
    <p:extLst>
      <p:ext uri="{BB962C8B-B14F-4D97-AF65-F5344CB8AC3E}">
        <p14:creationId xmlns:p14="http://schemas.microsoft.com/office/powerpoint/2010/main" val="808780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James 1:1-5</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2</a:t>
            </a:r>
            <a:endParaRPr lang="en-US" sz="3200" b="1" dirty="0" smtClean="0">
              <a:solidFill>
                <a:schemeClr val="bg1"/>
              </a:solidFill>
            </a:endParaRPr>
          </a:p>
        </p:txBody>
      </p:sp>
      <p:sp>
        <p:nvSpPr>
          <p:cNvPr id="6" name="TextBox 5"/>
          <p:cNvSpPr txBox="1"/>
          <p:nvPr/>
        </p:nvSpPr>
        <p:spPr>
          <a:xfrm>
            <a:off x="558800" y="1206500"/>
            <a:ext cx="10398234" cy="5262979"/>
          </a:xfrm>
          <a:prstGeom prst="rect">
            <a:avLst/>
          </a:prstGeom>
          <a:noFill/>
        </p:spPr>
        <p:txBody>
          <a:bodyPr wrap="square" rtlCol="0">
            <a:spAutoFit/>
          </a:bodyPr>
          <a:lstStyle/>
          <a:p>
            <a:r>
              <a:rPr lang="en-US" sz="2400" dirty="0" smtClean="0">
                <a:solidFill>
                  <a:srgbClr val="00B0F0"/>
                </a:solidFill>
              </a:rPr>
              <a:t>1</a:t>
            </a:r>
            <a:r>
              <a:rPr lang="en-US" sz="2400" dirty="0" smtClean="0"/>
              <a:t> James</a:t>
            </a:r>
            <a:r>
              <a:rPr lang="en-US" sz="2400" dirty="0"/>
              <a:t>, a </a:t>
            </a:r>
            <a:r>
              <a:rPr lang="en-US" sz="2400" dirty="0">
                <a:solidFill>
                  <a:srgbClr val="FFFF00"/>
                </a:solidFill>
              </a:rPr>
              <a:t>bond-servant</a:t>
            </a:r>
            <a:r>
              <a:rPr lang="en-US" sz="2400" dirty="0"/>
              <a:t> of God and of the Lord Jesus Christ, To the twelve tribes who are dispersed abroad: Greetings</a:t>
            </a:r>
            <a:r>
              <a:rPr lang="en-US" sz="2400" dirty="0" smtClean="0"/>
              <a:t>.</a:t>
            </a:r>
          </a:p>
          <a:p>
            <a:endParaRPr lang="en-US" sz="2400" dirty="0"/>
          </a:p>
          <a:p>
            <a:r>
              <a:rPr lang="en-US" sz="2400" dirty="0" smtClean="0">
                <a:solidFill>
                  <a:srgbClr val="00B0F0"/>
                </a:solidFill>
              </a:rPr>
              <a:t>2</a:t>
            </a:r>
            <a:r>
              <a:rPr lang="en-US" sz="2400" dirty="0" smtClean="0"/>
              <a:t> Consider </a:t>
            </a:r>
            <a:r>
              <a:rPr lang="en-US" sz="2400" dirty="0"/>
              <a:t>it all joy, my brethren, when you encounter various trials, </a:t>
            </a:r>
            <a:endParaRPr lang="en-US" sz="2400" dirty="0" smtClean="0"/>
          </a:p>
          <a:p>
            <a:endParaRPr lang="en-US" sz="2400" dirty="0"/>
          </a:p>
          <a:p>
            <a:r>
              <a:rPr lang="en-US" sz="2400" dirty="0" smtClean="0">
                <a:solidFill>
                  <a:srgbClr val="00B0F0"/>
                </a:solidFill>
              </a:rPr>
              <a:t>3</a:t>
            </a:r>
            <a:r>
              <a:rPr lang="en-US" sz="2400" dirty="0" smtClean="0"/>
              <a:t> knowing </a:t>
            </a:r>
            <a:r>
              <a:rPr lang="en-US" sz="2400" dirty="0"/>
              <a:t>that the testing of your faith produces endurance. </a:t>
            </a:r>
            <a:endParaRPr lang="en-US" sz="2400" dirty="0" smtClean="0"/>
          </a:p>
          <a:p>
            <a:endParaRPr lang="en-US" sz="2400" dirty="0"/>
          </a:p>
          <a:p>
            <a:r>
              <a:rPr lang="en-US" sz="2400" dirty="0" smtClean="0">
                <a:solidFill>
                  <a:srgbClr val="00B0F0"/>
                </a:solidFill>
              </a:rPr>
              <a:t>4</a:t>
            </a:r>
            <a:r>
              <a:rPr lang="en-US" sz="2400" dirty="0" smtClean="0"/>
              <a:t> And </a:t>
            </a:r>
            <a:r>
              <a:rPr lang="en-US" sz="2400" dirty="0"/>
              <a:t>let endurance have [its] perfect result, so that you may be perfect and complete, lacking in nothing</a:t>
            </a:r>
            <a:r>
              <a:rPr lang="en-US" sz="2400" dirty="0" smtClean="0"/>
              <a:t>.</a:t>
            </a:r>
          </a:p>
          <a:p>
            <a:endParaRPr lang="en-US" sz="2400" dirty="0"/>
          </a:p>
          <a:p>
            <a:r>
              <a:rPr lang="en-US" sz="2400" dirty="0" smtClean="0">
                <a:solidFill>
                  <a:srgbClr val="00B0F0"/>
                </a:solidFill>
              </a:rPr>
              <a:t>5</a:t>
            </a:r>
            <a:r>
              <a:rPr lang="en-US" sz="2400" dirty="0" smtClean="0"/>
              <a:t> But </a:t>
            </a:r>
            <a:r>
              <a:rPr lang="en-US" sz="2400" dirty="0"/>
              <a:t>if any of you lacks wisdom, let him ask of God, who gives to all generously and without reproach, and it will be given to him. </a:t>
            </a:r>
            <a:endParaRPr lang="en-US" sz="2400" dirty="0" smtClean="0"/>
          </a:p>
          <a:p>
            <a:endParaRPr lang="en-US" sz="2400" dirty="0"/>
          </a:p>
          <a:p>
            <a:r>
              <a:rPr lang="en-US" sz="2400" dirty="0" smtClean="0"/>
              <a:t>																	</a:t>
            </a:r>
            <a:r>
              <a:rPr lang="en-US" sz="2400" dirty="0" smtClean="0">
                <a:solidFill>
                  <a:srgbClr val="FFFF00"/>
                </a:solidFill>
              </a:rPr>
              <a:t>Why Ask?</a:t>
            </a:r>
            <a:endParaRPr lang="en-US" sz="2400" dirty="0">
              <a:solidFill>
                <a:srgbClr val="FFFF00"/>
              </a:solidFill>
            </a:endParaRPr>
          </a:p>
        </p:txBody>
      </p:sp>
    </p:spTree>
    <p:extLst>
      <p:ext uri="{BB962C8B-B14F-4D97-AF65-F5344CB8AC3E}">
        <p14:creationId xmlns:p14="http://schemas.microsoft.com/office/powerpoint/2010/main" val="726973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The Sneeze </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20</a:t>
            </a:r>
            <a:endParaRPr lang="en-US" sz="3200" b="1" dirty="0" smtClean="0">
              <a:solidFill>
                <a:schemeClr val="bg1"/>
              </a:solidFill>
            </a:endParaRPr>
          </a:p>
        </p:txBody>
      </p:sp>
      <p:pic>
        <p:nvPicPr>
          <p:cNvPr id="5" name="Sneez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2495" y="864175"/>
            <a:ext cx="9748005" cy="5483871"/>
          </a:xfrm>
          <a:prstGeom prst="rect">
            <a:avLst/>
          </a:prstGeom>
        </p:spPr>
      </p:pic>
    </p:spTree>
    <p:extLst>
      <p:ext uri="{BB962C8B-B14F-4D97-AF65-F5344CB8AC3E}">
        <p14:creationId xmlns:p14="http://schemas.microsoft.com/office/powerpoint/2010/main" val="834737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endParaRPr lang="en-US" sz="3600" dirty="0">
              <a:solidFill>
                <a:srgbClr val="92D050"/>
              </a:solidFill>
            </a:endParaRPr>
          </a:p>
        </p:txBody>
      </p:sp>
    </p:spTree>
    <p:extLst>
      <p:ext uri="{BB962C8B-B14F-4D97-AF65-F5344CB8AC3E}">
        <p14:creationId xmlns:p14="http://schemas.microsoft.com/office/powerpoint/2010/main" val="1026338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James 1</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3</a:t>
            </a:r>
            <a:endParaRPr lang="en-US" sz="3200" b="1" dirty="0" smtClean="0">
              <a:solidFill>
                <a:schemeClr val="bg1"/>
              </a:solidFill>
            </a:endParaRPr>
          </a:p>
        </p:txBody>
      </p:sp>
      <p:sp>
        <p:nvSpPr>
          <p:cNvPr id="6" name="TextBox 5"/>
          <p:cNvSpPr txBox="1"/>
          <p:nvPr/>
        </p:nvSpPr>
        <p:spPr>
          <a:xfrm>
            <a:off x="558800" y="1206500"/>
            <a:ext cx="10398234" cy="2308324"/>
          </a:xfrm>
          <a:prstGeom prst="rect">
            <a:avLst/>
          </a:prstGeom>
          <a:noFill/>
        </p:spPr>
        <p:txBody>
          <a:bodyPr wrap="square" rtlCol="0">
            <a:spAutoFit/>
          </a:bodyPr>
          <a:lstStyle/>
          <a:p>
            <a:r>
              <a:rPr lang="en-US" sz="2400" i="1" dirty="0">
                <a:solidFill>
                  <a:schemeClr val="tx1">
                    <a:lumMod val="65000"/>
                  </a:schemeClr>
                </a:solidFill>
              </a:rPr>
              <a:t>Someone might not ask God for wisdom due to pride, self-reliance, doubt, or a lack of understanding regarding their own need for it. It requires admitting limitations and surrendering control, which can be difficult. Others may lack faith, doubt God's willingness to give, or fail to recognize their need</a:t>
            </a:r>
            <a:r>
              <a:rPr lang="en-US" sz="2400" i="1" dirty="0" smtClean="0">
                <a:solidFill>
                  <a:schemeClr val="tx1">
                    <a:lumMod val="65000"/>
                  </a:schemeClr>
                </a:solidFill>
              </a:rPr>
              <a:t>.</a:t>
            </a:r>
          </a:p>
          <a:p>
            <a:endParaRPr lang="en-US" sz="2400" dirty="0"/>
          </a:p>
        </p:txBody>
      </p:sp>
    </p:spTree>
    <p:extLst>
      <p:ext uri="{BB962C8B-B14F-4D97-AF65-F5344CB8AC3E}">
        <p14:creationId xmlns:p14="http://schemas.microsoft.com/office/powerpoint/2010/main" val="1973921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James 1:6-8</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4</a:t>
            </a:r>
            <a:endParaRPr lang="en-US" sz="3200" b="1" dirty="0" smtClean="0">
              <a:solidFill>
                <a:schemeClr val="bg1"/>
              </a:solidFill>
            </a:endParaRPr>
          </a:p>
        </p:txBody>
      </p:sp>
      <p:sp>
        <p:nvSpPr>
          <p:cNvPr id="6" name="TextBox 5"/>
          <p:cNvSpPr txBox="1"/>
          <p:nvPr/>
        </p:nvSpPr>
        <p:spPr>
          <a:xfrm>
            <a:off x="558800" y="1206500"/>
            <a:ext cx="10398234" cy="4893647"/>
          </a:xfrm>
          <a:prstGeom prst="rect">
            <a:avLst/>
          </a:prstGeom>
          <a:noFill/>
        </p:spPr>
        <p:txBody>
          <a:bodyPr wrap="square" rtlCol="0">
            <a:spAutoFit/>
          </a:bodyPr>
          <a:lstStyle/>
          <a:p>
            <a:r>
              <a:rPr lang="en-US" sz="2400" i="1" dirty="0">
                <a:solidFill>
                  <a:schemeClr val="tx1">
                    <a:lumMod val="65000"/>
                  </a:schemeClr>
                </a:solidFill>
              </a:rPr>
              <a:t>Someone might not ask God for wisdom due to pride, self-reliance, doubt, or a lack of understanding regarding their own need for it. It requires admitting limitations and surrendering control, which can be difficult. Others may lack faith, doubt God's willingness to give, or fail to recognize their need</a:t>
            </a:r>
            <a:r>
              <a:rPr lang="en-US" sz="2400" i="1" dirty="0" smtClean="0">
                <a:solidFill>
                  <a:schemeClr val="tx1">
                    <a:lumMod val="65000"/>
                  </a:schemeClr>
                </a:solidFill>
              </a:rPr>
              <a:t>.</a:t>
            </a:r>
          </a:p>
          <a:p>
            <a:endParaRPr lang="en-US" sz="2400" dirty="0"/>
          </a:p>
          <a:p>
            <a:r>
              <a:rPr lang="en-US" sz="2400" dirty="0" smtClean="0">
                <a:solidFill>
                  <a:srgbClr val="00B0F0"/>
                </a:solidFill>
              </a:rPr>
              <a:t>6</a:t>
            </a:r>
            <a:r>
              <a:rPr lang="en-US" sz="2400" dirty="0" smtClean="0"/>
              <a:t> But </a:t>
            </a:r>
            <a:r>
              <a:rPr lang="en-US" sz="2400" dirty="0"/>
              <a:t>he must ask in faith without any doubting, for the one who doubts is like the surf of the sea, driven and tossed by the wind. </a:t>
            </a:r>
            <a:endParaRPr lang="en-US" sz="2400" dirty="0" smtClean="0"/>
          </a:p>
          <a:p>
            <a:endParaRPr lang="en-US" sz="2400" dirty="0"/>
          </a:p>
          <a:p>
            <a:r>
              <a:rPr lang="en-US" sz="2400" dirty="0" smtClean="0">
                <a:solidFill>
                  <a:srgbClr val="00B0F0"/>
                </a:solidFill>
              </a:rPr>
              <a:t>7</a:t>
            </a:r>
            <a:r>
              <a:rPr lang="en-US" sz="2400" dirty="0" smtClean="0"/>
              <a:t> For </a:t>
            </a:r>
            <a:r>
              <a:rPr lang="en-US" sz="2400" dirty="0"/>
              <a:t>that man ought not to expect that he will receive anything from the Lord, </a:t>
            </a:r>
            <a:endParaRPr lang="en-US" sz="2400" dirty="0" smtClean="0"/>
          </a:p>
          <a:p>
            <a:endParaRPr lang="en-US" sz="2400" dirty="0"/>
          </a:p>
          <a:p>
            <a:r>
              <a:rPr lang="en-US" sz="2400" dirty="0" smtClean="0">
                <a:solidFill>
                  <a:srgbClr val="00B0F0"/>
                </a:solidFill>
              </a:rPr>
              <a:t>8 </a:t>
            </a:r>
            <a:r>
              <a:rPr lang="en-US" sz="2400" dirty="0" smtClean="0"/>
              <a:t>[being</a:t>
            </a:r>
            <a:r>
              <a:rPr lang="en-US" sz="2400" dirty="0"/>
              <a:t>] a double-minded man, unstable in all his ways.</a:t>
            </a:r>
          </a:p>
        </p:txBody>
      </p:sp>
    </p:spTree>
    <p:extLst>
      <p:ext uri="{BB962C8B-B14F-4D97-AF65-F5344CB8AC3E}">
        <p14:creationId xmlns:p14="http://schemas.microsoft.com/office/powerpoint/2010/main" val="890463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James 1:9-11</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5</a:t>
            </a:r>
            <a:endParaRPr lang="en-US" sz="3200" b="1" dirty="0" smtClean="0">
              <a:solidFill>
                <a:schemeClr val="bg1"/>
              </a:solidFill>
            </a:endParaRPr>
          </a:p>
        </p:txBody>
      </p:sp>
      <p:sp>
        <p:nvSpPr>
          <p:cNvPr id="6" name="TextBox 5"/>
          <p:cNvSpPr txBox="1"/>
          <p:nvPr/>
        </p:nvSpPr>
        <p:spPr>
          <a:xfrm>
            <a:off x="558800" y="1206500"/>
            <a:ext cx="10398234" cy="3416320"/>
          </a:xfrm>
          <a:prstGeom prst="rect">
            <a:avLst/>
          </a:prstGeom>
          <a:noFill/>
        </p:spPr>
        <p:txBody>
          <a:bodyPr wrap="square" rtlCol="0">
            <a:spAutoFit/>
          </a:bodyPr>
          <a:lstStyle/>
          <a:p>
            <a:r>
              <a:rPr lang="en-US" sz="2400" dirty="0" smtClean="0">
                <a:solidFill>
                  <a:srgbClr val="00B0F0"/>
                </a:solidFill>
              </a:rPr>
              <a:t>9</a:t>
            </a:r>
            <a:r>
              <a:rPr lang="en-US" sz="2400" dirty="0" smtClean="0"/>
              <a:t> But </a:t>
            </a:r>
            <a:r>
              <a:rPr lang="en-US" sz="2400" dirty="0"/>
              <a:t>the brother of humble circumstances is to glory in his high position; </a:t>
            </a:r>
            <a:endParaRPr lang="en-US" sz="2400" dirty="0" smtClean="0"/>
          </a:p>
          <a:p>
            <a:endParaRPr lang="en-US" sz="2400" dirty="0"/>
          </a:p>
          <a:p>
            <a:r>
              <a:rPr lang="en-US" sz="2400" dirty="0" smtClean="0">
                <a:solidFill>
                  <a:srgbClr val="00B0F0"/>
                </a:solidFill>
              </a:rPr>
              <a:t>10</a:t>
            </a:r>
            <a:r>
              <a:rPr lang="en-US" sz="2400" dirty="0" smtClean="0"/>
              <a:t> and </a:t>
            </a:r>
            <a:r>
              <a:rPr lang="en-US" sz="2400" dirty="0"/>
              <a:t>the rich man [is to glory] in his humiliation, because like flowering grass he will pass away. </a:t>
            </a:r>
            <a:endParaRPr lang="en-US" sz="2400" dirty="0" smtClean="0"/>
          </a:p>
          <a:p>
            <a:endParaRPr lang="en-US" sz="2400" dirty="0"/>
          </a:p>
          <a:p>
            <a:r>
              <a:rPr lang="en-US" sz="2400" dirty="0" smtClean="0">
                <a:solidFill>
                  <a:srgbClr val="00B0F0"/>
                </a:solidFill>
              </a:rPr>
              <a:t>11</a:t>
            </a:r>
            <a:r>
              <a:rPr lang="en-US" sz="2400" dirty="0" smtClean="0"/>
              <a:t> For </a:t>
            </a:r>
            <a:r>
              <a:rPr lang="en-US" sz="2400" dirty="0"/>
              <a:t>the sun rises with a scorching wind and withers the grass; and its flower falls off and the beauty of its appearance is destroyed; so too the rich man in the midst of his pursuits will fade away.</a:t>
            </a:r>
          </a:p>
        </p:txBody>
      </p:sp>
    </p:spTree>
    <p:extLst>
      <p:ext uri="{BB962C8B-B14F-4D97-AF65-F5344CB8AC3E}">
        <p14:creationId xmlns:p14="http://schemas.microsoft.com/office/powerpoint/2010/main" val="3175124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err="1" smtClean="0">
                <a:solidFill>
                  <a:srgbClr val="92D050"/>
                </a:solidFill>
              </a:rPr>
              <a:t>Screwtape</a:t>
            </a:r>
            <a:r>
              <a:rPr lang="en-US" sz="3600" dirty="0" smtClean="0">
                <a:solidFill>
                  <a:srgbClr val="92D050"/>
                </a:solidFill>
              </a:rPr>
              <a:t> letter #20</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6</a:t>
            </a:r>
            <a:endParaRPr lang="en-US" sz="3200" b="1" dirty="0" smtClean="0">
              <a:solidFill>
                <a:schemeClr val="bg1"/>
              </a:solidFill>
            </a:endParaRPr>
          </a:p>
        </p:txBody>
      </p:sp>
      <p:pic>
        <p:nvPicPr>
          <p:cNvPr id="2" name="Screwtape Letter 2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8054" y="957263"/>
            <a:ext cx="9802446" cy="5513876"/>
          </a:xfrm>
          <a:prstGeom prst="rect">
            <a:avLst/>
          </a:prstGeom>
        </p:spPr>
      </p:pic>
    </p:spTree>
    <p:extLst>
      <p:ext uri="{BB962C8B-B14F-4D97-AF65-F5344CB8AC3E}">
        <p14:creationId xmlns:p14="http://schemas.microsoft.com/office/powerpoint/2010/main" val="2810918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a:solidFill>
                  <a:srgbClr val="92D050"/>
                </a:solidFill>
              </a:rPr>
              <a:t>Chinese Beauty Influencer</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7</a:t>
            </a:r>
            <a:endParaRPr lang="en-US" sz="3200" b="1" dirty="0" smtClean="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517" y="1056542"/>
            <a:ext cx="4758983" cy="5219718"/>
          </a:xfrm>
          <a:prstGeom prst="rect">
            <a:avLst/>
          </a:prstGeom>
        </p:spPr>
      </p:pic>
    </p:spTree>
    <p:extLst>
      <p:ext uri="{BB962C8B-B14F-4D97-AF65-F5344CB8AC3E}">
        <p14:creationId xmlns:p14="http://schemas.microsoft.com/office/powerpoint/2010/main" val="2804275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Lost 140,00 subscribers</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8</a:t>
            </a:r>
            <a:endParaRPr lang="en-US" sz="3200" b="1" dirty="0" smtClean="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517" y="1056542"/>
            <a:ext cx="4758983" cy="521971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5822" y="1056543"/>
            <a:ext cx="4730370" cy="5219718"/>
          </a:xfrm>
          <a:prstGeom prst="rect">
            <a:avLst/>
          </a:prstGeom>
        </p:spPr>
      </p:pic>
    </p:spTree>
    <p:extLst>
      <p:ext uri="{BB962C8B-B14F-4D97-AF65-F5344CB8AC3E}">
        <p14:creationId xmlns:p14="http://schemas.microsoft.com/office/powerpoint/2010/main" val="41285788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9</a:t>
            </a:r>
            <a:endParaRPr lang="en-US" sz="3200" b="1" dirty="0" smtClean="0">
              <a:solidFill>
                <a:schemeClr val="bg1"/>
              </a:solidFill>
            </a:endParaRPr>
          </a:p>
        </p:txBody>
      </p:sp>
      <p:sp>
        <p:nvSpPr>
          <p:cNvPr id="6" name="TextBox 5"/>
          <p:cNvSpPr txBox="1"/>
          <p:nvPr/>
        </p:nvSpPr>
        <p:spPr>
          <a:xfrm>
            <a:off x="558800" y="1206500"/>
            <a:ext cx="10398234" cy="1938992"/>
          </a:xfrm>
          <a:prstGeom prst="rect">
            <a:avLst/>
          </a:prstGeom>
          <a:noFill/>
        </p:spPr>
        <p:txBody>
          <a:bodyPr wrap="square" rtlCol="0">
            <a:spAutoFit/>
          </a:bodyPr>
          <a:lstStyle/>
          <a:p>
            <a:endParaRPr lang="en-US" sz="2400" dirty="0" smtClean="0">
              <a:solidFill>
                <a:srgbClr val="00B0F0"/>
              </a:solidFill>
            </a:endParaRPr>
          </a:p>
          <a:p>
            <a:r>
              <a:rPr lang="en-US" sz="2400" dirty="0" smtClean="0">
                <a:solidFill>
                  <a:srgbClr val="FFFF00"/>
                </a:solidFill>
              </a:rPr>
              <a:t>	              </a:t>
            </a:r>
            <a:r>
              <a:rPr lang="en-US" sz="2400" dirty="0" smtClean="0"/>
              <a:t>he </a:t>
            </a:r>
            <a:r>
              <a:rPr lang="en-US" sz="2400" dirty="0"/>
              <a:t>will receive </a:t>
            </a:r>
            <a:r>
              <a:rPr lang="en-US" sz="2400" dirty="0" smtClean="0"/>
              <a:t>                             which </a:t>
            </a:r>
            <a:r>
              <a:rPr lang="en-US" sz="2400" dirty="0"/>
              <a:t>[the Lord] has promised to those who love Him. </a:t>
            </a:r>
            <a:endParaRPr lang="en-US" sz="2400" dirty="0" smtClean="0"/>
          </a:p>
          <a:p>
            <a:endParaRPr lang="en-US" sz="2400" i="1" dirty="0" smtClean="0"/>
          </a:p>
          <a:p>
            <a:endParaRPr lang="en-US" sz="2400" i="1" dirty="0"/>
          </a:p>
        </p:txBody>
      </p:sp>
    </p:spTree>
    <p:extLst>
      <p:ext uri="{BB962C8B-B14F-4D97-AF65-F5344CB8AC3E}">
        <p14:creationId xmlns:p14="http://schemas.microsoft.com/office/powerpoint/2010/main" val="983485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136606</TotalTime>
  <Words>1160</Words>
  <Application>Microsoft Office PowerPoint</Application>
  <PresentationFormat>Custom</PresentationFormat>
  <Paragraphs>115</Paragraphs>
  <Slides>21</Slides>
  <Notes>0</Notes>
  <HiddenSlides>0</HiddenSlides>
  <MMClips>2</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spots kmvl.net</dc:creator>
  <cp:lastModifiedBy>Paul Wright</cp:lastModifiedBy>
  <cp:revision>547</cp:revision>
  <dcterms:created xsi:type="dcterms:W3CDTF">2025-10-16T21:16:34Z</dcterms:created>
  <dcterms:modified xsi:type="dcterms:W3CDTF">2026-02-28T00:58:01Z</dcterms:modified>
</cp:coreProperties>
</file>