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624" r:id="rId3"/>
    <p:sldId id="627" r:id="rId4"/>
    <p:sldId id="628" r:id="rId5"/>
    <p:sldId id="640" r:id="rId6"/>
    <p:sldId id="641" r:id="rId7"/>
    <p:sldId id="642" r:id="rId8"/>
    <p:sldId id="631" r:id="rId9"/>
    <p:sldId id="646" r:id="rId10"/>
    <p:sldId id="633" r:id="rId11"/>
    <p:sldId id="635" r:id="rId12"/>
    <p:sldId id="638" r:id="rId13"/>
    <p:sldId id="637" r:id="rId14"/>
    <p:sldId id="636" r:id="rId15"/>
    <p:sldId id="648" r:id="rId16"/>
    <p:sldId id="649" r:id="rId17"/>
    <p:sldId id="630" r:id="rId18"/>
    <p:sldId id="634" r:id="rId19"/>
    <p:sldId id="643" r:id="rId20"/>
    <p:sldId id="644" r:id="rId21"/>
    <p:sldId id="619" r:id="rId22"/>
    <p:sldId id="559" r:id="rId23"/>
    <p:sldId id="629" r:id="rId24"/>
    <p:sldId id="64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4660"/>
  </p:normalViewPr>
  <p:slideViewPr>
    <p:cSldViewPr snapToGrid="0">
      <p:cViewPr varScale="1">
        <p:scale>
          <a:sx n="76" d="100"/>
          <a:sy n="76" d="100"/>
        </p:scale>
        <p:origin x="126" y="7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3/7/2026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3/7/2026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3/7/2026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3/7/2026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3/7/2026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7551683" y="2711668"/>
            <a:ext cx="3488847" cy="1822231"/>
          </a:xfrm>
        </p:spPr>
        <p:txBody>
          <a:bodyPr>
            <a:normAutofit fontScale="70000" lnSpcReduction="20000"/>
          </a:bodyPr>
          <a:lstStyle/>
          <a:p>
            <a:r>
              <a:rPr lang="en-US" sz="9600" dirty="0" smtClean="0">
                <a:solidFill>
                  <a:srgbClr val="92D050"/>
                </a:solidFill>
                <a:latin typeface="Algerian" panose="04020705040A02060702" pitchFamily="82" charset="0"/>
              </a:rPr>
              <a:t>WEEK 3</a:t>
            </a:r>
          </a:p>
          <a:p>
            <a:r>
              <a:rPr lang="en-US" sz="8800" dirty="0" smtClean="0">
                <a:solidFill>
                  <a:schemeClr val="bg1"/>
                </a:solidFill>
                <a:latin typeface="Algerian" panose="04020705040A02060702" pitchFamily="82" charset="0"/>
              </a:rPr>
              <a:t>  3-8-26</a:t>
            </a:r>
            <a:endParaRPr lang="en-US" sz="8800" dirty="0">
              <a:solidFill>
                <a:schemeClr val="bg1"/>
              </a:solidFill>
              <a:latin typeface="Algerian" panose="04020705040A02060702" pitchFamily="82" charset="0"/>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1</a:t>
            </a:r>
            <a:endParaRPr lang="en-US" sz="3200" b="1" dirty="0" smtClean="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93" y="1409988"/>
            <a:ext cx="6938507" cy="3902910"/>
          </a:xfrm>
          <a:prstGeom prst="rect">
            <a:avLst/>
          </a:prstGeom>
        </p:spPr>
      </p:pic>
    </p:spTree>
    <p:extLst>
      <p:ext uri="{BB962C8B-B14F-4D97-AF65-F5344CB8AC3E}">
        <p14:creationId xmlns:p14="http://schemas.microsoft.com/office/powerpoint/2010/main" val="1866350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Paradox theology</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10</a:t>
            </a:r>
            <a:endParaRPr lang="en-US" sz="3200" b="1" dirty="0" smtClean="0">
              <a:solidFill>
                <a:schemeClr val="bg1"/>
              </a:solidFill>
            </a:endParaRPr>
          </a:p>
        </p:txBody>
      </p:sp>
      <p:sp>
        <p:nvSpPr>
          <p:cNvPr id="6" name="TextBox 5"/>
          <p:cNvSpPr txBox="1"/>
          <p:nvPr/>
        </p:nvSpPr>
        <p:spPr>
          <a:xfrm>
            <a:off x="304800" y="1219199"/>
            <a:ext cx="10652234" cy="5478423"/>
          </a:xfrm>
          <a:prstGeom prst="rect">
            <a:avLst/>
          </a:prstGeom>
          <a:noFill/>
        </p:spPr>
        <p:txBody>
          <a:bodyPr wrap="square" rtlCol="0">
            <a:spAutoFit/>
          </a:bodyPr>
          <a:lstStyle/>
          <a:p>
            <a:r>
              <a:rPr lang="en-US" sz="2800" u="sng" dirty="0" smtClean="0">
                <a:solidFill>
                  <a:srgbClr val="FFFF00"/>
                </a:solidFill>
              </a:rPr>
              <a:t>Theological Paradox Defined:</a:t>
            </a:r>
          </a:p>
          <a:p>
            <a:r>
              <a:rPr lang="en-US" sz="2800" dirty="0" smtClean="0"/>
              <a:t>A </a:t>
            </a:r>
            <a:r>
              <a:rPr lang="en-US" sz="2800" dirty="0"/>
              <a:t>theological paradox is not a strict contradiction but an "apparent contradiction" that cannot be easily resolved by human logic. It signifies a truth that stretches, rather than breaks, logical </a:t>
            </a:r>
            <a:r>
              <a:rPr lang="en-US" sz="2800" dirty="0" smtClean="0"/>
              <a:t>rules.</a:t>
            </a:r>
          </a:p>
          <a:p>
            <a:endParaRPr lang="en-US" sz="2800" dirty="0" smtClean="0"/>
          </a:p>
          <a:p>
            <a:r>
              <a:rPr lang="en-US" sz="2800" u="sng" dirty="0"/>
              <a:t>Dr James </a:t>
            </a:r>
            <a:r>
              <a:rPr lang="en-US" sz="2800" u="sng" dirty="0" smtClean="0"/>
              <a:t>Anderson - </a:t>
            </a:r>
            <a:r>
              <a:rPr lang="en-US" sz="2800" u="sng" dirty="0"/>
              <a:t>Paradox in Christian Theology</a:t>
            </a:r>
          </a:p>
          <a:p>
            <a:r>
              <a:rPr lang="en-US" sz="2800" dirty="0" smtClean="0"/>
              <a:t>A </a:t>
            </a:r>
            <a:r>
              <a:rPr lang="en-US" sz="2800" dirty="0"/>
              <a:t>set of claims which taken in conjunction appear logically </a:t>
            </a:r>
            <a:r>
              <a:rPr lang="en-US" sz="2800" dirty="0" smtClean="0"/>
              <a:t>inconsistent.</a:t>
            </a:r>
          </a:p>
          <a:p>
            <a:endParaRPr lang="en-US" sz="2200" dirty="0"/>
          </a:p>
          <a:p>
            <a:r>
              <a:rPr lang="en-US" sz="3200" i="1" dirty="0" smtClean="0">
                <a:solidFill>
                  <a:srgbClr val="00B0F0"/>
                </a:solidFill>
              </a:rPr>
              <a:t>We do this all the time can you think of any?</a:t>
            </a:r>
            <a:endParaRPr lang="en-US" sz="3200" i="1" dirty="0">
              <a:solidFill>
                <a:srgbClr val="00B0F0"/>
              </a:solidFill>
            </a:endParaRPr>
          </a:p>
          <a:p>
            <a:endParaRPr lang="en-US" sz="2200" dirty="0"/>
          </a:p>
          <a:p>
            <a:endParaRPr lang="en-US" sz="2200" dirty="0"/>
          </a:p>
        </p:txBody>
      </p:sp>
    </p:spTree>
    <p:extLst>
      <p:ext uri="{BB962C8B-B14F-4D97-AF65-F5344CB8AC3E}">
        <p14:creationId xmlns:p14="http://schemas.microsoft.com/office/powerpoint/2010/main" val="237147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Paradox theology</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11</a:t>
            </a:r>
            <a:endParaRPr lang="en-US" sz="3200" b="1" dirty="0" smtClean="0">
              <a:solidFill>
                <a:schemeClr val="bg1"/>
              </a:solidFill>
            </a:endParaRPr>
          </a:p>
        </p:txBody>
      </p:sp>
      <p:sp>
        <p:nvSpPr>
          <p:cNvPr id="6" name="TextBox 5"/>
          <p:cNvSpPr txBox="1"/>
          <p:nvPr/>
        </p:nvSpPr>
        <p:spPr>
          <a:xfrm>
            <a:off x="304800" y="1219199"/>
            <a:ext cx="10652234" cy="2215991"/>
          </a:xfrm>
          <a:prstGeom prst="rect">
            <a:avLst/>
          </a:prstGeom>
          <a:noFill/>
        </p:spPr>
        <p:txBody>
          <a:bodyPr wrap="square" rtlCol="0">
            <a:spAutoFit/>
          </a:bodyPr>
          <a:lstStyle/>
          <a:p>
            <a:r>
              <a:rPr lang="en-US" sz="2800" u="sng" dirty="0">
                <a:solidFill>
                  <a:srgbClr val="FFFF00"/>
                </a:solidFill>
              </a:rPr>
              <a:t>Major Types of Theological Paradoxes</a:t>
            </a:r>
            <a:r>
              <a:rPr lang="en-US" sz="2800" u="sng" dirty="0" smtClean="0">
                <a:solidFill>
                  <a:srgbClr val="FFFF00"/>
                </a:solidFill>
              </a:rPr>
              <a:t>:</a:t>
            </a:r>
          </a:p>
          <a:p>
            <a:endParaRPr lang="en-US" sz="2200" dirty="0"/>
          </a:p>
          <a:p>
            <a:r>
              <a:rPr lang="en-US" sz="2200" b="1" u="sng" dirty="0"/>
              <a:t>The Trinity:</a:t>
            </a:r>
            <a:r>
              <a:rPr lang="en-US" sz="2200" b="1" dirty="0"/>
              <a:t> </a:t>
            </a:r>
            <a:r>
              <a:rPr lang="en-US" sz="2200" dirty="0"/>
              <a:t>Distinct persons of the Godhead who are each fully God, yet only one God</a:t>
            </a:r>
            <a:r>
              <a:rPr lang="en-US" sz="2200" dirty="0" smtClean="0"/>
              <a:t>.</a:t>
            </a:r>
          </a:p>
          <a:p>
            <a:endParaRPr lang="en-US" sz="2200" dirty="0"/>
          </a:p>
          <a:p>
            <a:endParaRPr lang="en-US" sz="2200" dirty="0"/>
          </a:p>
        </p:txBody>
      </p:sp>
    </p:spTree>
    <p:extLst>
      <p:ext uri="{BB962C8B-B14F-4D97-AF65-F5344CB8AC3E}">
        <p14:creationId xmlns:p14="http://schemas.microsoft.com/office/powerpoint/2010/main" val="3337527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Paradox theology</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6" name="TextBox 5"/>
          <p:cNvSpPr txBox="1"/>
          <p:nvPr/>
        </p:nvSpPr>
        <p:spPr>
          <a:xfrm>
            <a:off x="304800" y="1219199"/>
            <a:ext cx="10652234" cy="2893100"/>
          </a:xfrm>
          <a:prstGeom prst="rect">
            <a:avLst/>
          </a:prstGeom>
          <a:noFill/>
        </p:spPr>
        <p:txBody>
          <a:bodyPr wrap="square" rtlCol="0">
            <a:spAutoFit/>
          </a:bodyPr>
          <a:lstStyle/>
          <a:p>
            <a:r>
              <a:rPr lang="en-US" sz="2800" u="sng" dirty="0">
                <a:solidFill>
                  <a:srgbClr val="FFFF00"/>
                </a:solidFill>
              </a:rPr>
              <a:t>Major Types of Theological Paradoxes</a:t>
            </a:r>
            <a:r>
              <a:rPr lang="en-US" sz="2800" u="sng" dirty="0" smtClean="0">
                <a:solidFill>
                  <a:srgbClr val="FFFF00"/>
                </a:solidFill>
              </a:rPr>
              <a:t>:</a:t>
            </a:r>
          </a:p>
          <a:p>
            <a:endParaRPr lang="en-US" sz="2200" dirty="0"/>
          </a:p>
          <a:p>
            <a:r>
              <a:rPr lang="en-US" sz="2200" b="1" u="sng" dirty="0"/>
              <a:t>The Trinity:</a:t>
            </a:r>
            <a:r>
              <a:rPr lang="en-US" sz="2200" b="1" dirty="0"/>
              <a:t> </a:t>
            </a:r>
            <a:r>
              <a:rPr lang="en-US" sz="2200" dirty="0"/>
              <a:t>Distinct persons of the Godhead who are each fully God, yet only one God</a:t>
            </a:r>
            <a:r>
              <a:rPr lang="en-US" sz="2200" dirty="0" smtClean="0"/>
              <a:t>.</a:t>
            </a:r>
          </a:p>
          <a:p>
            <a:endParaRPr lang="en-US" sz="2200" dirty="0"/>
          </a:p>
          <a:p>
            <a:r>
              <a:rPr lang="en-US" sz="2200" b="1" u="sng" dirty="0"/>
              <a:t>The Incarnation:</a:t>
            </a:r>
            <a:r>
              <a:rPr lang="en-US" sz="2200" b="1" dirty="0"/>
              <a:t> </a:t>
            </a:r>
            <a:r>
              <a:rPr lang="en-US" sz="2200" dirty="0" smtClean="0"/>
              <a:t>Jesus is fully man and fully God.</a:t>
            </a:r>
          </a:p>
          <a:p>
            <a:endParaRPr lang="en-US" sz="2200" dirty="0"/>
          </a:p>
          <a:p>
            <a:endParaRPr lang="en-US" sz="2200" dirty="0"/>
          </a:p>
        </p:txBody>
      </p:sp>
    </p:spTree>
    <p:extLst>
      <p:ext uri="{BB962C8B-B14F-4D97-AF65-F5344CB8AC3E}">
        <p14:creationId xmlns:p14="http://schemas.microsoft.com/office/powerpoint/2010/main" val="76982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Paradox theology</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13</a:t>
            </a:r>
            <a:endParaRPr lang="en-US" sz="3200" b="1" dirty="0" smtClean="0">
              <a:solidFill>
                <a:schemeClr val="bg1"/>
              </a:solidFill>
            </a:endParaRPr>
          </a:p>
        </p:txBody>
      </p:sp>
      <p:sp>
        <p:nvSpPr>
          <p:cNvPr id="6" name="TextBox 5"/>
          <p:cNvSpPr txBox="1"/>
          <p:nvPr/>
        </p:nvSpPr>
        <p:spPr>
          <a:xfrm>
            <a:off x="304800" y="1219199"/>
            <a:ext cx="10652234" cy="4247317"/>
          </a:xfrm>
          <a:prstGeom prst="rect">
            <a:avLst/>
          </a:prstGeom>
          <a:noFill/>
        </p:spPr>
        <p:txBody>
          <a:bodyPr wrap="square" rtlCol="0">
            <a:spAutoFit/>
          </a:bodyPr>
          <a:lstStyle/>
          <a:p>
            <a:r>
              <a:rPr lang="en-US" sz="2800" u="sng" dirty="0">
                <a:solidFill>
                  <a:srgbClr val="FFFF00"/>
                </a:solidFill>
              </a:rPr>
              <a:t>Major Types of Theological Paradoxes</a:t>
            </a:r>
            <a:r>
              <a:rPr lang="en-US" sz="2800" u="sng" dirty="0" smtClean="0">
                <a:solidFill>
                  <a:srgbClr val="FFFF00"/>
                </a:solidFill>
              </a:rPr>
              <a:t>:</a:t>
            </a:r>
          </a:p>
          <a:p>
            <a:endParaRPr lang="en-US" sz="2200" dirty="0"/>
          </a:p>
          <a:p>
            <a:r>
              <a:rPr lang="en-US" sz="2200" b="1" u="sng" dirty="0"/>
              <a:t>The Trinity:</a:t>
            </a:r>
            <a:r>
              <a:rPr lang="en-US" sz="2200" b="1" dirty="0"/>
              <a:t> </a:t>
            </a:r>
            <a:r>
              <a:rPr lang="en-US" sz="2200" dirty="0"/>
              <a:t>Distinct persons of the Godhead who are each fully God, yet only one God</a:t>
            </a:r>
            <a:r>
              <a:rPr lang="en-US" sz="2200" dirty="0" smtClean="0"/>
              <a:t>.</a:t>
            </a:r>
          </a:p>
          <a:p>
            <a:endParaRPr lang="en-US" sz="2200" dirty="0"/>
          </a:p>
          <a:p>
            <a:r>
              <a:rPr lang="en-US" sz="2200" b="1" u="sng" dirty="0"/>
              <a:t>The Incarnation:</a:t>
            </a:r>
            <a:r>
              <a:rPr lang="en-US" sz="2200" b="1" dirty="0"/>
              <a:t> </a:t>
            </a:r>
            <a:r>
              <a:rPr lang="en-US" sz="2200" dirty="0" smtClean="0"/>
              <a:t>Jesus is fully man and fully God.</a:t>
            </a:r>
          </a:p>
          <a:p>
            <a:endParaRPr lang="en-US" sz="2200" dirty="0"/>
          </a:p>
          <a:p>
            <a:r>
              <a:rPr lang="en-US" sz="2200" b="1" u="sng" dirty="0"/>
              <a:t>Divine Sovereignty &amp; Free Will:</a:t>
            </a:r>
            <a:r>
              <a:rPr lang="en-US" sz="2200" b="1" dirty="0"/>
              <a:t> </a:t>
            </a:r>
            <a:r>
              <a:rPr lang="en-US" sz="2200" dirty="0"/>
              <a:t>God possesses ultimate authority, yet humans are responsible for their actions</a:t>
            </a:r>
            <a:r>
              <a:rPr lang="en-US" sz="2200" dirty="0" smtClean="0"/>
              <a:t>.</a:t>
            </a:r>
          </a:p>
          <a:p>
            <a:endParaRPr lang="en-US" sz="2200" dirty="0"/>
          </a:p>
          <a:p>
            <a:endParaRPr lang="en-US" sz="2200" dirty="0" smtClean="0"/>
          </a:p>
          <a:p>
            <a:endParaRPr lang="en-US" sz="2200" dirty="0"/>
          </a:p>
        </p:txBody>
      </p:sp>
    </p:spTree>
    <p:extLst>
      <p:ext uri="{BB962C8B-B14F-4D97-AF65-F5344CB8AC3E}">
        <p14:creationId xmlns:p14="http://schemas.microsoft.com/office/powerpoint/2010/main" val="321449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Paradox theology</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14</a:t>
            </a:r>
            <a:endParaRPr lang="en-US" sz="3200" b="1" dirty="0" smtClean="0">
              <a:solidFill>
                <a:schemeClr val="bg1"/>
              </a:solidFill>
            </a:endParaRPr>
          </a:p>
        </p:txBody>
      </p:sp>
      <p:sp>
        <p:nvSpPr>
          <p:cNvPr id="6" name="TextBox 5"/>
          <p:cNvSpPr txBox="1"/>
          <p:nvPr/>
        </p:nvSpPr>
        <p:spPr>
          <a:xfrm>
            <a:off x="304800" y="1219199"/>
            <a:ext cx="10652234" cy="4247317"/>
          </a:xfrm>
          <a:prstGeom prst="rect">
            <a:avLst/>
          </a:prstGeom>
          <a:noFill/>
        </p:spPr>
        <p:txBody>
          <a:bodyPr wrap="square" rtlCol="0">
            <a:spAutoFit/>
          </a:bodyPr>
          <a:lstStyle/>
          <a:p>
            <a:r>
              <a:rPr lang="en-US" sz="2800" u="sng" dirty="0">
                <a:solidFill>
                  <a:srgbClr val="FFFF00"/>
                </a:solidFill>
              </a:rPr>
              <a:t>Major Types of Theological Paradoxes</a:t>
            </a:r>
            <a:r>
              <a:rPr lang="en-US" sz="2800" u="sng" dirty="0" smtClean="0">
                <a:solidFill>
                  <a:srgbClr val="FFFF00"/>
                </a:solidFill>
              </a:rPr>
              <a:t>:</a:t>
            </a:r>
          </a:p>
          <a:p>
            <a:endParaRPr lang="en-US" sz="2200" dirty="0"/>
          </a:p>
          <a:p>
            <a:r>
              <a:rPr lang="en-US" sz="2200" b="1" u="sng" dirty="0"/>
              <a:t>The Trinity:</a:t>
            </a:r>
            <a:r>
              <a:rPr lang="en-US" sz="2200" b="1" dirty="0"/>
              <a:t> </a:t>
            </a:r>
            <a:r>
              <a:rPr lang="en-US" sz="2200" dirty="0"/>
              <a:t>Distinct persons of the Godhead who are each fully God, yet only one God</a:t>
            </a:r>
            <a:r>
              <a:rPr lang="en-US" sz="2200" dirty="0" smtClean="0"/>
              <a:t>.</a:t>
            </a:r>
          </a:p>
          <a:p>
            <a:endParaRPr lang="en-US" sz="2200" dirty="0"/>
          </a:p>
          <a:p>
            <a:r>
              <a:rPr lang="en-US" sz="2200" b="1" u="sng" dirty="0"/>
              <a:t>The Incarnation:</a:t>
            </a:r>
            <a:r>
              <a:rPr lang="en-US" sz="2200" b="1" dirty="0"/>
              <a:t> </a:t>
            </a:r>
            <a:r>
              <a:rPr lang="en-US" sz="2200" dirty="0" smtClean="0"/>
              <a:t>Jesus is fully man and fully God.</a:t>
            </a:r>
          </a:p>
          <a:p>
            <a:endParaRPr lang="en-US" sz="2200" dirty="0"/>
          </a:p>
          <a:p>
            <a:r>
              <a:rPr lang="en-US" sz="2200" b="1" u="sng" dirty="0"/>
              <a:t>Divine Sovereignty &amp; Free Will:</a:t>
            </a:r>
            <a:r>
              <a:rPr lang="en-US" sz="2200" b="1" dirty="0"/>
              <a:t> </a:t>
            </a:r>
            <a:r>
              <a:rPr lang="en-US" sz="2200" dirty="0"/>
              <a:t>God possesses ultimate authority, yet humans are responsible for their actions</a:t>
            </a:r>
            <a:r>
              <a:rPr lang="en-US" sz="2200" dirty="0" smtClean="0"/>
              <a:t>.</a:t>
            </a:r>
          </a:p>
          <a:p>
            <a:endParaRPr lang="en-US" sz="2200" dirty="0"/>
          </a:p>
          <a:p>
            <a:r>
              <a:rPr lang="en-US" sz="2200" b="1" u="sng" dirty="0"/>
              <a:t>Problem of Evil:</a:t>
            </a:r>
            <a:r>
              <a:rPr lang="en-US" sz="2200" b="1" dirty="0"/>
              <a:t> </a:t>
            </a:r>
            <a:r>
              <a:rPr lang="en-US" sz="2200" dirty="0"/>
              <a:t>God is all-powerful and good, yet evil exists</a:t>
            </a:r>
            <a:r>
              <a:rPr lang="en-US" sz="2200" dirty="0" smtClean="0"/>
              <a:t>.</a:t>
            </a:r>
          </a:p>
          <a:p>
            <a:endParaRPr lang="en-US" sz="2200" dirty="0"/>
          </a:p>
        </p:txBody>
      </p:sp>
    </p:spTree>
    <p:extLst>
      <p:ext uri="{BB962C8B-B14F-4D97-AF65-F5344CB8AC3E}">
        <p14:creationId xmlns:p14="http://schemas.microsoft.com/office/powerpoint/2010/main" val="127418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Paradox theology</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15</a:t>
            </a:r>
            <a:endParaRPr lang="en-US" sz="3200" b="1" dirty="0" smtClean="0">
              <a:solidFill>
                <a:schemeClr val="bg1"/>
              </a:solidFill>
            </a:endParaRPr>
          </a:p>
        </p:txBody>
      </p:sp>
      <p:sp>
        <p:nvSpPr>
          <p:cNvPr id="6" name="TextBox 5"/>
          <p:cNvSpPr txBox="1"/>
          <p:nvPr/>
        </p:nvSpPr>
        <p:spPr>
          <a:xfrm>
            <a:off x="304800" y="1219199"/>
            <a:ext cx="10652234" cy="5262979"/>
          </a:xfrm>
          <a:prstGeom prst="rect">
            <a:avLst/>
          </a:prstGeom>
          <a:noFill/>
        </p:spPr>
        <p:txBody>
          <a:bodyPr wrap="square" rtlCol="0">
            <a:spAutoFit/>
          </a:bodyPr>
          <a:lstStyle/>
          <a:p>
            <a:r>
              <a:rPr lang="en-US" sz="2800" b="1" dirty="0">
                <a:solidFill>
                  <a:srgbClr val="00B0F0"/>
                </a:solidFill>
              </a:rPr>
              <a:t>Key Facets of the Paradox of </a:t>
            </a:r>
            <a:r>
              <a:rPr lang="en-US" sz="2800" b="1" dirty="0" smtClean="0">
                <a:solidFill>
                  <a:srgbClr val="00B0F0"/>
                </a:solidFill>
              </a:rPr>
              <a:t>Salvation</a:t>
            </a:r>
          </a:p>
          <a:p>
            <a:endParaRPr lang="en-US" sz="2800" dirty="0"/>
          </a:p>
          <a:p>
            <a:r>
              <a:rPr lang="en-US" sz="2800" b="1" u="sng" dirty="0" smtClean="0"/>
              <a:t>Grace vs. Effort (Work out vs. Work in): </a:t>
            </a:r>
            <a:r>
              <a:rPr lang="en-US" sz="2800" dirty="0" smtClean="0"/>
              <a:t>Believers are commanded to "work out" their salvation (active effort in sanctification), yet it is God who is working in them to both will and do His pleasure (Philippians 2:12-13). This means obedience is not done to earn salvation, but is a result of it.</a:t>
            </a:r>
          </a:p>
          <a:p>
            <a:endParaRPr lang="en-US" sz="2800" dirty="0" smtClean="0"/>
          </a:p>
          <a:p>
            <a:r>
              <a:rPr lang="en-US" sz="2800" b="1" u="sng" dirty="0" smtClean="0"/>
              <a:t>Sovereignty vs. Free Will: </a:t>
            </a:r>
            <a:r>
              <a:rPr lang="en-US" sz="2800" dirty="0" smtClean="0"/>
              <a:t>God is completely sovereign, yet humans must freely respond to the gospel. While God initiates and enables the move toward salvation, the individual is still responsible for repenting and believing.</a:t>
            </a:r>
          </a:p>
        </p:txBody>
      </p:sp>
    </p:spTree>
    <p:extLst>
      <p:ext uri="{BB962C8B-B14F-4D97-AF65-F5344CB8AC3E}">
        <p14:creationId xmlns:p14="http://schemas.microsoft.com/office/powerpoint/2010/main" val="2973967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Paradox theology</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16</a:t>
            </a:r>
            <a:endParaRPr lang="en-US" sz="3200" b="1" dirty="0" smtClean="0">
              <a:solidFill>
                <a:schemeClr val="bg1"/>
              </a:solidFill>
            </a:endParaRPr>
          </a:p>
        </p:txBody>
      </p:sp>
      <p:sp>
        <p:nvSpPr>
          <p:cNvPr id="6" name="TextBox 5"/>
          <p:cNvSpPr txBox="1"/>
          <p:nvPr/>
        </p:nvSpPr>
        <p:spPr>
          <a:xfrm>
            <a:off x="304800" y="1219199"/>
            <a:ext cx="10652234" cy="5386090"/>
          </a:xfrm>
          <a:prstGeom prst="rect">
            <a:avLst/>
          </a:prstGeom>
          <a:noFill/>
        </p:spPr>
        <p:txBody>
          <a:bodyPr wrap="square" rtlCol="0">
            <a:spAutoFit/>
          </a:bodyPr>
          <a:lstStyle/>
          <a:p>
            <a:r>
              <a:rPr lang="en-US" sz="2800" b="1" dirty="0">
                <a:solidFill>
                  <a:srgbClr val="00B0F0"/>
                </a:solidFill>
              </a:rPr>
              <a:t>Key Facets of the Paradox of Salvation</a:t>
            </a:r>
          </a:p>
          <a:p>
            <a:endParaRPr lang="en-US" sz="2800" dirty="0" smtClean="0"/>
          </a:p>
          <a:p>
            <a:r>
              <a:rPr lang="en-US" sz="2400" b="1" u="sng" dirty="0" smtClean="0">
                <a:solidFill>
                  <a:srgbClr val="FFFF00"/>
                </a:solidFill>
              </a:rPr>
              <a:t>The </a:t>
            </a:r>
            <a:r>
              <a:rPr lang="en-US" sz="2400" b="1" u="sng" dirty="0">
                <a:solidFill>
                  <a:srgbClr val="FFFF00"/>
                </a:solidFill>
              </a:rPr>
              <a:t>"Already" and "Not Yet": </a:t>
            </a:r>
            <a:r>
              <a:rPr lang="en-US" sz="2400" dirty="0">
                <a:solidFill>
                  <a:srgbClr val="FFFF00"/>
                </a:solidFill>
              </a:rPr>
              <a:t>Christians are technically saved from the penalty of sin (justification), are currently being saved from its power (sanctification), and will be saved from its presence in the future (glorification</a:t>
            </a:r>
            <a:r>
              <a:rPr lang="en-US" sz="2400" dirty="0" smtClean="0">
                <a:solidFill>
                  <a:srgbClr val="FFFF00"/>
                </a:solidFill>
              </a:rPr>
              <a:t>).</a:t>
            </a:r>
          </a:p>
          <a:p>
            <a:endParaRPr lang="en-US" sz="2400" dirty="0" smtClean="0"/>
          </a:p>
          <a:p>
            <a:r>
              <a:rPr lang="en-US" sz="2400" b="1" u="sng" dirty="0" smtClean="0"/>
              <a:t>Losing </a:t>
            </a:r>
            <a:r>
              <a:rPr lang="en-US" sz="2400" b="1" u="sng" dirty="0"/>
              <a:t>to Find: </a:t>
            </a:r>
            <a:r>
              <a:rPr lang="en-US" sz="2400" dirty="0"/>
              <a:t>The Gospel presents a paradox where one must "lose" their life to find it, surrender to gain freedom, and recognize they are a sinner to become righteous</a:t>
            </a:r>
            <a:r>
              <a:rPr lang="en-US" sz="2400" dirty="0" smtClean="0"/>
              <a:t>.</a:t>
            </a:r>
          </a:p>
          <a:p>
            <a:endParaRPr lang="en-US" sz="2400" dirty="0"/>
          </a:p>
          <a:p>
            <a:r>
              <a:rPr lang="en-US" sz="2400" b="1" u="sng" dirty="0"/>
              <a:t>Death Leading to Life: </a:t>
            </a:r>
            <a:r>
              <a:rPr lang="en-US" sz="2400" dirty="0"/>
              <a:t>Salvation comes through the ultimate paradox of the cross—Jesus' death, which seemed like defeat, actually resulted in </a:t>
            </a:r>
            <a:r>
              <a:rPr lang="en-US" sz="2400" dirty="0" smtClean="0"/>
              <a:t>victory. </a:t>
            </a:r>
            <a:endParaRPr lang="en-US" sz="2400" dirty="0"/>
          </a:p>
        </p:txBody>
      </p:sp>
    </p:spTree>
    <p:extLst>
      <p:ext uri="{BB962C8B-B14F-4D97-AF65-F5344CB8AC3E}">
        <p14:creationId xmlns:p14="http://schemas.microsoft.com/office/powerpoint/2010/main" val="1710797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What is salvation?</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17</a:t>
            </a:r>
            <a:endParaRPr lang="en-US" sz="3200" b="1" dirty="0" smtClean="0">
              <a:solidFill>
                <a:schemeClr val="bg1"/>
              </a:solidFill>
            </a:endParaRPr>
          </a:p>
        </p:txBody>
      </p:sp>
      <p:sp>
        <p:nvSpPr>
          <p:cNvPr id="6" name="TextBox 5"/>
          <p:cNvSpPr txBox="1"/>
          <p:nvPr/>
        </p:nvSpPr>
        <p:spPr>
          <a:xfrm>
            <a:off x="292100" y="1117599"/>
            <a:ext cx="10664934" cy="5509200"/>
          </a:xfrm>
          <a:prstGeom prst="rect">
            <a:avLst/>
          </a:prstGeom>
          <a:noFill/>
        </p:spPr>
        <p:txBody>
          <a:bodyPr wrap="square" rtlCol="0">
            <a:spAutoFit/>
          </a:bodyPr>
          <a:lstStyle/>
          <a:p>
            <a:r>
              <a:rPr lang="en-US" sz="2200" dirty="0" smtClean="0"/>
              <a:t>Christians </a:t>
            </a:r>
            <a:r>
              <a:rPr lang="en-US" sz="2200" dirty="0"/>
              <a:t>are saved by faith alone, saving faith must be accompanied by submission to the Lordship of Christ, which leads to an obedient life as fruit. </a:t>
            </a:r>
            <a:endParaRPr lang="en-US" sz="2200" dirty="0" smtClean="0"/>
          </a:p>
          <a:p>
            <a:endParaRPr lang="en-US" sz="2200" dirty="0"/>
          </a:p>
          <a:p>
            <a:r>
              <a:rPr lang="en-US" sz="2200" dirty="0"/>
              <a:t>Wesleyan Methodist theology stresses the importance of obedience after </a:t>
            </a:r>
            <a:r>
              <a:rPr lang="en-US" sz="2200" dirty="0" smtClean="0"/>
              <a:t>justification. </a:t>
            </a:r>
            <a:endParaRPr lang="en-US" sz="2200" dirty="0" smtClean="0"/>
          </a:p>
          <a:p>
            <a:endParaRPr lang="en-US" sz="2200" dirty="0"/>
          </a:p>
          <a:p>
            <a:r>
              <a:rPr lang="en-US" sz="2200" dirty="0" smtClean="0"/>
              <a:t>Those </a:t>
            </a:r>
            <a:r>
              <a:rPr lang="en-US" sz="2200" dirty="0"/>
              <a:t>who do not bear fruit or engage in sin (and do not repent) are seen by Wesleyan-Arminians as falling from grace into </a:t>
            </a:r>
            <a:r>
              <a:rPr lang="en-US" sz="2200" dirty="0" smtClean="0"/>
              <a:t>apostasy. </a:t>
            </a:r>
            <a:endParaRPr lang="en-US" sz="2200" dirty="0" smtClean="0"/>
          </a:p>
          <a:p>
            <a:endParaRPr lang="en-US" sz="2200" dirty="0"/>
          </a:p>
          <a:p>
            <a:r>
              <a:rPr lang="en-US" sz="2200" dirty="0"/>
              <a:t>We are saved by grace through faith in Christ. Yet, we must never forget that one who is just shall live by faith (Romans 1:17). It is not a single act of faith but a continual life of faith that leads to final salvation (Romans 11:19-22). </a:t>
            </a:r>
            <a:endParaRPr lang="en-US" sz="2200" dirty="0" smtClean="0"/>
          </a:p>
          <a:p>
            <a:endParaRPr lang="en-US" sz="2200" dirty="0"/>
          </a:p>
          <a:p>
            <a:r>
              <a:rPr lang="en-US" sz="2200" dirty="0" smtClean="0"/>
              <a:t>The </a:t>
            </a:r>
            <a:r>
              <a:rPr lang="en-US" sz="2200" dirty="0"/>
              <a:t>word translated faith can also be translated </a:t>
            </a:r>
            <a:r>
              <a:rPr lang="en-US" sz="2200" dirty="0">
                <a:solidFill>
                  <a:srgbClr val="FFFF00"/>
                </a:solidFill>
              </a:rPr>
              <a:t>faithfulness</a:t>
            </a:r>
            <a:r>
              <a:rPr lang="en-US" sz="2200" dirty="0"/>
              <a:t>. To have faith in Christ also means to be faithful to Christ. Faithfulness to Christ involves keeping the commands of </a:t>
            </a:r>
            <a:r>
              <a:rPr lang="en-US" sz="2200" dirty="0" smtClean="0"/>
              <a:t>Christ.</a:t>
            </a:r>
            <a:endParaRPr lang="en-US" sz="2200" dirty="0"/>
          </a:p>
        </p:txBody>
      </p:sp>
    </p:spTree>
    <p:extLst>
      <p:ext uri="{BB962C8B-B14F-4D97-AF65-F5344CB8AC3E}">
        <p14:creationId xmlns:p14="http://schemas.microsoft.com/office/powerpoint/2010/main" val="1863041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James 1:18-20</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18</a:t>
            </a:r>
            <a:endParaRPr lang="en-US" sz="3200" b="1" dirty="0" smtClean="0">
              <a:solidFill>
                <a:schemeClr val="bg1"/>
              </a:solidFill>
            </a:endParaRPr>
          </a:p>
        </p:txBody>
      </p:sp>
      <p:sp>
        <p:nvSpPr>
          <p:cNvPr id="6" name="TextBox 5"/>
          <p:cNvSpPr txBox="1"/>
          <p:nvPr/>
        </p:nvSpPr>
        <p:spPr>
          <a:xfrm>
            <a:off x="304800" y="1219199"/>
            <a:ext cx="10652234" cy="4401205"/>
          </a:xfrm>
          <a:prstGeom prst="rect">
            <a:avLst/>
          </a:prstGeom>
          <a:noFill/>
        </p:spPr>
        <p:txBody>
          <a:bodyPr wrap="square" rtlCol="0">
            <a:spAutoFit/>
          </a:bodyPr>
          <a:lstStyle/>
          <a:p>
            <a:r>
              <a:rPr lang="en-US" sz="2800" dirty="0" smtClean="0">
                <a:solidFill>
                  <a:srgbClr val="00B0F0"/>
                </a:solidFill>
              </a:rPr>
              <a:t>18</a:t>
            </a:r>
            <a:r>
              <a:rPr lang="en-US" sz="2800" dirty="0" smtClean="0"/>
              <a:t> But </a:t>
            </a:r>
            <a:r>
              <a:rPr lang="en-US" sz="2800" dirty="0"/>
              <a:t>someone may [well] say, "You have faith and I have works; show me your faith without the works, and I will show you my faith by my works." </a:t>
            </a:r>
            <a:endParaRPr lang="en-US" sz="2800" dirty="0" smtClean="0"/>
          </a:p>
          <a:p>
            <a:endParaRPr lang="en-US" sz="2800" dirty="0"/>
          </a:p>
          <a:p>
            <a:r>
              <a:rPr lang="en-US" sz="2800" dirty="0" smtClean="0">
                <a:solidFill>
                  <a:srgbClr val="00B0F0"/>
                </a:solidFill>
              </a:rPr>
              <a:t>19</a:t>
            </a:r>
            <a:r>
              <a:rPr lang="en-US" sz="2800" dirty="0" smtClean="0"/>
              <a:t> You </a:t>
            </a:r>
            <a:r>
              <a:rPr lang="en-US" sz="2800" dirty="0"/>
              <a:t>believe that God is one. You do well; the demons also believe, and shudder. </a:t>
            </a:r>
            <a:endParaRPr lang="en-US" sz="2800" dirty="0" smtClean="0"/>
          </a:p>
          <a:p>
            <a:endParaRPr lang="en-US" sz="2800" dirty="0"/>
          </a:p>
          <a:p>
            <a:r>
              <a:rPr lang="en-US" sz="2800" dirty="0" smtClean="0">
                <a:solidFill>
                  <a:srgbClr val="00B0F0"/>
                </a:solidFill>
              </a:rPr>
              <a:t>20</a:t>
            </a:r>
            <a:r>
              <a:rPr lang="en-US" sz="2800" dirty="0" smtClean="0"/>
              <a:t> But </a:t>
            </a:r>
            <a:r>
              <a:rPr lang="en-US" sz="2800" dirty="0"/>
              <a:t>are you willing to recognize, you foolish fellow, that faith without works is useless</a:t>
            </a:r>
            <a:r>
              <a:rPr lang="en-US" sz="2800" dirty="0" smtClean="0"/>
              <a:t>?</a:t>
            </a:r>
          </a:p>
          <a:p>
            <a:endParaRPr lang="en-US" sz="2800" dirty="0"/>
          </a:p>
        </p:txBody>
      </p:sp>
    </p:spTree>
    <p:extLst>
      <p:ext uri="{BB962C8B-B14F-4D97-AF65-F5344CB8AC3E}">
        <p14:creationId xmlns:p14="http://schemas.microsoft.com/office/powerpoint/2010/main" val="4157505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James 1:21-24</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19</a:t>
            </a:r>
            <a:endParaRPr lang="en-US" sz="3200" b="1" dirty="0" smtClean="0">
              <a:solidFill>
                <a:schemeClr val="bg1"/>
              </a:solidFill>
            </a:endParaRPr>
          </a:p>
        </p:txBody>
      </p:sp>
      <p:sp>
        <p:nvSpPr>
          <p:cNvPr id="6" name="TextBox 5"/>
          <p:cNvSpPr txBox="1"/>
          <p:nvPr/>
        </p:nvSpPr>
        <p:spPr>
          <a:xfrm>
            <a:off x="304800" y="1219199"/>
            <a:ext cx="10652234" cy="5262979"/>
          </a:xfrm>
          <a:prstGeom prst="rect">
            <a:avLst/>
          </a:prstGeom>
          <a:noFill/>
        </p:spPr>
        <p:txBody>
          <a:bodyPr wrap="square" rtlCol="0">
            <a:spAutoFit/>
          </a:bodyPr>
          <a:lstStyle/>
          <a:p>
            <a:r>
              <a:rPr lang="en-US" sz="2800" dirty="0" smtClean="0">
                <a:solidFill>
                  <a:srgbClr val="00B0F0"/>
                </a:solidFill>
              </a:rPr>
              <a:t>21</a:t>
            </a:r>
            <a:r>
              <a:rPr lang="en-US" sz="2800" dirty="0" smtClean="0"/>
              <a:t> Was </a:t>
            </a:r>
            <a:r>
              <a:rPr lang="en-US" sz="2800" dirty="0"/>
              <a:t>not Abraham our father justified by works when he offered up Isaac his son on the altar? </a:t>
            </a:r>
            <a:endParaRPr lang="en-US" sz="2800" dirty="0" smtClean="0"/>
          </a:p>
          <a:p>
            <a:endParaRPr lang="en-US" sz="2800" dirty="0"/>
          </a:p>
          <a:p>
            <a:r>
              <a:rPr lang="en-US" sz="2800" dirty="0" smtClean="0">
                <a:solidFill>
                  <a:srgbClr val="00B0F0"/>
                </a:solidFill>
              </a:rPr>
              <a:t>22 </a:t>
            </a:r>
            <a:r>
              <a:rPr lang="en-US" sz="2800" dirty="0" smtClean="0"/>
              <a:t>You </a:t>
            </a:r>
            <a:r>
              <a:rPr lang="en-US" sz="2800" dirty="0"/>
              <a:t>see that faith was working with his works, and as a result of the works, faith was perfected; </a:t>
            </a:r>
            <a:endParaRPr lang="en-US" sz="2800" dirty="0" smtClean="0"/>
          </a:p>
          <a:p>
            <a:endParaRPr lang="en-US" sz="2800" dirty="0"/>
          </a:p>
          <a:p>
            <a:r>
              <a:rPr lang="en-US" sz="2800" dirty="0" smtClean="0">
                <a:solidFill>
                  <a:srgbClr val="00B0F0"/>
                </a:solidFill>
              </a:rPr>
              <a:t>23 </a:t>
            </a:r>
            <a:r>
              <a:rPr lang="en-US" sz="2800" dirty="0" smtClean="0"/>
              <a:t>and </a:t>
            </a:r>
            <a:r>
              <a:rPr lang="en-US" sz="2800" dirty="0"/>
              <a:t>the Scripture was fulfilled which says, "AND ABRAHAM BELIEVED GOD, AND IT WAS RECKONED TO HIM AS RIGHTEOUSNESS," and he was called the friend of God. </a:t>
            </a:r>
            <a:endParaRPr lang="en-US" sz="2800" dirty="0" smtClean="0"/>
          </a:p>
          <a:p>
            <a:endParaRPr lang="en-US" sz="2800" dirty="0" smtClean="0"/>
          </a:p>
          <a:p>
            <a:r>
              <a:rPr lang="en-US" sz="2800" dirty="0" smtClean="0">
                <a:solidFill>
                  <a:srgbClr val="00B0F0"/>
                </a:solidFill>
              </a:rPr>
              <a:t>24</a:t>
            </a:r>
            <a:r>
              <a:rPr lang="en-US" sz="2800" dirty="0" smtClean="0"/>
              <a:t> You </a:t>
            </a:r>
            <a:r>
              <a:rPr lang="en-US" sz="2800" dirty="0"/>
              <a:t>see that a man is justified by works and not by faith alone. </a:t>
            </a:r>
          </a:p>
        </p:txBody>
      </p:sp>
    </p:spTree>
    <p:extLst>
      <p:ext uri="{BB962C8B-B14F-4D97-AF65-F5344CB8AC3E}">
        <p14:creationId xmlns:p14="http://schemas.microsoft.com/office/powerpoint/2010/main" val="3329977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2:1-4</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a:t>
            </a:r>
          </a:p>
        </p:txBody>
      </p:sp>
      <p:sp>
        <p:nvSpPr>
          <p:cNvPr id="6" name="TextBox 5"/>
          <p:cNvSpPr txBox="1"/>
          <p:nvPr/>
        </p:nvSpPr>
        <p:spPr>
          <a:xfrm>
            <a:off x="558800" y="1206500"/>
            <a:ext cx="10398234" cy="4524315"/>
          </a:xfrm>
          <a:prstGeom prst="rect">
            <a:avLst/>
          </a:prstGeom>
          <a:noFill/>
        </p:spPr>
        <p:txBody>
          <a:bodyPr wrap="square" rtlCol="0">
            <a:spAutoFit/>
          </a:bodyPr>
          <a:lstStyle/>
          <a:p>
            <a:r>
              <a:rPr lang="en-US" sz="2400" dirty="0" smtClean="0">
                <a:solidFill>
                  <a:srgbClr val="00B0F0"/>
                </a:solidFill>
              </a:rPr>
              <a:t>1</a:t>
            </a:r>
            <a:r>
              <a:rPr lang="en-US" sz="2400" dirty="0" smtClean="0"/>
              <a:t> My </a:t>
            </a:r>
            <a:r>
              <a:rPr lang="en-US" sz="2400" dirty="0"/>
              <a:t>brethren, do not hold your faith in our glorious Lord Jesus Christ with [an attitude of] personal favoritism. </a:t>
            </a:r>
            <a:endParaRPr lang="en-US" sz="2400" dirty="0" smtClean="0"/>
          </a:p>
          <a:p>
            <a:endParaRPr lang="en-US" sz="2400" dirty="0"/>
          </a:p>
          <a:p>
            <a:r>
              <a:rPr lang="en-US" sz="2400" dirty="0" smtClean="0">
                <a:solidFill>
                  <a:srgbClr val="00B0F0"/>
                </a:solidFill>
              </a:rPr>
              <a:t>2</a:t>
            </a:r>
            <a:r>
              <a:rPr lang="en-US" sz="2400" dirty="0" smtClean="0"/>
              <a:t> For </a:t>
            </a:r>
            <a:r>
              <a:rPr lang="en-US" sz="2400" dirty="0"/>
              <a:t>if a man comes into your assembly with a gold ring and dressed in fine clothes, and there also comes in a poor man in dirty clothes, </a:t>
            </a:r>
            <a:endParaRPr lang="en-US" sz="2400" dirty="0" smtClean="0"/>
          </a:p>
          <a:p>
            <a:endParaRPr lang="en-US" sz="2400" dirty="0"/>
          </a:p>
          <a:p>
            <a:r>
              <a:rPr lang="en-US" sz="2400" dirty="0" smtClean="0">
                <a:solidFill>
                  <a:srgbClr val="00B0F0"/>
                </a:solidFill>
              </a:rPr>
              <a:t>3</a:t>
            </a:r>
            <a:r>
              <a:rPr lang="en-US" sz="2400" dirty="0" smtClean="0"/>
              <a:t> and </a:t>
            </a:r>
            <a:r>
              <a:rPr lang="en-US" sz="2400" dirty="0"/>
              <a:t>you pay special attention to the one who is wearing the fine clothes, and say, "You sit here in a good place," and you say to the poor man, "You stand over there, or sit down by my footstool," </a:t>
            </a:r>
            <a:endParaRPr lang="en-US" sz="2400" dirty="0" smtClean="0"/>
          </a:p>
          <a:p>
            <a:endParaRPr lang="en-US" sz="2400" dirty="0"/>
          </a:p>
          <a:p>
            <a:r>
              <a:rPr lang="en-US" sz="2400" dirty="0" smtClean="0">
                <a:solidFill>
                  <a:srgbClr val="00B0F0"/>
                </a:solidFill>
              </a:rPr>
              <a:t>4</a:t>
            </a:r>
            <a:r>
              <a:rPr lang="en-US" sz="2400" dirty="0" smtClean="0"/>
              <a:t> have </a:t>
            </a:r>
            <a:r>
              <a:rPr lang="en-US" sz="2400" dirty="0"/>
              <a:t>you not made distinctions among yourselves, and become judges with evil motives? </a:t>
            </a:r>
          </a:p>
        </p:txBody>
      </p:sp>
    </p:spTree>
    <p:extLst>
      <p:ext uri="{BB962C8B-B14F-4D97-AF65-F5344CB8AC3E}">
        <p14:creationId xmlns:p14="http://schemas.microsoft.com/office/powerpoint/2010/main" val="808780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James 1:25-26</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20</a:t>
            </a:r>
            <a:endParaRPr lang="en-US" sz="3200" b="1" dirty="0" smtClean="0">
              <a:solidFill>
                <a:schemeClr val="bg1"/>
              </a:solidFill>
            </a:endParaRPr>
          </a:p>
        </p:txBody>
      </p:sp>
      <p:sp>
        <p:nvSpPr>
          <p:cNvPr id="6" name="TextBox 5"/>
          <p:cNvSpPr txBox="1"/>
          <p:nvPr/>
        </p:nvSpPr>
        <p:spPr>
          <a:xfrm>
            <a:off x="304800" y="1219199"/>
            <a:ext cx="10652234" cy="2677656"/>
          </a:xfrm>
          <a:prstGeom prst="rect">
            <a:avLst/>
          </a:prstGeom>
          <a:noFill/>
        </p:spPr>
        <p:txBody>
          <a:bodyPr wrap="square" rtlCol="0">
            <a:spAutoFit/>
          </a:bodyPr>
          <a:lstStyle/>
          <a:p>
            <a:r>
              <a:rPr lang="en-US" sz="2800" dirty="0" smtClean="0">
                <a:solidFill>
                  <a:srgbClr val="00B0F0"/>
                </a:solidFill>
              </a:rPr>
              <a:t>25</a:t>
            </a:r>
            <a:r>
              <a:rPr lang="en-US" sz="2800" dirty="0" smtClean="0"/>
              <a:t> In </a:t>
            </a:r>
            <a:r>
              <a:rPr lang="en-US" sz="2800" dirty="0"/>
              <a:t>the same way, was not Rahab the harlot also justified by works when she received the messengers and sent them out by another way? </a:t>
            </a:r>
            <a:endParaRPr lang="en-US" sz="2800" dirty="0" smtClean="0"/>
          </a:p>
          <a:p>
            <a:endParaRPr lang="en-US" sz="2800" dirty="0"/>
          </a:p>
          <a:p>
            <a:r>
              <a:rPr lang="en-US" sz="2800" dirty="0" smtClean="0">
                <a:solidFill>
                  <a:srgbClr val="00B0F0"/>
                </a:solidFill>
              </a:rPr>
              <a:t>26</a:t>
            </a:r>
            <a:r>
              <a:rPr lang="en-US" sz="2800" dirty="0" smtClean="0"/>
              <a:t> For </a:t>
            </a:r>
            <a:r>
              <a:rPr lang="en-US" sz="2800" dirty="0"/>
              <a:t>just as the body without [the] spirit is dead, so also faith without works is dead.</a:t>
            </a:r>
          </a:p>
        </p:txBody>
      </p:sp>
      <p:sp>
        <p:nvSpPr>
          <p:cNvPr id="2" name="TextBox 1"/>
          <p:cNvSpPr txBox="1"/>
          <p:nvPr/>
        </p:nvSpPr>
        <p:spPr>
          <a:xfrm>
            <a:off x="8674100" y="5537200"/>
            <a:ext cx="372218" cy="369332"/>
          </a:xfrm>
          <a:prstGeom prst="rect">
            <a:avLst/>
          </a:prstGeom>
          <a:noFill/>
        </p:spPr>
        <p:txBody>
          <a:bodyPr wrap="none" rtlCol="0">
            <a:spAutoFit/>
          </a:bodyPr>
          <a:lstStyle/>
          <a:p>
            <a:r>
              <a:rPr lang="en-US" dirty="0" smtClean="0">
                <a:solidFill>
                  <a:srgbClr val="FF0000"/>
                </a:solidFill>
              </a:rPr>
              <a:t>C</a:t>
            </a:r>
            <a:endParaRPr lang="en-US" dirty="0">
              <a:solidFill>
                <a:srgbClr val="FF0000"/>
              </a:solidFill>
            </a:endParaRPr>
          </a:p>
        </p:txBody>
      </p:sp>
    </p:spTree>
    <p:extLst>
      <p:ext uri="{BB962C8B-B14F-4D97-AF65-F5344CB8AC3E}">
        <p14:creationId xmlns:p14="http://schemas.microsoft.com/office/powerpoint/2010/main" val="2314107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a:solidFill>
                  <a:srgbClr val="92D050"/>
                </a:solidFill>
              </a:rPr>
              <a:t>Abraham </a:t>
            </a:r>
            <a:r>
              <a:rPr lang="en-US" sz="3600" dirty="0" smtClean="0">
                <a:solidFill>
                  <a:srgbClr val="92D050"/>
                </a:solidFill>
              </a:rPr>
              <a:t>WAS justified </a:t>
            </a:r>
            <a:r>
              <a:rPr lang="en-US" sz="3600" dirty="0">
                <a:solidFill>
                  <a:srgbClr val="92D050"/>
                </a:solidFill>
              </a:rPr>
              <a:t>by </a:t>
            </a:r>
            <a:r>
              <a:rPr lang="en-US" sz="3600" dirty="0" smtClean="0">
                <a:solidFill>
                  <a:srgbClr val="92D050"/>
                </a:solidFill>
              </a:rPr>
              <a:t>works</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21</a:t>
            </a:r>
            <a:endParaRPr lang="en-US" sz="3200" b="1" dirty="0" smtClean="0">
              <a:solidFill>
                <a:schemeClr val="bg1"/>
              </a:solidFill>
            </a:endParaRPr>
          </a:p>
        </p:txBody>
      </p:sp>
      <p:pic>
        <p:nvPicPr>
          <p:cNvPr id="2" name="mike jr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1117600"/>
            <a:ext cx="9817100" cy="5522119"/>
          </a:xfrm>
          <a:prstGeom prst="rect">
            <a:avLst/>
          </a:prstGeom>
        </p:spPr>
      </p:pic>
    </p:spTree>
    <p:extLst>
      <p:ext uri="{BB962C8B-B14F-4D97-AF65-F5344CB8AC3E}">
        <p14:creationId xmlns:p14="http://schemas.microsoft.com/office/powerpoint/2010/main" val="834737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endParaRPr lang="en-US" sz="3600" dirty="0">
              <a:solidFill>
                <a:srgbClr val="92D050"/>
              </a:solidFill>
            </a:endParaRPr>
          </a:p>
        </p:txBody>
      </p:sp>
    </p:spTree>
    <p:extLst>
      <p:ext uri="{BB962C8B-B14F-4D97-AF65-F5344CB8AC3E}">
        <p14:creationId xmlns:p14="http://schemas.microsoft.com/office/powerpoint/2010/main" val="1026338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FREE GRACE THEOLOGY</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22</a:t>
            </a:r>
            <a:endParaRPr lang="en-US" sz="3200" b="1" dirty="0" smtClean="0">
              <a:solidFill>
                <a:schemeClr val="bg1"/>
              </a:solidFill>
            </a:endParaRPr>
          </a:p>
        </p:txBody>
      </p:sp>
      <p:sp>
        <p:nvSpPr>
          <p:cNvPr id="6" name="TextBox 5"/>
          <p:cNvSpPr txBox="1"/>
          <p:nvPr/>
        </p:nvSpPr>
        <p:spPr>
          <a:xfrm>
            <a:off x="558800" y="1028700"/>
            <a:ext cx="10398234" cy="5632311"/>
          </a:xfrm>
          <a:prstGeom prst="rect">
            <a:avLst/>
          </a:prstGeom>
          <a:noFill/>
        </p:spPr>
        <p:txBody>
          <a:bodyPr wrap="square" rtlCol="0">
            <a:spAutoFit/>
          </a:bodyPr>
          <a:lstStyle/>
          <a:p>
            <a:r>
              <a:rPr lang="en-US" sz="2400" dirty="0"/>
              <a:t>Free Grace theology is a Christian soteriological view which holds that the only condition of salvation is faith, excluding good works and perseverance, holding to eternal security. </a:t>
            </a:r>
            <a:endParaRPr lang="en-US" sz="2400" dirty="0" smtClean="0"/>
          </a:p>
          <a:p>
            <a:endParaRPr lang="en-US" sz="2400" dirty="0"/>
          </a:p>
          <a:p>
            <a:r>
              <a:rPr lang="en-US" sz="2400" dirty="0" smtClean="0"/>
              <a:t>Free </a:t>
            </a:r>
            <a:r>
              <a:rPr lang="en-US" sz="2400" dirty="0"/>
              <a:t>Grace advocates believe that good works are not necessary to </a:t>
            </a:r>
            <a:r>
              <a:rPr lang="en-US" sz="2400" dirty="0" smtClean="0"/>
              <a:t>merit, or to maintain, or </a:t>
            </a:r>
            <a:r>
              <a:rPr lang="en-US" sz="2400" dirty="0"/>
              <a:t>to prove </a:t>
            </a:r>
            <a:r>
              <a:rPr lang="en-US" sz="2400" dirty="0" smtClean="0"/>
              <a:t>salvation. </a:t>
            </a:r>
          </a:p>
          <a:p>
            <a:endParaRPr lang="en-US" sz="2400" dirty="0"/>
          </a:p>
          <a:p>
            <a:r>
              <a:rPr lang="en-US" sz="2400" dirty="0" smtClean="0"/>
              <a:t>This </a:t>
            </a:r>
            <a:r>
              <a:rPr lang="en-US" sz="2400" dirty="0"/>
              <a:t>soteriological view distinguishes between </a:t>
            </a:r>
            <a:r>
              <a:rPr lang="en-US" sz="2400" u="sng" dirty="0">
                <a:solidFill>
                  <a:srgbClr val="FFFF00"/>
                </a:solidFill>
              </a:rPr>
              <a:t>salvation</a:t>
            </a:r>
            <a:r>
              <a:rPr lang="en-US" sz="2400" dirty="0"/>
              <a:t> and </a:t>
            </a:r>
            <a:r>
              <a:rPr lang="en-US" sz="2400" dirty="0" smtClean="0"/>
              <a:t>discipleship, that is, </a:t>
            </a:r>
            <a:r>
              <a:rPr lang="en-US" sz="2400" dirty="0" smtClean="0">
                <a:solidFill>
                  <a:srgbClr val="FFFF00"/>
                </a:solidFill>
              </a:rPr>
              <a:t>the </a:t>
            </a:r>
            <a:r>
              <a:rPr lang="en-US" sz="2400" dirty="0">
                <a:solidFill>
                  <a:srgbClr val="FFFF00"/>
                </a:solidFill>
              </a:rPr>
              <a:t>call to believe in Christ as Savior and to receive the gift of eternal life</a:t>
            </a:r>
            <a:r>
              <a:rPr lang="en-US" sz="2400" dirty="0"/>
              <a:t>, and the call to follow Christ and become an obedient </a:t>
            </a:r>
            <a:r>
              <a:rPr lang="en-US" sz="2400" dirty="0" smtClean="0"/>
              <a:t>disciple are two separate callings.</a:t>
            </a:r>
          </a:p>
          <a:p>
            <a:endParaRPr lang="en-US" sz="2400" dirty="0"/>
          </a:p>
          <a:p>
            <a:r>
              <a:rPr lang="en-US" sz="2400" dirty="0"/>
              <a:t>Free Grace theologians emphasize the absolute freeness of salvation and </a:t>
            </a:r>
            <a:r>
              <a:rPr lang="en-US" sz="2400" dirty="0" smtClean="0"/>
              <a:t>of </a:t>
            </a:r>
            <a:r>
              <a:rPr lang="en-US" sz="2400" dirty="0"/>
              <a:t>full assurance that is </a:t>
            </a:r>
            <a:r>
              <a:rPr lang="en-US" sz="2400" dirty="0">
                <a:solidFill>
                  <a:srgbClr val="FFC000"/>
                </a:solidFill>
              </a:rPr>
              <a:t>not grounded upon </a:t>
            </a:r>
            <a:r>
              <a:rPr lang="en-US" sz="2400" i="1" dirty="0" smtClean="0">
                <a:solidFill>
                  <a:srgbClr val="FFC000"/>
                </a:solidFill>
              </a:rPr>
              <a:t>any</a:t>
            </a:r>
            <a:r>
              <a:rPr lang="en-US" sz="2400" dirty="0" smtClean="0">
                <a:solidFill>
                  <a:srgbClr val="FFC000"/>
                </a:solidFill>
              </a:rPr>
              <a:t> personal performance.</a:t>
            </a:r>
            <a:endParaRPr lang="en-US" sz="2400" dirty="0">
              <a:solidFill>
                <a:srgbClr val="FFC000"/>
              </a:solidFill>
            </a:endParaRPr>
          </a:p>
        </p:txBody>
      </p:sp>
    </p:spTree>
    <p:extLst>
      <p:ext uri="{BB962C8B-B14F-4D97-AF65-F5344CB8AC3E}">
        <p14:creationId xmlns:p14="http://schemas.microsoft.com/office/powerpoint/2010/main" val="216214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FREE GRACE THEOLOGY</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smtClean="0">
                <a:solidFill>
                  <a:schemeClr val="bg1"/>
                </a:solidFill>
              </a:rPr>
              <a:t>23</a:t>
            </a:r>
            <a:endParaRPr lang="en-US" sz="3200" b="1" dirty="0" smtClean="0">
              <a:solidFill>
                <a:schemeClr val="bg1"/>
              </a:solidFill>
            </a:endParaRPr>
          </a:p>
        </p:txBody>
      </p:sp>
      <p:sp>
        <p:nvSpPr>
          <p:cNvPr id="6" name="TextBox 5"/>
          <p:cNvSpPr txBox="1"/>
          <p:nvPr/>
        </p:nvSpPr>
        <p:spPr>
          <a:xfrm>
            <a:off x="558800" y="1028700"/>
            <a:ext cx="10398234" cy="5632311"/>
          </a:xfrm>
          <a:prstGeom prst="rect">
            <a:avLst/>
          </a:prstGeom>
          <a:noFill/>
        </p:spPr>
        <p:txBody>
          <a:bodyPr wrap="square" rtlCol="0">
            <a:spAutoFit/>
          </a:bodyPr>
          <a:lstStyle/>
          <a:p>
            <a:r>
              <a:rPr lang="en-US" sz="2400" dirty="0"/>
              <a:t>Free Grace theology is a Christian soteriological view which holds that the only condition of salvation is faith, excluding good works and perseverance, holding to eternal security. </a:t>
            </a:r>
            <a:endParaRPr lang="en-US" sz="2400" dirty="0" smtClean="0"/>
          </a:p>
          <a:p>
            <a:endParaRPr lang="en-US" sz="2400" dirty="0"/>
          </a:p>
          <a:p>
            <a:r>
              <a:rPr lang="en-US" sz="2400" dirty="0" smtClean="0"/>
              <a:t>Free </a:t>
            </a:r>
            <a:r>
              <a:rPr lang="en-US" sz="2400" dirty="0"/>
              <a:t>Grace advocates believe that good works are not necessary to </a:t>
            </a:r>
            <a:r>
              <a:rPr lang="en-US" sz="2400" dirty="0" smtClean="0"/>
              <a:t>merit, or to maintain, or </a:t>
            </a:r>
            <a:r>
              <a:rPr lang="en-US" sz="2400" dirty="0"/>
              <a:t>to prove </a:t>
            </a:r>
            <a:r>
              <a:rPr lang="en-US" sz="2400" dirty="0" smtClean="0"/>
              <a:t>salvation. </a:t>
            </a:r>
          </a:p>
          <a:p>
            <a:endParaRPr lang="en-US" sz="2400" dirty="0"/>
          </a:p>
          <a:p>
            <a:r>
              <a:rPr lang="en-US" sz="2400" dirty="0" smtClean="0"/>
              <a:t>This </a:t>
            </a:r>
            <a:r>
              <a:rPr lang="en-US" sz="2400" dirty="0"/>
              <a:t>soteriological view distinguishes between </a:t>
            </a:r>
            <a:r>
              <a:rPr lang="en-US" sz="2400" u="sng" dirty="0">
                <a:solidFill>
                  <a:srgbClr val="FFFF00"/>
                </a:solidFill>
              </a:rPr>
              <a:t>salvation</a:t>
            </a:r>
            <a:r>
              <a:rPr lang="en-US" sz="2400" dirty="0"/>
              <a:t> and </a:t>
            </a:r>
            <a:r>
              <a:rPr lang="en-US" sz="2400" dirty="0" smtClean="0"/>
              <a:t>discipleship, that is, </a:t>
            </a:r>
            <a:r>
              <a:rPr lang="en-US" sz="2400" dirty="0" smtClean="0">
                <a:solidFill>
                  <a:srgbClr val="FFFF00"/>
                </a:solidFill>
              </a:rPr>
              <a:t>the </a:t>
            </a:r>
            <a:r>
              <a:rPr lang="en-US" sz="2400" dirty="0">
                <a:solidFill>
                  <a:srgbClr val="FFFF00"/>
                </a:solidFill>
              </a:rPr>
              <a:t>call to believe in Christ as Savior and to receive the gift of eternal life</a:t>
            </a:r>
            <a:r>
              <a:rPr lang="en-US" sz="2400" dirty="0"/>
              <a:t>, and the call to follow Christ and become an obedient </a:t>
            </a:r>
            <a:r>
              <a:rPr lang="en-US" sz="2400" dirty="0" smtClean="0"/>
              <a:t>disciple are two separate callings.</a:t>
            </a:r>
          </a:p>
          <a:p>
            <a:endParaRPr lang="en-US" sz="2400" dirty="0"/>
          </a:p>
          <a:p>
            <a:r>
              <a:rPr lang="en-US" sz="2400" dirty="0"/>
              <a:t>Free Grace theologians emphasize the absolute freeness of salvation and </a:t>
            </a:r>
            <a:r>
              <a:rPr lang="en-US" sz="2400" dirty="0" smtClean="0"/>
              <a:t>of </a:t>
            </a:r>
            <a:r>
              <a:rPr lang="en-US" sz="2400" dirty="0"/>
              <a:t>full assurance that is </a:t>
            </a:r>
            <a:r>
              <a:rPr lang="en-US" sz="2400" dirty="0">
                <a:solidFill>
                  <a:srgbClr val="FFC000"/>
                </a:solidFill>
              </a:rPr>
              <a:t>not grounded upon </a:t>
            </a:r>
            <a:r>
              <a:rPr lang="en-US" sz="2400" i="1" dirty="0" smtClean="0">
                <a:solidFill>
                  <a:srgbClr val="FFC000"/>
                </a:solidFill>
              </a:rPr>
              <a:t>any</a:t>
            </a:r>
            <a:r>
              <a:rPr lang="en-US" sz="2400" dirty="0" smtClean="0">
                <a:solidFill>
                  <a:srgbClr val="FFC000"/>
                </a:solidFill>
              </a:rPr>
              <a:t> personal performance.</a:t>
            </a:r>
            <a:endParaRPr lang="en-US" sz="2400" dirty="0">
              <a:solidFill>
                <a:srgbClr val="FFC000"/>
              </a:solidFill>
            </a:endParaRPr>
          </a:p>
        </p:txBody>
      </p:sp>
      <p:sp>
        <p:nvSpPr>
          <p:cNvPr id="2" name="TextBox 1"/>
          <p:cNvSpPr txBox="1"/>
          <p:nvPr/>
        </p:nvSpPr>
        <p:spPr>
          <a:xfrm>
            <a:off x="800100" y="1282126"/>
            <a:ext cx="10156934" cy="4401205"/>
          </a:xfrm>
          <a:prstGeom prst="rect">
            <a:avLst/>
          </a:prstGeom>
          <a:solidFill>
            <a:srgbClr val="C00000"/>
          </a:solidFill>
        </p:spPr>
        <p:txBody>
          <a:bodyPr wrap="square" rtlCol="0">
            <a:spAutoFit/>
          </a:bodyPr>
          <a:lstStyle/>
          <a:p>
            <a:r>
              <a:rPr lang="en-US" sz="2800" dirty="0"/>
              <a:t>Free Grace theology emerged in the late 20th century, largely </a:t>
            </a:r>
            <a:r>
              <a:rPr lang="en-US" sz="2800" dirty="0" smtClean="0"/>
              <a:t>in the1980s. </a:t>
            </a:r>
          </a:p>
          <a:p>
            <a:endParaRPr lang="en-US" sz="2800" dirty="0"/>
          </a:p>
          <a:p>
            <a:r>
              <a:rPr lang="en-US" sz="2800" dirty="0" smtClean="0"/>
              <a:t>It was formulated </a:t>
            </a:r>
            <a:r>
              <a:rPr lang="en-US" sz="2800" dirty="0"/>
              <a:t>by scholars like Zane Hodges and Charles Ryrie</a:t>
            </a:r>
            <a:r>
              <a:rPr lang="en-US" sz="2800" dirty="0" smtClean="0"/>
              <a:t>, </a:t>
            </a:r>
            <a:r>
              <a:rPr lang="en-US" sz="2000" dirty="0" smtClean="0">
                <a:solidFill>
                  <a:srgbClr val="FFFF00"/>
                </a:solidFill>
              </a:rPr>
              <a:t>(</a:t>
            </a:r>
            <a:r>
              <a:rPr lang="en-US" sz="2000" dirty="0">
                <a:solidFill>
                  <a:srgbClr val="FFFF00"/>
                </a:solidFill>
              </a:rPr>
              <a:t>dean of doctoral studies at Dallas Theological </a:t>
            </a:r>
            <a:r>
              <a:rPr lang="en-US" sz="2000" dirty="0" smtClean="0">
                <a:solidFill>
                  <a:srgbClr val="FFFF00"/>
                </a:solidFill>
              </a:rPr>
              <a:t>Seminary) </a:t>
            </a:r>
            <a:r>
              <a:rPr lang="en-US" sz="2800" dirty="0"/>
              <a:t>it emphasizes that salvation is a free gift received by faith alone, </a:t>
            </a:r>
            <a:r>
              <a:rPr lang="en-US" sz="2800" dirty="0">
                <a:solidFill>
                  <a:srgbClr val="FFFF00"/>
                </a:solidFill>
              </a:rPr>
              <a:t>independent of works or </a:t>
            </a:r>
            <a:r>
              <a:rPr lang="en-US" sz="2800" dirty="0" smtClean="0">
                <a:solidFill>
                  <a:srgbClr val="FFFF00"/>
                </a:solidFill>
              </a:rPr>
              <a:t>repentance, WHICH IS NOT NEEDED. </a:t>
            </a:r>
            <a:r>
              <a:rPr lang="en-US" sz="2800" dirty="0"/>
              <a:t>Its roots trace back to early 20th-century </a:t>
            </a:r>
            <a:r>
              <a:rPr lang="en-US" sz="2800" dirty="0" smtClean="0"/>
              <a:t>Dispensationalism </a:t>
            </a:r>
            <a:r>
              <a:rPr lang="en-US" sz="2800" dirty="0"/>
              <a:t>and debates involving Lewis Sperry Chafer</a:t>
            </a:r>
            <a:r>
              <a:rPr lang="en-US" sz="2800" dirty="0" smtClean="0"/>
              <a:t>. </a:t>
            </a:r>
            <a:r>
              <a:rPr lang="en-US" sz="2000" dirty="0">
                <a:solidFill>
                  <a:srgbClr val="FFFF00"/>
                </a:solidFill>
              </a:rPr>
              <a:t>(co-founded Dallas Theological </a:t>
            </a:r>
            <a:r>
              <a:rPr lang="en-US" sz="2000" dirty="0" smtClean="0">
                <a:solidFill>
                  <a:srgbClr val="FFFF00"/>
                </a:solidFill>
              </a:rPr>
              <a:t>Seminary)</a:t>
            </a:r>
            <a:endParaRPr lang="en-US" sz="2000" dirty="0"/>
          </a:p>
        </p:txBody>
      </p:sp>
    </p:spTree>
    <p:extLst>
      <p:ext uri="{BB962C8B-B14F-4D97-AF65-F5344CB8AC3E}">
        <p14:creationId xmlns:p14="http://schemas.microsoft.com/office/powerpoint/2010/main" val="562463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2:5-8</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3</a:t>
            </a:r>
            <a:endParaRPr lang="en-US" sz="3200" b="1" dirty="0" smtClean="0">
              <a:solidFill>
                <a:schemeClr val="bg1"/>
              </a:solidFill>
            </a:endParaRPr>
          </a:p>
        </p:txBody>
      </p:sp>
      <p:sp>
        <p:nvSpPr>
          <p:cNvPr id="6" name="TextBox 5"/>
          <p:cNvSpPr txBox="1"/>
          <p:nvPr/>
        </p:nvSpPr>
        <p:spPr>
          <a:xfrm>
            <a:off x="558800" y="1206500"/>
            <a:ext cx="10398234" cy="4893647"/>
          </a:xfrm>
          <a:prstGeom prst="rect">
            <a:avLst/>
          </a:prstGeom>
          <a:noFill/>
        </p:spPr>
        <p:txBody>
          <a:bodyPr wrap="square" rtlCol="0">
            <a:spAutoFit/>
          </a:bodyPr>
          <a:lstStyle/>
          <a:p>
            <a:r>
              <a:rPr lang="en-US" sz="2400" dirty="0" smtClean="0">
                <a:solidFill>
                  <a:srgbClr val="00B0F0"/>
                </a:solidFill>
              </a:rPr>
              <a:t>5</a:t>
            </a:r>
            <a:r>
              <a:rPr lang="en-US" sz="2400" dirty="0" smtClean="0"/>
              <a:t> Listen</a:t>
            </a:r>
            <a:r>
              <a:rPr lang="en-US" sz="2400" dirty="0"/>
              <a:t>, my beloved brethren: did not God choose the poor of this world [to be] rich in faith and heirs of the kingdom which He promised to those who love Him? </a:t>
            </a:r>
            <a:endParaRPr lang="en-US" sz="2400" dirty="0" smtClean="0"/>
          </a:p>
          <a:p>
            <a:endParaRPr lang="en-US" sz="2400" dirty="0"/>
          </a:p>
          <a:p>
            <a:r>
              <a:rPr lang="en-US" sz="2400" dirty="0" smtClean="0">
                <a:solidFill>
                  <a:srgbClr val="00B0F0"/>
                </a:solidFill>
              </a:rPr>
              <a:t>6</a:t>
            </a:r>
            <a:r>
              <a:rPr lang="en-US" sz="2400" b="1" dirty="0" smtClean="0"/>
              <a:t> </a:t>
            </a:r>
            <a:r>
              <a:rPr lang="en-US" sz="2400" dirty="0" smtClean="0"/>
              <a:t>But </a:t>
            </a:r>
            <a:r>
              <a:rPr lang="en-US" sz="2400" dirty="0"/>
              <a:t>you have dishonored the poor man. Is it not the rich who oppress you and personally drag you into court? </a:t>
            </a:r>
            <a:endParaRPr lang="en-US" sz="2400" dirty="0" smtClean="0"/>
          </a:p>
          <a:p>
            <a:endParaRPr lang="en-US" sz="2400" dirty="0"/>
          </a:p>
          <a:p>
            <a:r>
              <a:rPr lang="en-US" sz="2400" dirty="0" smtClean="0">
                <a:solidFill>
                  <a:srgbClr val="00B0F0"/>
                </a:solidFill>
              </a:rPr>
              <a:t>7</a:t>
            </a:r>
            <a:r>
              <a:rPr lang="en-US" sz="2400" dirty="0" smtClean="0"/>
              <a:t> Do </a:t>
            </a:r>
            <a:r>
              <a:rPr lang="en-US" sz="2400" dirty="0"/>
              <a:t>they not blaspheme the fair name by which you have been called?</a:t>
            </a:r>
          </a:p>
          <a:p>
            <a:endParaRPr lang="en-US" sz="2400" dirty="0"/>
          </a:p>
          <a:p>
            <a:r>
              <a:rPr lang="en-US" sz="2400" dirty="0" smtClean="0">
                <a:solidFill>
                  <a:srgbClr val="00B0F0"/>
                </a:solidFill>
              </a:rPr>
              <a:t>8</a:t>
            </a:r>
            <a:r>
              <a:rPr lang="en-US" sz="2400" dirty="0" smtClean="0"/>
              <a:t> If</a:t>
            </a:r>
            <a:r>
              <a:rPr lang="en-US" sz="2400" dirty="0"/>
              <a:t>, however, you are fulfilling the royal law according to the Scripture, "YOU SHALL LOVE YOUR NEIGHBOR AS YOURSELF," you are doing well. </a:t>
            </a:r>
          </a:p>
        </p:txBody>
      </p:sp>
    </p:spTree>
    <p:extLst>
      <p:ext uri="{BB962C8B-B14F-4D97-AF65-F5344CB8AC3E}">
        <p14:creationId xmlns:p14="http://schemas.microsoft.com/office/powerpoint/2010/main" val="3699496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2:9-13</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4</a:t>
            </a:r>
            <a:endParaRPr lang="en-US" sz="3200" b="1" dirty="0" smtClean="0">
              <a:solidFill>
                <a:schemeClr val="bg1"/>
              </a:solidFill>
            </a:endParaRPr>
          </a:p>
        </p:txBody>
      </p:sp>
      <p:sp>
        <p:nvSpPr>
          <p:cNvPr id="6" name="TextBox 5"/>
          <p:cNvSpPr txBox="1"/>
          <p:nvPr/>
        </p:nvSpPr>
        <p:spPr>
          <a:xfrm>
            <a:off x="558800" y="1206500"/>
            <a:ext cx="10398234" cy="5632311"/>
          </a:xfrm>
          <a:prstGeom prst="rect">
            <a:avLst/>
          </a:prstGeom>
          <a:noFill/>
        </p:spPr>
        <p:txBody>
          <a:bodyPr wrap="square" rtlCol="0">
            <a:spAutoFit/>
          </a:bodyPr>
          <a:lstStyle/>
          <a:p>
            <a:r>
              <a:rPr lang="en-US" sz="2400" dirty="0" smtClean="0">
                <a:solidFill>
                  <a:srgbClr val="00B0F0"/>
                </a:solidFill>
              </a:rPr>
              <a:t>9</a:t>
            </a:r>
            <a:r>
              <a:rPr lang="en-US" sz="2400" dirty="0" smtClean="0"/>
              <a:t> But </a:t>
            </a:r>
            <a:r>
              <a:rPr lang="en-US" sz="2400" dirty="0"/>
              <a:t>if you show partiality, you are committing sin [and] are convicted by the law as transgressors. </a:t>
            </a:r>
            <a:endParaRPr lang="en-US" sz="2400" dirty="0" smtClean="0"/>
          </a:p>
          <a:p>
            <a:endParaRPr lang="en-US" sz="2400" dirty="0"/>
          </a:p>
          <a:p>
            <a:r>
              <a:rPr lang="en-US" sz="2400" dirty="0" smtClean="0">
                <a:solidFill>
                  <a:srgbClr val="00B0F0"/>
                </a:solidFill>
              </a:rPr>
              <a:t>10</a:t>
            </a:r>
            <a:r>
              <a:rPr lang="en-US" sz="2400" dirty="0" smtClean="0"/>
              <a:t> For </a:t>
            </a:r>
            <a:r>
              <a:rPr lang="en-US" sz="2400" dirty="0"/>
              <a:t>whoever keeps the whole law and yet stumbles in one [point], he has become guilty of all. </a:t>
            </a:r>
            <a:endParaRPr lang="en-US" sz="2400" dirty="0" smtClean="0"/>
          </a:p>
          <a:p>
            <a:endParaRPr lang="en-US" sz="2400" dirty="0"/>
          </a:p>
          <a:p>
            <a:r>
              <a:rPr lang="en-US" sz="2400" dirty="0" smtClean="0">
                <a:solidFill>
                  <a:srgbClr val="00B0F0"/>
                </a:solidFill>
              </a:rPr>
              <a:t>11</a:t>
            </a:r>
            <a:r>
              <a:rPr lang="en-US" sz="2400" dirty="0" smtClean="0"/>
              <a:t> For </a:t>
            </a:r>
            <a:r>
              <a:rPr lang="en-US" sz="2400" dirty="0"/>
              <a:t>He who said, "DO NOT COMMIT ADULTERY," also said, "DO NOT COMMIT MURDER." Now if you do not commit adultery, but do commit murder, you have become a transgressor of the law. </a:t>
            </a:r>
            <a:endParaRPr lang="en-US" sz="2400" dirty="0" smtClean="0"/>
          </a:p>
          <a:p>
            <a:endParaRPr lang="en-US" sz="2400" dirty="0"/>
          </a:p>
          <a:p>
            <a:r>
              <a:rPr lang="en-US" sz="2400" dirty="0" smtClean="0">
                <a:solidFill>
                  <a:srgbClr val="00B0F0"/>
                </a:solidFill>
              </a:rPr>
              <a:t>12</a:t>
            </a:r>
            <a:r>
              <a:rPr lang="en-US" sz="2400" dirty="0" smtClean="0"/>
              <a:t> So </a:t>
            </a:r>
            <a:r>
              <a:rPr lang="en-US" sz="2400" dirty="0"/>
              <a:t>speak and so act as those who are to be judged by [the] law of liberty. </a:t>
            </a:r>
            <a:endParaRPr lang="en-US" sz="2400" dirty="0" smtClean="0"/>
          </a:p>
          <a:p>
            <a:endParaRPr lang="en-US" sz="2400" dirty="0"/>
          </a:p>
          <a:p>
            <a:r>
              <a:rPr lang="en-US" sz="2400" dirty="0" smtClean="0">
                <a:solidFill>
                  <a:srgbClr val="00B0F0"/>
                </a:solidFill>
              </a:rPr>
              <a:t>13</a:t>
            </a:r>
            <a:r>
              <a:rPr lang="en-US" sz="2400" dirty="0" smtClean="0"/>
              <a:t> For </a:t>
            </a:r>
            <a:r>
              <a:rPr lang="en-US" sz="2400" dirty="0"/>
              <a:t>judgment [will be] merciless to one who has shown no mercy; mercy triumphs over judgment.</a:t>
            </a:r>
          </a:p>
        </p:txBody>
      </p:sp>
    </p:spTree>
    <p:extLst>
      <p:ext uri="{BB962C8B-B14F-4D97-AF65-F5344CB8AC3E}">
        <p14:creationId xmlns:p14="http://schemas.microsoft.com/office/powerpoint/2010/main" val="1249507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decisions</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5</a:t>
            </a:r>
          </a:p>
        </p:txBody>
      </p:sp>
      <p:sp>
        <p:nvSpPr>
          <p:cNvPr id="6" name="TextBox 5"/>
          <p:cNvSpPr txBox="1"/>
          <p:nvPr/>
        </p:nvSpPr>
        <p:spPr>
          <a:xfrm>
            <a:off x="558800" y="1206500"/>
            <a:ext cx="10398234" cy="5170646"/>
          </a:xfrm>
          <a:prstGeom prst="rect">
            <a:avLst/>
          </a:prstGeom>
          <a:noFill/>
        </p:spPr>
        <p:txBody>
          <a:bodyPr wrap="square" rtlCol="0">
            <a:spAutoFit/>
          </a:bodyPr>
          <a:lstStyle/>
          <a:p>
            <a:r>
              <a:rPr lang="en-US" sz="2200" b="1" u="sng" dirty="0"/>
              <a:t>Dave Gass</a:t>
            </a:r>
            <a:r>
              <a:rPr lang="en-US" sz="2200" b="1" dirty="0"/>
              <a:t>: </a:t>
            </a:r>
            <a:r>
              <a:rPr lang="en-US" sz="2200" dirty="0"/>
              <a:t>“I am walking away from the faith.”</a:t>
            </a:r>
          </a:p>
          <a:p>
            <a:r>
              <a:rPr lang="en-US" sz="2200" dirty="0" smtClean="0"/>
              <a:t>Dave </a:t>
            </a:r>
            <a:r>
              <a:rPr lang="en-US" sz="2200" dirty="0"/>
              <a:t>was the lead Pastor at Grace Family Fellowship. “After 40 years of being a devout follower, 20 of those being an evangelical pastor, I am walking away from the </a:t>
            </a:r>
            <a:r>
              <a:rPr lang="en-US" sz="2200" dirty="0" smtClean="0"/>
              <a:t>faith.</a:t>
            </a:r>
          </a:p>
          <a:p>
            <a:endParaRPr lang="en-US" sz="2200" dirty="0"/>
          </a:p>
          <a:p>
            <a:r>
              <a:rPr lang="en-US" sz="2200" b="1" u="sng" dirty="0"/>
              <a:t>Paul Maxwell</a:t>
            </a:r>
            <a:r>
              <a:rPr lang="en-US" sz="2200" dirty="0"/>
              <a:t>: “I’m no longer Christian</a:t>
            </a:r>
            <a:r>
              <a:rPr lang="en-US" sz="2200" dirty="0" smtClean="0"/>
              <a:t>.” Former </a:t>
            </a:r>
            <a:r>
              <a:rPr lang="en-US" sz="2200" dirty="0"/>
              <a:t>‘Desiring God’ writer </a:t>
            </a:r>
            <a:r>
              <a:rPr lang="en-US" sz="2200" dirty="0" smtClean="0"/>
              <a:t>Maxwell </a:t>
            </a:r>
            <a:r>
              <a:rPr lang="en-US" sz="2200" dirty="0"/>
              <a:t>renounced his faith in Jesus. Maxwell is a high-profile preacher with a Ph.D. in theology at Wheaton and a B.A. in Biblical language from Moody.</a:t>
            </a:r>
          </a:p>
          <a:p>
            <a:endParaRPr lang="en-US" sz="2200" dirty="0"/>
          </a:p>
          <a:p>
            <a:r>
              <a:rPr lang="en-US" sz="2200" b="1" u="sng" dirty="0"/>
              <a:t>Tim </a:t>
            </a:r>
            <a:r>
              <a:rPr lang="en-US" sz="2200" b="1" u="sng" dirty="0" smtClean="0"/>
              <a:t>Sledge</a:t>
            </a:r>
            <a:r>
              <a:rPr lang="en-US" sz="2200" dirty="0" smtClean="0"/>
              <a:t>: Tim has </a:t>
            </a:r>
            <a:r>
              <a:rPr lang="en-US" sz="2200" dirty="0"/>
              <a:t>been a respected Christian pastor and writer for forty years. He read the Bible at nine years old and felt called to preach. His church grew significantly and was instrumental in converting thousands of people to Christ. He attended Wheaton and led summer revivals</a:t>
            </a:r>
            <a:r>
              <a:rPr lang="en-US" sz="2200" dirty="0" smtClean="0"/>
              <a:t>. Sledge </a:t>
            </a:r>
            <a:r>
              <a:rPr lang="en-US" sz="2200" dirty="0"/>
              <a:t>left the faith due to growing disillusionment with its </a:t>
            </a:r>
            <a:r>
              <a:rPr lang="en-US" sz="2200" b="1" dirty="0"/>
              <a:t>doctrines and practices</a:t>
            </a:r>
            <a:r>
              <a:rPr lang="en-US" sz="2200" dirty="0"/>
              <a:t>.</a:t>
            </a:r>
          </a:p>
        </p:txBody>
      </p:sp>
    </p:spTree>
    <p:extLst>
      <p:ext uri="{BB962C8B-B14F-4D97-AF65-F5344CB8AC3E}">
        <p14:creationId xmlns:p14="http://schemas.microsoft.com/office/powerpoint/2010/main" val="1447384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Joshua Harris</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6</a:t>
            </a:r>
          </a:p>
        </p:txBody>
      </p:sp>
      <p:sp>
        <p:nvSpPr>
          <p:cNvPr id="6" name="TextBox 5"/>
          <p:cNvSpPr txBox="1"/>
          <p:nvPr/>
        </p:nvSpPr>
        <p:spPr>
          <a:xfrm>
            <a:off x="558800" y="1206500"/>
            <a:ext cx="10398234" cy="3877985"/>
          </a:xfrm>
          <a:prstGeom prst="rect">
            <a:avLst/>
          </a:prstGeom>
          <a:noFill/>
        </p:spPr>
        <p:txBody>
          <a:bodyPr wrap="square" rtlCol="0">
            <a:spAutoFit/>
          </a:bodyPr>
          <a:lstStyle/>
          <a:p>
            <a:r>
              <a:rPr lang="en-US" sz="2800" i="1" u="sng" dirty="0"/>
              <a:t>I Kissed Dating Goodbye </a:t>
            </a:r>
            <a:r>
              <a:rPr lang="en-US" sz="2800" dirty="0"/>
              <a:t>by Joshua Harris promoted a Christian courtship model replacing casual dating with purposeful, marriage-focused relationships, emphasizing purity, guarding the heart, God-centeredness, developing strong character, and avoiding dating pitfalls like emotional isolation and premature intimacy, all leading to a "smart love" preparing for lifelong commitment, though Harris later renounced many of the book's </a:t>
            </a:r>
            <a:r>
              <a:rPr lang="en-US" sz="2800" dirty="0" smtClean="0"/>
              <a:t>teachings. </a:t>
            </a:r>
          </a:p>
          <a:p>
            <a:endParaRPr lang="en-US" sz="2200" dirty="0"/>
          </a:p>
        </p:txBody>
      </p:sp>
    </p:spTree>
    <p:extLst>
      <p:ext uri="{BB962C8B-B14F-4D97-AF65-F5344CB8AC3E}">
        <p14:creationId xmlns:p14="http://schemas.microsoft.com/office/powerpoint/2010/main" val="2557697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Joshua Harris </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7</a:t>
            </a:r>
          </a:p>
        </p:txBody>
      </p:sp>
      <p:sp>
        <p:nvSpPr>
          <p:cNvPr id="6" name="TextBox 5"/>
          <p:cNvSpPr txBox="1"/>
          <p:nvPr/>
        </p:nvSpPr>
        <p:spPr>
          <a:xfrm>
            <a:off x="558800" y="1206500"/>
            <a:ext cx="10398234" cy="523220"/>
          </a:xfrm>
          <a:prstGeom prst="rect">
            <a:avLst/>
          </a:prstGeom>
          <a:noFill/>
        </p:spPr>
        <p:txBody>
          <a:bodyPr wrap="square" rtlCol="0">
            <a:spAutoFit/>
          </a:bodyPr>
          <a:lstStyle/>
          <a:p>
            <a:r>
              <a:rPr lang="en-US" sz="2800" dirty="0"/>
              <a:t> In 2019, he publicly renounced his faith in Jesus</a:t>
            </a:r>
            <a:r>
              <a:rPr lang="en-US" sz="2800" i="1" u="sng" dirty="0"/>
              <a:t>. </a:t>
            </a:r>
            <a:endParaRPr lang="en-US" sz="2200" dirty="0"/>
          </a:p>
        </p:txBody>
      </p:sp>
      <p:pic>
        <p:nvPicPr>
          <p:cNvPr id="2" name="harris 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7900" y="1729720"/>
            <a:ext cx="8850489" cy="4978400"/>
          </a:xfrm>
          <a:prstGeom prst="rect">
            <a:avLst/>
          </a:prstGeom>
        </p:spPr>
      </p:pic>
    </p:spTree>
    <p:extLst>
      <p:ext uri="{BB962C8B-B14F-4D97-AF65-F5344CB8AC3E}">
        <p14:creationId xmlns:p14="http://schemas.microsoft.com/office/powerpoint/2010/main" val="1953382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2:14-17</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8</a:t>
            </a:r>
            <a:endParaRPr lang="en-US" sz="3200" b="1" dirty="0" smtClean="0">
              <a:solidFill>
                <a:schemeClr val="bg1"/>
              </a:solidFill>
            </a:endParaRPr>
          </a:p>
        </p:txBody>
      </p:sp>
      <p:sp>
        <p:nvSpPr>
          <p:cNvPr id="6" name="TextBox 5"/>
          <p:cNvSpPr txBox="1"/>
          <p:nvPr/>
        </p:nvSpPr>
        <p:spPr>
          <a:xfrm>
            <a:off x="406400" y="1231899"/>
            <a:ext cx="10550634" cy="4832092"/>
          </a:xfrm>
          <a:prstGeom prst="rect">
            <a:avLst/>
          </a:prstGeom>
          <a:noFill/>
        </p:spPr>
        <p:txBody>
          <a:bodyPr wrap="square" rtlCol="0">
            <a:spAutoFit/>
          </a:bodyPr>
          <a:lstStyle/>
          <a:p>
            <a:r>
              <a:rPr lang="en-US" sz="2800" dirty="0" smtClean="0">
                <a:solidFill>
                  <a:srgbClr val="00B0F0"/>
                </a:solidFill>
              </a:rPr>
              <a:t>14</a:t>
            </a:r>
            <a:r>
              <a:rPr lang="en-US" sz="2800" dirty="0" smtClean="0"/>
              <a:t> What </a:t>
            </a:r>
            <a:r>
              <a:rPr lang="en-US" sz="2800" dirty="0"/>
              <a:t>use is it, my brethren, if someone says he has faith but he has no works? Can that faith save him? </a:t>
            </a:r>
            <a:endParaRPr lang="en-US" sz="2800" dirty="0" smtClean="0"/>
          </a:p>
          <a:p>
            <a:endParaRPr lang="en-US" sz="2800" dirty="0"/>
          </a:p>
          <a:p>
            <a:r>
              <a:rPr lang="en-US" sz="2800" dirty="0" smtClean="0">
                <a:solidFill>
                  <a:srgbClr val="00B0F0"/>
                </a:solidFill>
              </a:rPr>
              <a:t>15</a:t>
            </a:r>
            <a:r>
              <a:rPr lang="en-US" sz="2800" dirty="0" smtClean="0"/>
              <a:t> If </a:t>
            </a:r>
            <a:r>
              <a:rPr lang="en-US" sz="2800" dirty="0"/>
              <a:t>a brother or sister is without clothing and in need of daily food, </a:t>
            </a:r>
            <a:endParaRPr lang="en-US" sz="2800" dirty="0" smtClean="0"/>
          </a:p>
          <a:p>
            <a:endParaRPr lang="en-US" sz="2800" dirty="0"/>
          </a:p>
          <a:p>
            <a:r>
              <a:rPr lang="en-US" sz="2800" dirty="0" smtClean="0">
                <a:solidFill>
                  <a:srgbClr val="00B0F0"/>
                </a:solidFill>
              </a:rPr>
              <a:t>16</a:t>
            </a:r>
            <a:r>
              <a:rPr lang="en-US" sz="2800" dirty="0" smtClean="0"/>
              <a:t> and </a:t>
            </a:r>
            <a:r>
              <a:rPr lang="en-US" sz="2800" dirty="0"/>
              <a:t>one of you says to them, "Go in peace, be warmed and be filled," and yet you do not give them what is necessary for [their] body, what use is that? </a:t>
            </a:r>
            <a:endParaRPr lang="en-US" sz="2800" dirty="0" smtClean="0"/>
          </a:p>
          <a:p>
            <a:endParaRPr lang="en-US" sz="2800" dirty="0"/>
          </a:p>
          <a:p>
            <a:r>
              <a:rPr lang="en-US" sz="2800" dirty="0" smtClean="0">
                <a:solidFill>
                  <a:srgbClr val="00B0F0"/>
                </a:solidFill>
              </a:rPr>
              <a:t>17</a:t>
            </a:r>
            <a:r>
              <a:rPr lang="en-US" sz="2800" dirty="0" smtClean="0"/>
              <a:t> Even </a:t>
            </a:r>
            <a:r>
              <a:rPr lang="en-US" sz="2800" dirty="0"/>
              <a:t>so faith, if it has no works, is </a:t>
            </a:r>
            <a:r>
              <a:rPr lang="en-US" sz="2800" dirty="0">
                <a:solidFill>
                  <a:srgbClr val="FFFF00"/>
                </a:solidFill>
              </a:rPr>
              <a:t>dead</a:t>
            </a:r>
            <a:r>
              <a:rPr lang="en-US" sz="2800" dirty="0"/>
              <a:t>, [being] </a:t>
            </a:r>
            <a:r>
              <a:rPr lang="en-US" sz="2800" dirty="0">
                <a:solidFill>
                  <a:srgbClr val="FFFF00"/>
                </a:solidFill>
              </a:rPr>
              <a:t>by itself.</a:t>
            </a:r>
          </a:p>
        </p:txBody>
      </p:sp>
    </p:spTree>
    <p:extLst>
      <p:ext uri="{BB962C8B-B14F-4D97-AF65-F5344CB8AC3E}">
        <p14:creationId xmlns:p14="http://schemas.microsoft.com/office/powerpoint/2010/main" val="747452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James 1:18-20</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9</a:t>
            </a:r>
            <a:endParaRPr lang="en-US" sz="3200" b="1" dirty="0" smtClean="0">
              <a:solidFill>
                <a:schemeClr val="bg1"/>
              </a:solidFill>
            </a:endParaRPr>
          </a:p>
        </p:txBody>
      </p:sp>
      <p:sp>
        <p:nvSpPr>
          <p:cNvPr id="6" name="TextBox 5"/>
          <p:cNvSpPr txBox="1"/>
          <p:nvPr/>
        </p:nvSpPr>
        <p:spPr>
          <a:xfrm>
            <a:off x="304800" y="1219199"/>
            <a:ext cx="10652234" cy="4401205"/>
          </a:xfrm>
          <a:prstGeom prst="rect">
            <a:avLst/>
          </a:prstGeom>
          <a:noFill/>
        </p:spPr>
        <p:txBody>
          <a:bodyPr wrap="square" rtlCol="0">
            <a:spAutoFit/>
          </a:bodyPr>
          <a:lstStyle/>
          <a:p>
            <a:r>
              <a:rPr lang="en-US" sz="2800" dirty="0" smtClean="0">
                <a:solidFill>
                  <a:srgbClr val="00B0F0"/>
                </a:solidFill>
              </a:rPr>
              <a:t>18</a:t>
            </a:r>
            <a:r>
              <a:rPr lang="en-US" sz="2800" dirty="0" smtClean="0"/>
              <a:t> But </a:t>
            </a:r>
            <a:r>
              <a:rPr lang="en-US" sz="2800" dirty="0"/>
              <a:t>someone may [well] say, "You have faith and I have works; show me your faith without the works, and I will show you my faith by my works." </a:t>
            </a:r>
            <a:endParaRPr lang="en-US" sz="2800" dirty="0" smtClean="0"/>
          </a:p>
          <a:p>
            <a:endParaRPr lang="en-US" sz="2800" dirty="0"/>
          </a:p>
          <a:p>
            <a:r>
              <a:rPr lang="en-US" sz="2800" dirty="0" smtClean="0">
                <a:solidFill>
                  <a:srgbClr val="00B0F0"/>
                </a:solidFill>
              </a:rPr>
              <a:t>19</a:t>
            </a:r>
            <a:r>
              <a:rPr lang="en-US" sz="2800" dirty="0" smtClean="0"/>
              <a:t> You </a:t>
            </a:r>
            <a:r>
              <a:rPr lang="en-US" sz="2800" dirty="0"/>
              <a:t>believe that God is one. You do well; the demons also believe, and shudder. </a:t>
            </a:r>
            <a:endParaRPr lang="en-US" sz="2800" dirty="0" smtClean="0"/>
          </a:p>
          <a:p>
            <a:endParaRPr lang="en-US" sz="2800" dirty="0"/>
          </a:p>
          <a:p>
            <a:r>
              <a:rPr lang="en-US" sz="2800" dirty="0" smtClean="0">
                <a:solidFill>
                  <a:srgbClr val="00B0F0"/>
                </a:solidFill>
              </a:rPr>
              <a:t>20</a:t>
            </a:r>
            <a:r>
              <a:rPr lang="en-US" sz="2800" dirty="0" smtClean="0"/>
              <a:t> But </a:t>
            </a:r>
            <a:r>
              <a:rPr lang="en-US" sz="2800" dirty="0"/>
              <a:t>are you willing to recognize, you foolish fellow, that faith without works is useless</a:t>
            </a:r>
            <a:r>
              <a:rPr lang="en-US" sz="2800" dirty="0" smtClean="0"/>
              <a:t>?</a:t>
            </a:r>
          </a:p>
          <a:p>
            <a:endParaRPr lang="en-US" sz="2800" dirty="0"/>
          </a:p>
        </p:txBody>
      </p:sp>
      <p:sp>
        <p:nvSpPr>
          <p:cNvPr id="2" name="TextBox 1"/>
          <p:cNvSpPr txBox="1"/>
          <p:nvPr/>
        </p:nvSpPr>
        <p:spPr>
          <a:xfrm>
            <a:off x="8636000" y="5620404"/>
            <a:ext cx="45719" cy="369332"/>
          </a:xfrm>
          <a:prstGeom prst="rect">
            <a:avLst/>
          </a:prstGeom>
          <a:noFill/>
        </p:spPr>
        <p:txBody>
          <a:bodyPr wrap="square" rtlCol="0">
            <a:spAutoFit/>
          </a:bodyPr>
          <a:lstStyle/>
          <a:p>
            <a:r>
              <a:rPr lang="en-US" dirty="0" smtClean="0">
                <a:solidFill>
                  <a:srgbClr val="00B0F0"/>
                </a:solidFill>
              </a:rPr>
              <a:t>P</a:t>
            </a:r>
            <a:endParaRPr lang="en-US" dirty="0">
              <a:solidFill>
                <a:srgbClr val="00B0F0"/>
              </a:solidFill>
            </a:endParaRPr>
          </a:p>
        </p:txBody>
      </p:sp>
    </p:spTree>
    <p:extLst>
      <p:ext uri="{BB962C8B-B14F-4D97-AF65-F5344CB8AC3E}">
        <p14:creationId xmlns:p14="http://schemas.microsoft.com/office/powerpoint/2010/main" val="1214539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145955</TotalTime>
  <Words>2027</Words>
  <Application>Microsoft Office PowerPoint</Application>
  <PresentationFormat>Widescreen</PresentationFormat>
  <Paragraphs>177</Paragraphs>
  <Slides>24</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Algerian</vt:lpstr>
      <vt:lpstr>Arial</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spots kmvl.net</dc:creator>
  <cp:lastModifiedBy>spots kmvl.net</cp:lastModifiedBy>
  <cp:revision>602</cp:revision>
  <dcterms:created xsi:type="dcterms:W3CDTF">2025-10-16T21:16:34Z</dcterms:created>
  <dcterms:modified xsi:type="dcterms:W3CDTF">2026-03-08T12:08:43Z</dcterms:modified>
</cp:coreProperties>
</file>