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2"/>
    <p:sldId id="640" r:id="rId3"/>
    <p:sldId id="641" r:id="rId4"/>
    <p:sldId id="633" r:id="rId5"/>
    <p:sldId id="635" r:id="rId6"/>
    <p:sldId id="638" r:id="rId7"/>
    <p:sldId id="650" r:id="rId8"/>
    <p:sldId id="651" r:id="rId9"/>
    <p:sldId id="652" r:id="rId10"/>
    <p:sldId id="654" r:id="rId11"/>
    <p:sldId id="653" r:id="rId12"/>
    <p:sldId id="655" r:id="rId13"/>
    <p:sldId id="656" r:id="rId14"/>
    <p:sldId id="657" r:id="rId15"/>
    <p:sldId id="658" r:id="rId16"/>
    <p:sldId id="659" r:id="rId17"/>
    <p:sldId id="660" r:id="rId18"/>
    <p:sldId id="636" r:id="rId19"/>
    <p:sldId id="631" r:id="rId20"/>
    <p:sldId id="646" r:id="rId21"/>
    <p:sldId id="648" r:id="rId22"/>
    <p:sldId id="649" r:id="rId23"/>
    <p:sldId id="630" r:id="rId24"/>
    <p:sldId id="634" r:id="rId25"/>
    <p:sldId id="643" r:id="rId26"/>
    <p:sldId id="644" r:id="rId27"/>
    <p:sldId id="619" r:id="rId28"/>
    <p:sldId id="559" r:id="rId29"/>
    <p:sldId id="629" r:id="rId30"/>
    <p:sldId id="645"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snapToGrid="0">
      <p:cViewPr varScale="1">
        <p:scale>
          <a:sx n="76" d="100"/>
          <a:sy n="76" d="100"/>
        </p:scale>
        <p:origin x="126" y="7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3/7/2026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3/7/2026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3/7/2026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3/7/2026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3/7/2026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3/7/2026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3/7/2026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3/7/2026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7551683" y="2711668"/>
            <a:ext cx="3488847" cy="1822231"/>
          </a:xfrm>
        </p:spPr>
        <p:txBody>
          <a:bodyPr>
            <a:normAutofit fontScale="70000" lnSpcReduction="20000"/>
          </a:bodyPr>
          <a:lstStyle/>
          <a:p>
            <a:r>
              <a:rPr lang="en-US" sz="9600" dirty="0" smtClean="0">
                <a:solidFill>
                  <a:srgbClr val="92D050"/>
                </a:solidFill>
                <a:latin typeface="Algerian" panose="04020705040A02060702" pitchFamily="82" charset="0"/>
              </a:rPr>
              <a:t>WEEK </a:t>
            </a:r>
            <a:r>
              <a:rPr lang="en-US" sz="9600" dirty="0" smtClean="0">
                <a:solidFill>
                  <a:srgbClr val="92D050"/>
                </a:solidFill>
                <a:latin typeface="Algerian" panose="04020705040A02060702" pitchFamily="82" charset="0"/>
              </a:rPr>
              <a:t>4</a:t>
            </a:r>
            <a:endParaRPr lang="en-US" sz="9600" dirty="0" smtClean="0">
              <a:solidFill>
                <a:srgbClr val="92D050"/>
              </a:solidFill>
              <a:latin typeface="Algerian" panose="04020705040A02060702" pitchFamily="82" charset="0"/>
            </a:endParaRPr>
          </a:p>
          <a:p>
            <a:r>
              <a:rPr lang="en-US" sz="8800" dirty="0" smtClean="0">
                <a:solidFill>
                  <a:schemeClr val="bg1"/>
                </a:solidFill>
                <a:latin typeface="Algerian" panose="04020705040A02060702" pitchFamily="82" charset="0"/>
              </a:rPr>
              <a:t>  </a:t>
            </a:r>
            <a:r>
              <a:rPr lang="en-US" sz="8800" dirty="0" smtClean="0">
                <a:solidFill>
                  <a:schemeClr val="bg1"/>
                </a:solidFill>
                <a:latin typeface="Algerian" panose="04020705040A02060702" pitchFamily="82" charset="0"/>
              </a:rPr>
              <a:t>3-15-26</a:t>
            </a:r>
            <a:endParaRPr lang="en-US" sz="8800" dirty="0">
              <a:solidFill>
                <a:schemeClr val="bg1"/>
              </a:solidFill>
              <a:latin typeface="Algerian" panose="04020705040A02060702" pitchFamily="82" charset="0"/>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1</a:t>
            </a:r>
            <a:endParaRPr lang="en-US" sz="3200" b="1" dirty="0" smtClean="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93" y="1409988"/>
            <a:ext cx="6938507" cy="3902910"/>
          </a:xfrm>
          <a:prstGeom prst="rect">
            <a:avLst/>
          </a:prstGeom>
        </p:spPr>
      </p:pic>
    </p:spTree>
    <p:extLst>
      <p:ext uri="{BB962C8B-B14F-4D97-AF65-F5344CB8AC3E}">
        <p14:creationId xmlns:p14="http://schemas.microsoft.com/office/powerpoint/2010/main" val="1866350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a:solidFill>
                  <a:srgbClr val="92D050"/>
                </a:solidFill>
              </a:rPr>
              <a:t>Theological Paradox </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12</a:t>
            </a:r>
            <a:endParaRPr lang="en-US" sz="3200" b="1" dirty="0" smtClean="0">
              <a:solidFill>
                <a:schemeClr val="bg1"/>
              </a:solidFill>
            </a:endParaRPr>
          </a:p>
        </p:txBody>
      </p:sp>
      <p:sp>
        <p:nvSpPr>
          <p:cNvPr id="6" name="TextBox 5"/>
          <p:cNvSpPr txBox="1"/>
          <p:nvPr/>
        </p:nvSpPr>
        <p:spPr>
          <a:xfrm>
            <a:off x="304800" y="1219199"/>
            <a:ext cx="10652234" cy="1969770"/>
          </a:xfrm>
          <a:prstGeom prst="rect">
            <a:avLst/>
          </a:prstGeom>
          <a:noFill/>
        </p:spPr>
        <p:txBody>
          <a:bodyPr wrap="square" rtlCol="0">
            <a:spAutoFit/>
          </a:bodyPr>
          <a:lstStyle/>
          <a:p>
            <a:r>
              <a:rPr lang="en-US" sz="2800" dirty="0" smtClean="0"/>
              <a:t>Theological paradox is used in apologetics as evidence of truth in God’s word.</a:t>
            </a:r>
          </a:p>
          <a:p>
            <a:endParaRPr lang="en-US" sz="2200" dirty="0"/>
          </a:p>
          <a:p>
            <a:endParaRPr lang="en-US" sz="2200" dirty="0"/>
          </a:p>
          <a:p>
            <a:endParaRPr lang="en-US" sz="2200" dirty="0"/>
          </a:p>
        </p:txBody>
      </p:sp>
    </p:spTree>
    <p:extLst>
      <p:ext uri="{BB962C8B-B14F-4D97-AF65-F5344CB8AC3E}">
        <p14:creationId xmlns:p14="http://schemas.microsoft.com/office/powerpoint/2010/main" val="173879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Contradiction Examples in the Quran</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12</a:t>
            </a:r>
            <a:endParaRPr lang="en-US" sz="3200" b="1" dirty="0" smtClean="0">
              <a:solidFill>
                <a:schemeClr val="bg1"/>
              </a:solidFill>
            </a:endParaRPr>
          </a:p>
        </p:txBody>
      </p:sp>
      <p:sp>
        <p:nvSpPr>
          <p:cNvPr id="6" name="TextBox 5"/>
          <p:cNvSpPr txBox="1"/>
          <p:nvPr/>
        </p:nvSpPr>
        <p:spPr>
          <a:xfrm>
            <a:off x="304800" y="1219199"/>
            <a:ext cx="10652234" cy="3016210"/>
          </a:xfrm>
          <a:prstGeom prst="rect">
            <a:avLst/>
          </a:prstGeom>
          <a:noFill/>
        </p:spPr>
        <p:txBody>
          <a:bodyPr wrap="square" rtlCol="0">
            <a:spAutoFit/>
          </a:bodyPr>
          <a:lstStyle/>
          <a:p>
            <a:endParaRPr lang="en-US" sz="2200" dirty="0"/>
          </a:p>
          <a:p>
            <a:r>
              <a:rPr lang="en-US" sz="2400" b="1" i="1" u="sng" dirty="0"/>
              <a:t>Compulsion in Religion</a:t>
            </a:r>
            <a:r>
              <a:rPr lang="en-US" sz="2400" dirty="0"/>
              <a:t>: Surah 2:256 states "There is no compulsion in religion," while Surah 9:5 and 9:29 command fighting polytheists and forcing submission</a:t>
            </a:r>
            <a:r>
              <a:rPr lang="en-US" sz="2400" dirty="0" smtClean="0"/>
              <a:t>.</a:t>
            </a:r>
          </a:p>
          <a:p>
            <a:endParaRPr lang="en-US" sz="2400" dirty="0"/>
          </a:p>
          <a:p>
            <a:r>
              <a:rPr lang="en-US" sz="2400" b="1" i="1" u="sng" dirty="0"/>
              <a:t>Origin of Evil: </a:t>
            </a:r>
            <a:r>
              <a:rPr lang="en-US" sz="2400" dirty="0"/>
              <a:t>Surah 4:78 says all things (good and evil) are from Allah, but the next verse, 4:79, says "Whatever good happens to thee, is from Allah. But whatever evil happens to thee, is from thyself". </a:t>
            </a:r>
            <a:endParaRPr lang="en-US" sz="2400" dirty="0"/>
          </a:p>
        </p:txBody>
      </p:sp>
    </p:spTree>
    <p:extLst>
      <p:ext uri="{BB962C8B-B14F-4D97-AF65-F5344CB8AC3E}">
        <p14:creationId xmlns:p14="http://schemas.microsoft.com/office/powerpoint/2010/main" val="153124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Hindus, Buddhist and Jaina</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12</a:t>
            </a:r>
            <a:endParaRPr lang="en-US" sz="3200" b="1" dirty="0" smtClean="0">
              <a:solidFill>
                <a:schemeClr val="bg1"/>
              </a:solidFill>
            </a:endParaRPr>
          </a:p>
        </p:txBody>
      </p:sp>
      <p:sp>
        <p:nvSpPr>
          <p:cNvPr id="6" name="TextBox 5"/>
          <p:cNvSpPr txBox="1"/>
          <p:nvPr/>
        </p:nvSpPr>
        <p:spPr>
          <a:xfrm>
            <a:off x="317500" y="1549399"/>
            <a:ext cx="11201400" cy="4339650"/>
          </a:xfrm>
          <a:prstGeom prst="rect">
            <a:avLst/>
          </a:prstGeom>
          <a:noFill/>
        </p:spPr>
        <p:txBody>
          <a:bodyPr wrap="square" rtlCol="0">
            <a:spAutoFit/>
          </a:bodyPr>
          <a:lstStyle/>
          <a:p>
            <a:r>
              <a:rPr lang="en-US" sz="2800" dirty="0" smtClean="0"/>
              <a:t>Dialetheism</a:t>
            </a:r>
            <a:r>
              <a:rPr lang="en-US" sz="2800" dirty="0"/>
              <a:t>, the belief that some contradictions are true </a:t>
            </a:r>
            <a:endParaRPr lang="en-US" sz="2800" dirty="0" smtClean="0"/>
          </a:p>
          <a:p>
            <a:r>
              <a:rPr lang="en-US" sz="2800" dirty="0" smtClean="0"/>
              <a:t>(and </a:t>
            </a:r>
            <a:r>
              <a:rPr lang="en-US" sz="2800" i="1" dirty="0" smtClean="0">
                <a:solidFill>
                  <a:schemeClr val="bg2">
                    <a:lumMod val="60000"/>
                    <a:lumOff val="40000"/>
                  </a:schemeClr>
                </a:solidFill>
              </a:rPr>
              <a:t>A</a:t>
            </a:r>
            <a:r>
              <a:rPr lang="en-US" sz="2800" dirty="0" smtClean="0"/>
              <a:t> not-</a:t>
            </a:r>
            <a:r>
              <a:rPr lang="en-US" sz="2800" i="1" dirty="0" smtClean="0">
                <a:solidFill>
                  <a:schemeClr val="bg2">
                    <a:lumMod val="60000"/>
                    <a:lumOff val="40000"/>
                  </a:schemeClr>
                </a:solidFill>
              </a:rPr>
              <a:t>A</a:t>
            </a:r>
            <a:r>
              <a:rPr lang="en-US" sz="2800" dirty="0" smtClean="0"/>
              <a:t> </a:t>
            </a:r>
            <a:r>
              <a:rPr lang="en-US" sz="2800" dirty="0"/>
              <a:t>can both be true), finds significant, though nuanced, representation in Indian philosophy, particularly within Buddhist and Jaina </a:t>
            </a:r>
            <a:r>
              <a:rPr lang="en-US" sz="2800" dirty="0" smtClean="0"/>
              <a:t>traditions, </a:t>
            </a:r>
            <a:r>
              <a:rPr lang="en-US" sz="2800" dirty="0"/>
              <a:t>rather than being a wholesale rejection of logic by "Hindus". Rather than abandoning reason, these traditions often use a four-cornered logic (catuskoti) to describe metaphysical truths, such as the nature of reality, which they argue exceeds binary, true-or-false </a:t>
            </a:r>
            <a:r>
              <a:rPr lang="en-US" sz="2800" dirty="0" smtClean="0"/>
              <a:t>language.</a:t>
            </a:r>
          </a:p>
          <a:p>
            <a:endParaRPr lang="en-US" sz="2400" dirty="0"/>
          </a:p>
        </p:txBody>
      </p:sp>
    </p:spTree>
    <p:extLst>
      <p:ext uri="{BB962C8B-B14F-4D97-AF65-F5344CB8AC3E}">
        <p14:creationId xmlns:p14="http://schemas.microsoft.com/office/powerpoint/2010/main" val="747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Hindus, Buddhist and Jaina</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12</a:t>
            </a:r>
            <a:endParaRPr lang="en-US" sz="3200" b="1" dirty="0" smtClean="0">
              <a:solidFill>
                <a:schemeClr val="bg1"/>
              </a:solidFill>
            </a:endParaRPr>
          </a:p>
        </p:txBody>
      </p:sp>
      <p:sp>
        <p:nvSpPr>
          <p:cNvPr id="6" name="TextBox 5"/>
          <p:cNvSpPr txBox="1"/>
          <p:nvPr/>
        </p:nvSpPr>
        <p:spPr>
          <a:xfrm>
            <a:off x="317500" y="1549399"/>
            <a:ext cx="11201400" cy="4339650"/>
          </a:xfrm>
          <a:prstGeom prst="rect">
            <a:avLst/>
          </a:prstGeom>
          <a:noFill/>
        </p:spPr>
        <p:txBody>
          <a:bodyPr wrap="square" rtlCol="0">
            <a:spAutoFit/>
          </a:bodyPr>
          <a:lstStyle/>
          <a:p>
            <a:r>
              <a:rPr lang="en-US" sz="2800" dirty="0" smtClean="0"/>
              <a:t>Dialetheism</a:t>
            </a:r>
            <a:r>
              <a:rPr lang="en-US" sz="2800" dirty="0"/>
              <a:t>, the belief that some contradictions are true </a:t>
            </a:r>
            <a:endParaRPr lang="en-US" sz="2800" dirty="0" smtClean="0"/>
          </a:p>
          <a:p>
            <a:r>
              <a:rPr lang="en-US" sz="2800" dirty="0" smtClean="0"/>
              <a:t>(and </a:t>
            </a:r>
            <a:r>
              <a:rPr lang="en-US" sz="2800" i="1" dirty="0" smtClean="0">
                <a:solidFill>
                  <a:schemeClr val="bg2">
                    <a:lumMod val="60000"/>
                    <a:lumOff val="40000"/>
                  </a:schemeClr>
                </a:solidFill>
              </a:rPr>
              <a:t>A</a:t>
            </a:r>
            <a:r>
              <a:rPr lang="en-US" sz="2800" dirty="0" smtClean="0"/>
              <a:t> not-</a:t>
            </a:r>
            <a:r>
              <a:rPr lang="en-US" sz="2800" i="1" dirty="0" smtClean="0">
                <a:solidFill>
                  <a:schemeClr val="bg2">
                    <a:lumMod val="60000"/>
                    <a:lumOff val="40000"/>
                  </a:schemeClr>
                </a:solidFill>
              </a:rPr>
              <a:t>A</a:t>
            </a:r>
            <a:r>
              <a:rPr lang="en-US" sz="2800" dirty="0" smtClean="0"/>
              <a:t> </a:t>
            </a:r>
            <a:r>
              <a:rPr lang="en-US" sz="2800" dirty="0"/>
              <a:t>can both be true), finds significant, though nuanced, representation in Indian philosophy, particularly within Buddhist and Jaina </a:t>
            </a:r>
            <a:r>
              <a:rPr lang="en-US" sz="2800" dirty="0" smtClean="0"/>
              <a:t>traditions, </a:t>
            </a:r>
            <a:r>
              <a:rPr lang="en-US" sz="2800" dirty="0"/>
              <a:t>rather than being a wholesale rejection of logic by "Hindus". Rather than abandoning reason, these traditions often use a four-cornered logic (catuskoti) to describe metaphysical truths, such as the nature of reality, which they argue exceeds binary, true-or-false </a:t>
            </a:r>
            <a:r>
              <a:rPr lang="en-US" sz="2800" dirty="0" smtClean="0"/>
              <a:t>language.</a:t>
            </a:r>
          </a:p>
          <a:p>
            <a:endParaRPr lang="en-US" sz="2400" dirty="0"/>
          </a:p>
        </p:txBody>
      </p:sp>
    </p:spTree>
    <p:extLst>
      <p:ext uri="{BB962C8B-B14F-4D97-AF65-F5344CB8AC3E}">
        <p14:creationId xmlns:p14="http://schemas.microsoft.com/office/powerpoint/2010/main" val="329687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12</a:t>
            </a:r>
            <a:endParaRPr lang="en-US" sz="3200" b="1" dirty="0" smtClean="0">
              <a:solidFill>
                <a:schemeClr val="bg1"/>
              </a:solidFill>
            </a:endParaRPr>
          </a:p>
        </p:txBody>
      </p:sp>
      <p:sp>
        <p:nvSpPr>
          <p:cNvPr id="6" name="TextBox 5"/>
          <p:cNvSpPr txBox="1"/>
          <p:nvPr/>
        </p:nvSpPr>
        <p:spPr>
          <a:xfrm>
            <a:off x="317500" y="1549399"/>
            <a:ext cx="11201400" cy="4339650"/>
          </a:xfrm>
          <a:prstGeom prst="rect">
            <a:avLst/>
          </a:prstGeom>
          <a:noFill/>
        </p:spPr>
        <p:txBody>
          <a:bodyPr wrap="square" rtlCol="0">
            <a:spAutoFit/>
          </a:bodyPr>
          <a:lstStyle/>
          <a:p>
            <a:r>
              <a:rPr lang="en-US" sz="2800" dirty="0" smtClean="0"/>
              <a:t>When would you guess the world was considered round by ancient peoples?</a:t>
            </a:r>
          </a:p>
          <a:p>
            <a:endParaRPr lang="en-US" sz="2800" dirty="0"/>
          </a:p>
          <a:p>
            <a:r>
              <a:rPr lang="en-US" sz="2800" dirty="0"/>
              <a:t>Ancient Greeks developed the concept of a spherical Earth between the 6th and 3rd centuries BC. Pythagoras (c. 500 BC) likely first proposed it, while Aristotle (c. 350 BC) provided empirical evidence, such as the Earth's shadow during a lunar eclipse. Eratosthenes later calculated the circumference around 240 BC.</a:t>
            </a:r>
            <a:endParaRPr lang="en-US" sz="2800" dirty="0" smtClean="0"/>
          </a:p>
          <a:p>
            <a:endParaRPr lang="en-US" sz="2400" dirty="0"/>
          </a:p>
        </p:txBody>
      </p:sp>
    </p:spTree>
    <p:extLst>
      <p:ext uri="{BB962C8B-B14F-4D97-AF65-F5344CB8AC3E}">
        <p14:creationId xmlns:p14="http://schemas.microsoft.com/office/powerpoint/2010/main" val="104289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Psalm 103:12</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12</a:t>
            </a:r>
            <a:endParaRPr lang="en-US" sz="3200" b="1" dirty="0" smtClean="0">
              <a:solidFill>
                <a:schemeClr val="bg1"/>
              </a:solidFill>
            </a:endParaRPr>
          </a:p>
        </p:txBody>
      </p:sp>
      <p:sp>
        <p:nvSpPr>
          <p:cNvPr id="6" name="TextBox 5"/>
          <p:cNvSpPr txBox="1"/>
          <p:nvPr/>
        </p:nvSpPr>
        <p:spPr>
          <a:xfrm>
            <a:off x="317500" y="1549399"/>
            <a:ext cx="11201400" cy="2246769"/>
          </a:xfrm>
          <a:prstGeom prst="rect">
            <a:avLst/>
          </a:prstGeom>
          <a:noFill/>
        </p:spPr>
        <p:txBody>
          <a:bodyPr wrap="square" rtlCol="0">
            <a:spAutoFit/>
          </a:bodyPr>
          <a:lstStyle/>
          <a:p>
            <a:r>
              <a:rPr lang="en-US" sz="2800" dirty="0"/>
              <a:t>Psalm 103 is traditionally attributed to King David and was likely written during his reign in the early-to-mid 10th century BC (approximately 1010–970 BC</a:t>
            </a:r>
            <a:r>
              <a:rPr lang="en-US" sz="2800" dirty="0" smtClean="0"/>
              <a:t>).</a:t>
            </a:r>
          </a:p>
          <a:p>
            <a:endParaRPr lang="en-US" sz="2800" dirty="0"/>
          </a:p>
          <a:p>
            <a:endParaRPr lang="en-US" sz="2800" dirty="0" smtClean="0"/>
          </a:p>
        </p:txBody>
      </p:sp>
    </p:spTree>
    <p:extLst>
      <p:ext uri="{BB962C8B-B14F-4D97-AF65-F5344CB8AC3E}">
        <p14:creationId xmlns:p14="http://schemas.microsoft.com/office/powerpoint/2010/main" val="120674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Psalm 103:12</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12</a:t>
            </a:r>
            <a:endParaRPr lang="en-US" sz="3200" b="1" dirty="0" smtClean="0">
              <a:solidFill>
                <a:schemeClr val="bg1"/>
              </a:solidFill>
            </a:endParaRPr>
          </a:p>
        </p:txBody>
      </p:sp>
      <p:sp>
        <p:nvSpPr>
          <p:cNvPr id="6" name="TextBox 5"/>
          <p:cNvSpPr txBox="1"/>
          <p:nvPr/>
        </p:nvSpPr>
        <p:spPr>
          <a:xfrm>
            <a:off x="317500" y="1549399"/>
            <a:ext cx="11201400" cy="3108543"/>
          </a:xfrm>
          <a:prstGeom prst="rect">
            <a:avLst/>
          </a:prstGeom>
          <a:noFill/>
        </p:spPr>
        <p:txBody>
          <a:bodyPr wrap="square" rtlCol="0">
            <a:spAutoFit/>
          </a:bodyPr>
          <a:lstStyle/>
          <a:p>
            <a:r>
              <a:rPr lang="en-US" sz="2800" dirty="0"/>
              <a:t>Psalm 103 is traditionally attributed to King David and was likely written during his reign in the early-to-mid 10th century BC (approximately 1010–970 BC</a:t>
            </a:r>
            <a:r>
              <a:rPr lang="en-US" sz="2800" dirty="0" smtClean="0"/>
              <a:t>).</a:t>
            </a:r>
          </a:p>
          <a:p>
            <a:endParaRPr lang="en-US" sz="2800" dirty="0"/>
          </a:p>
          <a:p>
            <a:endParaRPr lang="en-US" sz="2800" dirty="0" smtClean="0"/>
          </a:p>
          <a:p>
            <a:r>
              <a:rPr lang="en-US" sz="2800" dirty="0">
                <a:solidFill>
                  <a:srgbClr val="FFFF00"/>
                </a:solidFill>
              </a:rPr>
              <a:t>As far as the east is from the west,</a:t>
            </a:r>
          </a:p>
          <a:p>
            <a:r>
              <a:rPr lang="en-US" sz="2800" dirty="0">
                <a:solidFill>
                  <a:srgbClr val="FFFF00"/>
                </a:solidFill>
              </a:rPr>
              <a:t>So far has He removed our wrongdoings from us.</a:t>
            </a:r>
          </a:p>
        </p:txBody>
      </p:sp>
    </p:spTree>
    <p:extLst>
      <p:ext uri="{BB962C8B-B14F-4D97-AF65-F5344CB8AC3E}">
        <p14:creationId xmlns:p14="http://schemas.microsoft.com/office/powerpoint/2010/main" val="423185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Psalm 103:12</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12</a:t>
            </a:r>
            <a:endParaRPr lang="en-US" sz="3200" b="1" dirty="0" smtClean="0">
              <a:solidFill>
                <a:schemeClr val="bg1"/>
              </a:solidFill>
            </a:endParaRPr>
          </a:p>
        </p:txBody>
      </p:sp>
      <p:pic>
        <p:nvPicPr>
          <p:cNvPr id="2" name="we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5555" y="1000919"/>
            <a:ext cx="9644945" cy="5425281"/>
          </a:xfrm>
          <a:prstGeom prst="rect">
            <a:avLst/>
          </a:prstGeom>
        </p:spPr>
      </p:pic>
    </p:spTree>
    <p:extLst>
      <p:ext uri="{BB962C8B-B14F-4D97-AF65-F5344CB8AC3E}">
        <p14:creationId xmlns:p14="http://schemas.microsoft.com/office/powerpoint/2010/main" val="140108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Paradox theology</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14</a:t>
            </a:r>
            <a:endParaRPr lang="en-US" sz="3200" b="1" dirty="0" smtClean="0">
              <a:solidFill>
                <a:schemeClr val="bg1"/>
              </a:solidFill>
            </a:endParaRPr>
          </a:p>
        </p:txBody>
      </p:sp>
      <p:sp>
        <p:nvSpPr>
          <p:cNvPr id="6" name="TextBox 5"/>
          <p:cNvSpPr txBox="1"/>
          <p:nvPr/>
        </p:nvSpPr>
        <p:spPr>
          <a:xfrm>
            <a:off x="304800" y="1219199"/>
            <a:ext cx="10652234" cy="4247317"/>
          </a:xfrm>
          <a:prstGeom prst="rect">
            <a:avLst/>
          </a:prstGeom>
          <a:noFill/>
        </p:spPr>
        <p:txBody>
          <a:bodyPr wrap="square" rtlCol="0">
            <a:spAutoFit/>
          </a:bodyPr>
          <a:lstStyle/>
          <a:p>
            <a:r>
              <a:rPr lang="en-US" sz="2800" u="sng" dirty="0">
                <a:solidFill>
                  <a:srgbClr val="00B0F0"/>
                </a:solidFill>
              </a:rPr>
              <a:t>Major Types of Theological Paradoxes</a:t>
            </a:r>
            <a:r>
              <a:rPr lang="en-US" sz="2800" u="sng" dirty="0" smtClean="0">
                <a:solidFill>
                  <a:srgbClr val="00B0F0"/>
                </a:solidFill>
              </a:rPr>
              <a:t>:</a:t>
            </a:r>
          </a:p>
          <a:p>
            <a:endParaRPr lang="en-US" sz="2200" dirty="0"/>
          </a:p>
          <a:p>
            <a:r>
              <a:rPr lang="en-US" sz="2200" b="1" u="sng" dirty="0"/>
              <a:t>The Trinity:</a:t>
            </a:r>
            <a:r>
              <a:rPr lang="en-US" sz="2200" b="1" dirty="0"/>
              <a:t> </a:t>
            </a:r>
            <a:r>
              <a:rPr lang="en-US" sz="2200" dirty="0"/>
              <a:t>Distinct persons of the Godhead who are each fully God, yet only one God</a:t>
            </a:r>
            <a:r>
              <a:rPr lang="en-US" sz="2200" dirty="0" smtClean="0"/>
              <a:t>.</a:t>
            </a:r>
          </a:p>
          <a:p>
            <a:endParaRPr lang="en-US" sz="2200" dirty="0"/>
          </a:p>
          <a:p>
            <a:r>
              <a:rPr lang="en-US" sz="2200" b="1" u="sng" dirty="0"/>
              <a:t>The Incarnation:</a:t>
            </a:r>
            <a:r>
              <a:rPr lang="en-US" sz="2200" b="1" dirty="0"/>
              <a:t> </a:t>
            </a:r>
            <a:r>
              <a:rPr lang="en-US" sz="2200" dirty="0" smtClean="0"/>
              <a:t>Jesus is fully man and fully God.</a:t>
            </a:r>
          </a:p>
          <a:p>
            <a:endParaRPr lang="en-US" sz="2200" dirty="0"/>
          </a:p>
          <a:p>
            <a:r>
              <a:rPr lang="en-US" sz="2200" b="1" u="sng" dirty="0"/>
              <a:t>Divine Sovereignty &amp; Free Will:</a:t>
            </a:r>
            <a:r>
              <a:rPr lang="en-US" sz="2200" b="1" dirty="0"/>
              <a:t> </a:t>
            </a:r>
            <a:r>
              <a:rPr lang="en-US" sz="2200" dirty="0"/>
              <a:t>God possesses ultimate authority, yet humans are responsible for their actions</a:t>
            </a:r>
            <a:r>
              <a:rPr lang="en-US" sz="2200" dirty="0" smtClean="0"/>
              <a:t>.</a:t>
            </a:r>
          </a:p>
          <a:p>
            <a:endParaRPr lang="en-US" sz="2200" dirty="0"/>
          </a:p>
          <a:p>
            <a:r>
              <a:rPr lang="en-US" sz="2200" b="1" u="sng" dirty="0"/>
              <a:t>Problem of Evil:</a:t>
            </a:r>
            <a:r>
              <a:rPr lang="en-US" sz="2200" b="1" dirty="0"/>
              <a:t> </a:t>
            </a:r>
            <a:r>
              <a:rPr lang="en-US" sz="2200" dirty="0"/>
              <a:t>God is all-powerful and good, yet evil exists</a:t>
            </a:r>
            <a:r>
              <a:rPr lang="en-US" sz="2200" dirty="0" smtClean="0"/>
              <a:t>.</a:t>
            </a:r>
          </a:p>
          <a:p>
            <a:endParaRPr lang="en-US" sz="2200" dirty="0"/>
          </a:p>
        </p:txBody>
      </p:sp>
    </p:spTree>
    <p:extLst>
      <p:ext uri="{BB962C8B-B14F-4D97-AF65-F5344CB8AC3E}">
        <p14:creationId xmlns:p14="http://schemas.microsoft.com/office/powerpoint/2010/main" val="127418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James 2:14-17</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8</a:t>
            </a:r>
            <a:endParaRPr lang="en-US" sz="3200" b="1" dirty="0" smtClean="0">
              <a:solidFill>
                <a:schemeClr val="bg1"/>
              </a:solidFill>
            </a:endParaRPr>
          </a:p>
        </p:txBody>
      </p:sp>
      <p:sp>
        <p:nvSpPr>
          <p:cNvPr id="6" name="TextBox 5"/>
          <p:cNvSpPr txBox="1"/>
          <p:nvPr/>
        </p:nvSpPr>
        <p:spPr>
          <a:xfrm>
            <a:off x="406400" y="1231899"/>
            <a:ext cx="10550634" cy="4832092"/>
          </a:xfrm>
          <a:prstGeom prst="rect">
            <a:avLst/>
          </a:prstGeom>
          <a:noFill/>
        </p:spPr>
        <p:txBody>
          <a:bodyPr wrap="square" rtlCol="0">
            <a:spAutoFit/>
          </a:bodyPr>
          <a:lstStyle/>
          <a:p>
            <a:r>
              <a:rPr lang="en-US" sz="2800" dirty="0" smtClean="0">
                <a:solidFill>
                  <a:srgbClr val="00B0F0"/>
                </a:solidFill>
              </a:rPr>
              <a:t>14</a:t>
            </a:r>
            <a:r>
              <a:rPr lang="en-US" sz="2800" dirty="0" smtClean="0"/>
              <a:t> What </a:t>
            </a:r>
            <a:r>
              <a:rPr lang="en-US" sz="2800" dirty="0"/>
              <a:t>use is it, my brethren, if someone says he has faith but he has no works? Can that faith save him? </a:t>
            </a:r>
            <a:endParaRPr lang="en-US" sz="2800" dirty="0" smtClean="0"/>
          </a:p>
          <a:p>
            <a:endParaRPr lang="en-US" sz="2800" dirty="0"/>
          </a:p>
          <a:p>
            <a:r>
              <a:rPr lang="en-US" sz="2800" dirty="0" smtClean="0">
                <a:solidFill>
                  <a:srgbClr val="00B0F0"/>
                </a:solidFill>
              </a:rPr>
              <a:t>15</a:t>
            </a:r>
            <a:r>
              <a:rPr lang="en-US" sz="2800" dirty="0" smtClean="0"/>
              <a:t> If </a:t>
            </a:r>
            <a:r>
              <a:rPr lang="en-US" sz="2800" dirty="0"/>
              <a:t>a brother or sister is without clothing and in need of daily food, </a:t>
            </a:r>
            <a:endParaRPr lang="en-US" sz="2800" dirty="0" smtClean="0"/>
          </a:p>
          <a:p>
            <a:endParaRPr lang="en-US" sz="2800" dirty="0"/>
          </a:p>
          <a:p>
            <a:r>
              <a:rPr lang="en-US" sz="2800" dirty="0" smtClean="0">
                <a:solidFill>
                  <a:srgbClr val="00B0F0"/>
                </a:solidFill>
              </a:rPr>
              <a:t>16</a:t>
            </a:r>
            <a:r>
              <a:rPr lang="en-US" sz="2800" dirty="0" smtClean="0"/>
              <a:t> and </a:t>
            </a:r>
            <a:r>
              <a:rPr lang="en-US" sz="2800" dirty="0"/>
              <a:t>one of you says to them, "Go in peace, be warmed and be filled," and yet you do not give them what is necessary for [their] body, what use is that? </a:t>
            </a:r>
            <a:endParaRPr lang="en-US" sz="2800" dirty="0" smtClean="0"/>
          </a:p>
          <a:p>
            <a:endParaRPr lang="en-US" sz="2800" dirty="0"/>
          </a:p>
          <a:p>
            <a:r>
              <a:rPr lang="en-US" sz="2800" dirty="0" smtClean="0">
                <a:solidFill>
                  <a:srgbClr val="00B0F0"/>
                </a:solidFill>
              </a:rPr>
              <a:t>17</a:t>
            </a:r>
            <a:r>
              <a:rPr lang="en-US" sz="2800" dirty="0" smtClean="0"/>
              <a:t> Even </a:t>
            </a:r>
            <a:r>
              <a:rPr lang="en-US" sz="2800" dirty="0"/>
              <a:t>so faith, if it has no works, is </a:t>
            </a:r>
            <a:r>
              <a:rPr lang="en-US" sz="2800" dirty="0">
                <a:solidFill>
                  <a:srgbClr val="FFFF00"/>
                </a:solidFill>
              </a:rPr>
              <a:t>dead</a:t>
            </a:r>
            <a:r>
              <a:rPr lang="en-US" sz="2800" dirty="0"/>
              <a:t>, [being] </a:t>
            </a:r>
            <a:r>
              <a:rPr lang="en-US" sz="2800" dirty="0">
                <a:solidFill>
                  <a:srgbClr val="FFFF00"/>
                </a:solidFill>
              </a:rPr>
              <a:t>by itself.</a:t>
            </a:r>
          </a:p>
        </p:txBody>
      </p:sp>
    </p:spTree>
    <p:extLst>
      <p:ext uri="{BB962C8B-B14F-4D97-AF65-F5344CB8AC3E}">
        <p14:creationId xmlns:p14="http://schemas.microsoft.com/office/powerpoint/2010/main" val="747452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decisions</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5</a:t>
            </a:r>
          </a:p>
        </p:txBody>
      </p:sp>
      <p:sp>
        <p:nvSpPr>
          <p:cNvPr id="6" name="TextBox 5"/>
          <p:cNvSpPr txBox="1"/>
          <p:nvPr/>
        </p:nvSpPr>
        <p:spPr>
          <a:xfrm>
            <a:off x="558800" y="1206500"/>
            <a:ext cx="10398234" cy="5170646"/>
          </a:xfrm>
          <a:prstGeom prst="rect">
            <a:avLst/>
          </a:prstGeom>
          <a:noFill/>
        </p:spPr>
        <p:txBody>
          <a:bodyPr wrap="square" rtlCol="0">
            <a:spAutoFit/>
          </a:bodyPr>
          <a:lstStyle/>
          <a:p>
            <a:r>
              <a:rPr lang="en-US" sz="2200" b="1" u="sng" dirty="0"/>
              <a:t>Dave Gass</a:t>
            </a:r>
            <a:r>
              <a:rPr lang="en-US" sz="2200" b="1" dirty="0"/>
              <a:t>: </a:t>
            </a:r>
            <a:r>
              <a:rPr lang="en-US" sz="2200" dirty="0"/>
              <a:t>“I am walking away from the faith.”</a:t>
            </a:r>
          </a:p>
          <a:p>
            <a:r>
              <a:rPr lang="en-US" sz="2200" dirty="0" smtClean="0"/>
              <a:t>Dave </a:t>
            </a:r>
            <a:r>
              <a:rPr lang="en-US" sz="2200" dirty="0"/>
              <a:t>was the lead Pastor at Grace Family Fellowship. “After 40 years of being a devout follower, 20 of those being an evangelical pastor, I am walking away from the </a:t>
            </a:r>
            <a:r>
              <a:rPr lang="en-US" sz="2200" dirty="0" smtClean="0"/>
              <a:t>faith.</a:t>
            </a:r>
          </a:p>
          <a:p>
            <a:endParaRPr lang="en-US" sz="2200" dirty="0"/>
          </a:p>
          <a:p>
            <a:r>
              <a:rPr lang="en-US" sz="2200" b="1" u="sng" dirty="0"/>
              <a:t>Paul Maxwell</a:t>
            </a:r>
            <a:r>
              <a:rPr lang="en-US" sz="2200" dirty="0"/>
              <a:t>: “I’m no longer Christian</a:t>
            </a:r>
            <a:r>
              <a:rPr lang="en-US" sz="2200" dirty="0" smtClean="0"/>
              <a:t>.” Former </a:t>
            </a:r>
            <a:r>
              <a:rPr lang="en-US" sz="2200" dirty="0"/>
              <a:t>‘Desiring God’ writer </a:t>
            </a:r>
            <a:r>
              <a:rPr lang="en-US" sz="2200" dirty="0" smtClean="0"/>
              <a:t>Maxwell </a:t>
            </a:r>
            <a:r>
              <a:rPr lang="en-US" sz="2200" dirty="0"/>
              <a:t>renounced his faith in Jesus. Maxwell is a high-profile preacher with a Ph.D. in theology at Wheaton and a B.A. in Biblical language from Moody.</a:t>
            </a:r>
          </a:p>
          <a:p>
            <a:endParaRPr lang="en-US" sz="2200" dirty="0"/>
          </a:p>
          <a:p>
            <a:r>
              <a:rPr lang="en-US" sz="2200" b="1" u="sng" dirty="0"/>
              <a:t>Tim </a:t>
            </a:r>
            <a:r>
              <a:rPr lang="en-US" sz="2200" b="1" u="sng" dirty="0" smtClean="0"/>
              <a:t>Sledge</a:t>
            </a:r>
            <a:r>
              <a:rPr lang="en-US" sz="2200" dirty="0" smtClean="0"/>
              <a:t>: Tim has </a:t>
            </a:r>
            <a:r>
              <a:rPr lang="en-US" sz="2200" dirty="0"/>
              <a:t>been a respected Christian pastor and writer for forty years. He read the Bible at nine years old and felt called to preach. His church grew significantly and was instrumental in converting thousands of people to Christ. He attended Wheaton and led summer revivals</a:t>
            </a:r>
            <a:r>
              <a:rPr lang="en-US" sz="2200" dirty="0" smtClean="0"/>
              <a:t>. Sledge </a:t>
            </a:r>
            <a:r>
              <a:rPr lang="en-US" sz="2200" dirty="0"/>
              <a:t>left the faith due to growing disillusionment with its </a:t>
            </a:r>
            <a:r>
              <a:rPr lang="en-US" sz="2200" b="1" dirty="0"/>
              <a:t>doctrines and practices</a:t>
            </a:r>
            <a:r>
              <a:rPr lang="en-US" sz="2200" dirty="0"/>
              <a:t>.</a:t>
            </a:r>
          </a:p>
        </p:txBody>
      </p:sp>
    </p:spTree>
    <p:extLst>
      <p:ext uri="{BB962C8B-B14F-4D97-AF65-F5344CB8AC3E}">
        <p14:creationId xmlns:p14="http://schemas.microsoft.com/office/powerpoint/2010/main" val="1447384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James 1:18-20</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9</a:t>
            </a:r>
            <a:endParaRPr lang="en-US" sz="3200" b="1" dirty="0" smtClean="0">
              <a:solidFill>
                <a:schemeClr val="bg1"/>
              </a:solidFill>
            </a:endParaRPr>
          </a:p>
        </p:txBody>
      </p:sp>
      <p:sp>
        <p:nvSpPr>
          <p:cNvPr id="6" name="TextBox 5"/>
          <p:cNvSpPr txBox="1"/>
          <p:nvPr/>
        </p:nvSpPr>
        <p:spPr>
          <a:xfrm>
            <a:off x="304800" y="1219199"/>
            <a:ext cx="10652234" cy="4401205"/>
          </a:xfrm>
          <a:prstGeom prst="rect">
            <a:avLst/>
          </a:prstGeom>
          <a:noFill/>
        </p:spPr>
        <p:txBody>
          <a:bodyPr wrap="square" rtlCol="0">
            <a:spAutoFit/>
          </a:bodyPr>
          <a:lstStyle/>
          <a:p>
            <a:r>
              <a:rPr lang="en-US" sz="2800" dirty="0" smtClean="0">
                <a:solidFill>
                  <a:srgbClr val="00B0F0"/>
                </a:solidFill>
              </a:rPr>
              <a:t>18</a:t>
            </a:r>
            <a:r>
              <a:rPr lang="en-US" sz="2800" dirty="0" smtClean="0"/>
              <a:t> But </a:t>
            </a:r>
            <a:r>
              <a:rPr lang="en-US" sz="2800" dirty="0"/>
              <a:t>someone may [well] say, "You have faith and I have works; show me your faith without the works, and I will show you my faith by my works." </a:t>
            </a:r>
            <a:endParaRPr lang="en-US" sz="2800" dirty="0" smtClean="0"/>
          </a:p>
          <a:p>
            <a:endParaRPr lang="en-US" sz="2800" dirty="0"/>
          </a:p>
          <a:p>
            <a:r>
              <a:rPr lang="en-US" sz="2800" dirty="0" smtClean="0">
                <a:solidFill>
                  <a:srgbClr val="00B0F0"/>
                </a:solidFill>
              </a:rPr>
              <a:t>19</a:t>
            </a:r>
            <a:r>
              <a:rPr lang="en-US" sz="2800" dirty="0" smtClean="0"/>
              <a:t> You </a:t>
            </a:r>
            <a:r>
              <a:rPr lang="en-US" sz="2800" dirty="0"/>
              <a:t>believe that God is one. You do well; the demons also believe, and shudder. </a:t>
            </a:r>
            <a:endParaRPr lang="en-US" sz="2800" dirty="0" smtClean="0"/>
          </a:p>
          <a:p>
            <a:endParaRPr lang="en-US" sz="2800" dirty="0"/>
          </a:p>
          <a:p>
            <a:r>
              <a:rPr lang="en-US" sz="2800" dirty="0" smtClean="0">
                <a:solidFill>
                  <a:srgbClr val="00B0F0"/>
                </a:solidFill>
              </a:rPr>
              <a:t>20</a:t>
            </a:r>
            <a:r>
              <a:rPr lang="en-US" sz="2800" dirty="0" smtClean="0"/>
              <a:t> But </a:t>
            </a:r>
            <a:r>
              <a:rPr lang="en-US" sz="2800" dirty="0"/>
              <a:t>are you willing to recognize, you foolish fellow, that faith without works is useless</a:t>
            </a:r>
            <a:r>
              <a:rPr lang="en-US" sz="2800" dirty="0" smtClean="0"/>
              <a:t>?</a:t>
            </a:r>
          </a:p>
          <a:p>
            <a:endParaRPr lang="en-US" sz="2800" dirty="0"/>
          </a:p>
        </p:txBody>
      </p:sp>
      <p:sp>
        <p:nvSpPr>
          <p:cNvPr id="2" name="TextBox 1"/>
          <p:cNvSpPr txBox="1"/>
          <p:nvPr/>
        </p:nvSpPr>
        <p:spPr>
          <a:xfrm>
            <a:off x="8636000" y="5620404"/>
            <a:ext cx="45719" cy="369332"/>
          </a:xfrm>
          <a:prstGeom prst="rect">
            <a:avLst/>
          </a:prstGeom>
          <a:noFill/>
        </p:spPr>
        <p:txBody>
          <a:bodyPr wrap="square" rtlCol="0">
            <a:spAutoFit/>
          </a:bodyPr>
          <a:lstStyle/>
          <a:p>
            <a:r>
              <a:rPr lang="en-US" dirty="0" smtClean="0">
                <a:solidFill>
                  <a:srgbClr val="00B0F0"/>
                </a:solidFill>
              </a:rPr>
              <a:t>P</a:t>
            </a:r>
            <a:endParaRPr lang="en-US" dirty="0">
              <a:solidFill>
                <a:srgbClr val="00B0F0"/>
              </a:solidFill>
            </a:endParaRPr>
          </a:p>
        </p:txBody>
      </p:sp>
    </p:spTree>
    <p:extLst>
      <p:ext uri="{BB962C8B-B14F-4D97-AF65-F5344CB8AC3E}">
        <p14:creationId xmlns:p14="http://schemas.microsoft.com/office/powerpoint/2010/main" val="1214539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Paradox theology</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15</a:t>
            </a:r>
            <a:endParaRPr lang="en-US" sz="3200" b="1" dirty="0" smtClean="0">
              <a:solidFill>
                <a:schemeClr val="bg1"/>
              </a:solidFill>
            </a:endParaRPr>
          </a:p>
        </p:txBody>
      </p:sp>
      <p:sp>
        <p:nvSpPr>
          <p:cNvPr id="6" name="TextBox 5"/>
          <p:cNvSpPr txBox="1"/>
          <p:nvPr/>
        </p:nvSpPr>
        <p:spPr>
          <a:xfrm>
            <a:off x="304800" y="1219199"/>
            <a:ext cx="10652234" cy="5262979"/>
          </a:xfrm>
          <a:prstGeom prst="rect">
            <a:avLst/>
          </a:prstGeom>
          <a:noFill/>
        </p:spPr>
        <p:txBody>
          <a:bodyPr wrap="square" rtlCol="0">
            <a:spAutoFit/>
          </a:bodyPr>
          <a:lstStyle/>
          <a:p>
            <a:r>
              <a:rPr lang="en-US" sz="2800" b="1" dirty="0">
                <a:solidFill>
                  <a:srgbClr val="00B0F0"/>
                </a:solidFill>
              </a:rPr>
              <a:t>Key Facets of the Paradox of </a:t>
            </a:r>
            <a:r>
              <a:rPr lang="en-US" sz="2800" b="1" dirty="0" smtClean="0">
                <a:solidFill>
                  <a:srgbClr val="00B0F0"/>
                </a:solidFill>
              </a:rPr>
              <a:t>Salvation</a:t>
            </a:r>
          </a:p>
          <a:p>
            <a:endParaRPr lang="en-US" sz="2800" dirty="0"/>
          </a:p>
          <a:p>
            <a:r>
              <a:rPr lang="en-US" sz="2800" b="1" u="sng" dirty="0" smtClean="0"/>
              <a:t>Grace vs. Effort (Work out vs. Work in): </a:t>
            </a:r>
            <a:r>
              <a:rPr lang="en-US" sz="2800" dirty="0" smtClean="0"/>
              <a:t>Believers are commanded to "work out" their salvation (active effort in sanctification), yet it is God who is working in them to both will and do His pleasure (Philippians 2:12-13). This means obedience is not done to earn salvation, but is a result of it.</a:t>
            </a:r>
          </a:p>
          <a:p>
            <a:endParaRPr lang="en-US" sz="2800" dirty="0" smtClean="0"/>
          </a:p>
          <a:p>
            <a:r>
              <a:rPr lang="en-US" sz="2800" b="1" u="sng" dirty="0" smtClean="0"/>
              <a:t>Sovereignty vs. Free Will: </a:t>
            </a:r>
            <a:r>
              <a:rPr lang="en-US" sz="2800" dirty="0" smtClean="0"/>
              <a:t>God is completely sovereign, yet humans must freely respond to the gospel. While God initiates and enables the move toward salvation, the individual is still responsible for repenting and believing.</a:t>
            </a:r>
          </a:p>
        </p:txBody>
      </p:sp>
    </p:spTree>
    <p:extLst>
      <p:ext uri="{BB962C8B-B14F-4D97-AF65-F5344CB8AC3E}">
        <p14:creationId xmlns:p14="http://schemas.microsoft.com/office/powerpoint/2010/main" val="2973967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Paradox theology</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16</a:t>
            </a:r>
            <a:endParaRPr lang="en-US" sz="3200" b="1" dirty="0" smtClean="0">
              <a:solidFill>
                <a:schemeClr val="bg1"/>
              </a:solidFill>
            </a:endParaRPr>
          </a:p>
        </p:txBody>
      </p:sp>
      <p:sp>
        <p:nvSpPr>
          <p:cNvPr id="6" name="TextBox 5"/>
          <p:cNvSpPr txBox="1"/>
          <p:nvPr/>
        </p:nvSpPr>
        <p:spPr>
          <a:xfrm>
            <a:off x="304800" y="1219199"/>
            <a:ext cx="10652234" cy="5386090"/>
          </a:xfrm>
          <a:prstGeom prst="rect">
            <a:avLst/>
          </a:prstGeom>
          <a:noFill/>
        </p:spPr>
        <p:txBody>
          <a:bodyPr wrap="square" rtlCol="0">
            <a:spAutoFit/>
          </a:bodyPr>
          <a:lstStyle/>
          <a:p>
            <a:r>
              <a:rPr lang="en-US" sz="2800" b="1" dirty="0">
                <a:solidFill>
                  <a:srgbClr val="00B0F0"/>
                </a:solidFill>
              </a:rPr>
              <a:t>Key Facets of the Paradox of Salvation</a:t>
            </a:r>
          </a:p>
          <a:p>
            <a:endParaRPr lang="en-US" sz="2800" dirty="0" smtClean="0"/>
          </a:p>
          <a:p>
            <a:r>
              <a:rPr lang="en-US" sz="2400" b="1" u="sng" dirty="0" smtClean="0">
                <a:solidFill>
                  <a:srgbClr val="FFFF00"/>
                </a:solidFill>
              </a:rPr>
              <a:t>The </a:t>
            </a:r>
            <a:r>
              <a:rPr lang="en-US" sz="2400" b="1" u="sng" dirty="0">
                <a:solidFill>
                  <a:srgbClr val="FFFF00"/>
                </a:solidFill>
              </a:rPr>
              <a:t>"Already" and "Not Yet": </a:t>
            </a:r>
            <a:r>
              <a:rPr lang="en-US" sz="2400" dirty="0">
                <a:solidFill>
                  <a:srgbClr val="FFFF00"/>
                </a:solidFill>
              </a:rPr>
              <a:t>Christians are technically saved from the penalty of sin (justification), are currently being saved from its power (sanctification), and will be saved from its presence in the future (glorification</a:t>
            </a:r>
            <a:r>
              <a:rPr lang="en-US" sz="2400" dirty="0" smtClean="0">
                <a:solidFill>
                  <a:srgbClr val="FFFF00"/>
                </a:solidFill>
              </a:rPr>
              <a:t>).</a:t>
            </a:r>
          </a:p>
          <a:p>
            <a:endParaRPr lang="en-US" sz="2400" dirty="0" smtClean="0"/>
          </a:p>
          <a:p>
            <a:r>
              <a:rPr lang="en-US" sz="2400" b="1" u="sng" dirty="0" smtClean="0"/>
              <a:t>Losing </a:t>
            </a:r>
            <a:r>
              <a:rPr lang="en-US" sz="2400" b="1" u="sng" dirty="0"/>
              <a:t>to Find: </a:t>
            </a:r>
            <a:r>
              <a:rPr lang="en-US" sz="2400" dirty="0"/>
              <a:t>The Gospel presents a paradox where one must "lose" their life to find it, surrender to gain freedom, and recognize they are a sinner to become righteous</a:t>
            </a:r>
            <a:r>
              <a:rPr lang="en-US" sz="2400" dirty="0" smtClean="0"/>
              <a:t>.</a:t>
            </a:r>
          </a:p>
          <a:p>
            <a:endParaRPr lang="en-US" sz="2400" dirty="0"/>
          </a:p>
          <a:p>
            <a:r>
              <a:rPr lang="en-US" sz="2400" b="1" u="sng" dirty="0"/>
              <a:t>Death Leading to Life: </a:t>
            </a:r>
            <a:r>
              <a:rPr lang="en-US" sz="2400" dirty="0"/>
              <a:t>Salvation comes through the ultimate paradox of the cross—Jesus' death, which seemed like defeat, actually resulted in </a:t>
            </a:r>
            <a:r>
              <a:rPr lang="en-US" sz="2400" dirty="0" smtClean="0"/>
              <a:t>victory. </a:t>
            </a:r>
            <a:endParaRPr lang="en-US" sz="2400" dirty="0"/>
          </a:p>
        </p:txBody>
      </p:sp>
    </p:spTree>
    <p:extLst>
      <p:ext uri="{BB962C8B-B14F-4D97-AF65-F5344CB8AC3E}">
        <p14:creationId xmlns:p14="http://schemas.microsoft.com/office/powerpoint/2010/main" val="1710797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What is salvation?</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17</a:t>
            </a:r>
            <a:endParaRPr lang="en-US" sz="3200" b="1" dirty="0" smtClean="0">
              <a:solidFill>
                <a:schemeClr val="bg1"/>
              </a:solidFill>
            </a:endParaRPr>
          </a:p>
        </p:txBody>
      </p:sp>
      <p:sp>
        <p:nvSpPr>
          <p:cNvPr id="6" name="TextBox 5"/>
          <p:cNvSpPr txBox="1"/>
          <p:nvPr/>
        </p:nvSpPr>
        <p:spPr>
          <a:xfrm>
            <a:off x="292100" y="1117599"/>
            <a:ext cx="10664934" cy="5509200"/>
          </a:xfrm>
          <a:prstGeom prst="rect">
            <a:avLst/>
          </a:prstGeom>
          <a:noFill/>
        </p:spPr>
        <p:txBody>
          <a:bodyPr wrap="square" rtlCol="0">
            <a:spAutoFit/>
          </a:bodyPr>
          <a:lstStyle/>
          <a:p>
            <a:r>
              <a:rPr lang="en-US" sz="2200" dirty="0" smtClean="0"/>
              <a:t>Christians </a:t>
            </a:r>
            <a:r>
              <a:rPr lang="en-US" sz="2200" dirty="0"/>
              <a:t>are saved by faith alone, saving faith must be accompanied by submission to the Lordship of Christ, which leads to an obedient life as fruit. </a:t>
            </a:r>
            <a:endParaRPr lang="en-US" sz="2200" dirty="0" smtClean="0"/>
          </a:p>
          <a:p>
            <a:endParaRPr lang="en-US" sz="2200" dirty="0"/>
          </a:p>
          <a:p>
            <a:r>
              <a:rPr lang="en-US" sz="2200" dirty="0"/>
              <a:t>Wesleyan Methodist theology stresses the importance of obedience after </a:t>
            </a:r>
            <a:r>
              <a:rPr lang="en-US" sz="2200" dirty="0" smtClean="0"/>
              <a:t>justification. </a:t>
            </a:r>
            <a:endParaRPr lang="en-US" sz="2200" dirty="0" smtClean="0"/>
          </a:p>
          <a:p>
            <a:endParaRPr lang="en-US" sz="2200" dirty="0"/>
          </a:p>
          <a:p>
            <a:r>
              <a:rPr lang="en-US" sz="2200" dirty="0" smtClean="0"/>
              <a:t>Those </a:t>
            </a:r>
            <a:r>
              <a:rPr lang="en-US" sz="2200" dirty="0"/>
              <a:t>who do not bear fruit or engage in sin (and do not repent) are seen by Wesleyan-Arminians as falling from grace into </a:t>
            </a:r>
            <a:r>
              <a:rPr lang="en-US" sz="2200" dirty="0" smtClean="0"/>
              <a:t>apostasy. </a:t>
            </a:r>
            <a:endParaRPr lang="en-US" sz="2200" dirty="0" smtClean="0"/>
          </a:p>
          <a:p>
            <a:endParaRPr lang="en-US" sz="2200" dirty="0"/>
          </a:p>
          <a:p>
            <a:r>
              <a:rPr lang="en-US" sz="2200" dirty="0"/>
              <a:t>We are saved by grace through faith in Christ. Yet, we must never forget that one who is just shall live by faith (Romans 1:17). It is not a single act of faith but a continual life of faith that leads to final salvation (Romans 11:19-22). </a:t>
            </a:r>
            <a:endParaRPr lang="en-US" sz="2200" dirty="0" smtClean="0"/>
          </a:p>
          <a:p>
            <a:endParaRPr lang="en-US" sz="2200" dirty="0"/>
          </a:p>
          <a:p>
            <a:r>
              <a:rPr lang="en-US" sz="2200" dirty="0" smtClean="0"/>
              <a:t>The </a:t>
            </a:r>
            <a:r>
              <a:rPr lang="en-US" sz="2200" dirty="0"/>
              <a:t>word translated faith can also be translated </a:t>
            </a:r>
            <a:r>
              <a:rPr lang="en-US" sz="2200" dirty="0">
                <a:solidFill>
                  <a:srgbClr val="FFFF00"/>
                </a:solidFill>
              </a:rPr>
              <a:t>faithfulness</a:t>
            </a:r>
            <a:r>
              <a:rPr lang="en-US" sz="2200" dirty="0"/>
              <a:t>. To have faith in Christ also means to be faithful to Christ. Faithfulness to Christ involves keeping the commands of </a:t>
            </a:r>
            <a:r>
              <a:rPr lang="en-US" sz="2200" dirty="0" smtClean="0"/>
              <a:t>Christ.</a:t>
            </a:r>
            <a:endParaRPr lang="en-US" sz="2200" dirty="0"/>
          </a:p>
        </p:txBody>
      </p:sp>
    </p:spTree>
    <p:extLst>
      <p:ext uri="{BB962C8B-B14F-4D97-AF65-F5344CB8AC3E}">
        <p14:creationId xmlns:p14="http://schemas.microsoft.com/office/powerpoint/2010/main" val="1863041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James 1:18-20</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18</a:t>
            </a:r>
            <a:endParaRPr lang="en-US" sz="3200" b="1" dirty="0" smtClean="0">
              <a:solidFill>
                <a:schemeClr val="bg1"/>
              </a:solidFill>
            </a:endParaRPr>
          </a:p>
        </p:txBody>
      </p:sp>
      <p:sp>
        <p:nvSpPr>
          <p:cNvPr id="6" name="TextBox 5"/>
          <p:cNvSpPr txBox="1"/>
          <p:nvPr/>
        </p:nvSpPr>
        <p:spPr>
          <a:xfrm>
            <a:off x="304800" y="1219199"/>
            <a:ext cx="10652234" cy="4401205"/>
          </a:xfrm>
          <a:prstGeom prst="rect">
            <a:avLst/>
          </a:prstGeom>
          <a:noFill/>
        </p:spPr>
        <p:txBody>
          <a:bodyPr wrap="square" rtlCol="0">
            <a:spAutoFit/>
          </a:bodyPr>
          <a:lstStyle/>
          <a:p>
            <a:r>
              <a:rPr lang="en-US" sz="2800" dirty="0" smtClean="0">
                <a:solidFill>
                  <a:srgbClr val="00B0F0"/>
                </a:solidFill>
              </a:rPr>
              <a:t>18</a:t>
            </a:r>
            <a:r>
              <a:rPr lang="en-US" sz="2800" dirty="0" smtClean="0"/>
              <a:t> But </a:t>
            </a:r>
            <a:r>
              <a:rPr lang="en-US" sz="2800" dirty="0"/>
              <a:t>someone may [well] say, "You have faith and I have works; show me your faith without the works, and I will show you my faith by my works." </a:t>
            </a:r>
            <a:endParaRPr lang="en-US" sz="2800" dirty="0" smtClean="0"/>
          </a:p>
          <a:p>
            <a:endParaRPr lang="en-US" sz="2800" dirty="0"/>
          </a:p>
          <a:p>
            <a:r>
              <a:rPr lang="en-US" sz="2800" dirty="0" smtClean="0">
                <a:solidFill>
                  <a:srgbClr val="00B0F0"/>
                </a:solidFill>
              </a:rPr>
              <a:t>19</a:t>
            </a:r>
            <a:r>
              <a:rPr lang="en-US" sz="2800" dirty="0" smtClean="0"/>
              <a:t> You </a:t>
            </a:r>
            <a:r>
              <a:rPr lang="en-US" sz="2800" dirty="0"/>
              <a:t>believe that God is one. You do well; the demons also believe, and shudder. </a:t>
            </a:r>
            <a:endParaRPr lang="en-US" sz="2800" dirty="0" smtClean="0"/>
          </a:p>
          <a:p>
            <a:endParaRPr lang="en-US" sz="2800" dirty="0"/>
          </a:p>
          <a:p>
            <a:r>
              <a:rPr lang="en-US" sz="2800" dirty="0" smtClean="0">
                <a:solidFill>
                  <a:srgbClr val="00B0F0"/>
                </a:solidFill>
              </a:rPr>
              <a:t>20</a:t>
            </a:r>
            <a:r>
              <a:rPr lang="en-US" sz="2800" dirty="0" smtClean="0"/>
              <a:t> But </a:t>
            </a:r>
            <a:r>
              <a:rPr lang="en-US" sz="2800" dirty="0"/>
              <a:t>are you willing to recognize, you foolish fellow, that faith without works is useless</a:t>
            </a:r>
            <a:r>
              <a:rPr lang="en-US" sz="2800" dirty="0" smtClean="0"/>
              <a:t>?</a:t>
            </a:r>
          </a:p>
          <a:p>
            <a:endParaRPr lang="en-US" sz="2800" dirty="0"/>
          </a:p>
        </p:txBody>
      </p:sp>
    </p:spTree>
    <p:extLst>
      <p:ext uri="{BB962C8B-B14F-4D97-AF65-F5344CB8AC3E}">
        <p14:creationId xmlns:p14="http://schemas.microsoft.com/office/powerpoint/2010/main" val="4157505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James 1:21-24</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19</a:t>
            </a:r>
            <a:endParaRPr lang="en-US" sz="3200" b="1" dirty="0" smtClean="0">
              <a:solidFill>
                <a:schemeClr val="bg1"/>
              </a:solidFill>
            </a:endParaRPr>
          </a:p>
        </p:txBody>
      </p:sp>
      <p:sp>
        <p:nvSpPr>
          <p:cNvPr id="6" name="TextBox 5"/>
          <p:cNvSpPr txBox="1"/>
          <p:nvPr/>
        </p:nvSpPr>
        <p:spPr>
          <a:xfrm>
            <a:off x="304800" y="1219199"/>
            <a:ext cx="10652234" cy="5262979"/>
          </a:xfrm>
          <a:prstGeom prst="rect">
            <a:avLst/>
          </a:prstGeom>
          <a:noFill/>
        </p:spPr>
        <p:txBody>
          <a:bodyPr wrap="square" rtlCol="0">
            <a:spAutoFit/>
          </a:bodyPr>
          <a:lstStyle/>
          <a:p>
            <a:r>
              <a:rPr lang="en-US" sz="2800" dirty="0" smtClean="0">
                <a:solidFill>
                  <a:srgbClr val="00B0F0"/>
                </a:solidFill>
              </a:rPr>
              <a:t>21</a:t>
            </a:r>
            <a:r>
              <a:rPr lang="en-US" sz="2800" dirty="0" smtClean="0"/>
              <a:t> Was </a:t>
            </a:r>
            <a:r>
              <a:rPr lang="en-US" sz="2800" dirty="0"/>
              <a:t>not Abraham our father justified by works when he offered up Isaac his son on the altar? </a:t>
            </a:r>
            <a:endParaRPr lang="en-US" sz="2800" dirty="0" smtClean="0"/>
          </a:p>
          <a:p>
            <a:endParaRPr lang="en-US" sz="2800" dirty="0"/>
          </a:p>
          <a:p>
            <a:r>
              <a:rPr lang="en-US" sz="2800" dirty="0" smtClean="0">
                <a:solidFill>
                  <a:srgbClr val="00B0F0"/>
                </a:solidFill>
              </a:rPr>
              <a:t>22 </a:t>
            </a:r>
            <a:r>
              <a:rPr lang="en-US" sz="2800" dirty="0" smtClean="0"/>
              <a:t>You </a:t>
            </a:r>
            <a:r>
              <a:rPr lang="en-US" sz="2800" dirty="0"/>
              <a:t>see that faith was working with his works, and as a result of the works, faith was perfected; </a:t>
            </a:r>
            <a:endParaRPr lang="en-US" sz="2800" dirty="0" smtClean="0"/>
          </a:p>
          <a:p>
            <a:endParaRPr lang="en-US" sz="2800" dirty="0"/>
          </a:p>
          <a:p>
            <a:r>
              <a:rPr lang="en-US" sz="2800" dirty="0" smtClean="0">
                <a:solidFill>
                  <a:srgbClr val="00B0F0"/>
                </a:solidFill>
              </a:rPr>
              <a:t>23 </a:t>
            </a:r>
            <a:r>
              <a:rPr lang="en-US" sz="2800" dirty="0" smtClean="0"/>
              <a:t>and </a:t>
            </a:r>
            <a:r>
              <a:rPr lang="en-US" sz="2800" dirty="0"/>
              <a:t>the Scripture was fulfilled which says, "AND ABRAHAM BELIEVED GOD, AND IT WAS RECKONED TO HIM AS RIGHTEOUSNESS," and he was called the friend of God. </a:t>
            </a:r>
            <a:endParaRPr lang="en-US" sz="2800" dirty="0" smtClean="0"/>
          </a:p>
          <a:p>
            <a:endParaRPr lang="en-US" sz="2800" dirty="0" smtClean="0"/>
          </a:p>
          <a:p>
            <a:r>
              <a:rPr lang="en-US" sz="2800" dirty="0" smtClean="0">
                <a:solidFill>
                  <a:srgbClr val="00B0F0"/>
                </a:solidFill>
              </a:rPr>
              <a:t>24</a:t>
            </a:r>
            <a:r>
              <a:rPr lang="en-US" sz="2800" dirty="0" smtClean="0"/>
              <a:t> You </a:t>
            </a:r>
            <a:r>
              <a:rPr lang="en-US" sz="2800" dirty="0"/>
              <a:t>see that a man is justified by works and not by faith alone. </a:t>
            </a:r>
          </a:p>
        </p:txBody>
      </p:sp>
    </p:spTree>
    <p:extLst>
      <p:ext uri="{BB962C8B-B14F-4D97-AF65-F5344CB8AC3E}">
        <p14:creationId xmlns:p14="http://schemas.microsoft.com/office/powerpoint/2010/main" val="3329977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James 1:25-26</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20</a:t>
            </a:r>
            <a:endParaRPr lang="en-US" sz="3200" b="1" dirty="0" smtClean="0">
              <a:solidFill>
                <a:schemeClr val="bg1"/>
              </a:solidFill>
            </a:endParaRPr>
          </a:p>
        </p:txBody>
      </p:sp>
      <p:sp>
        <p:nvSpPr>
          <p:cNvPr id="6" name="TextBox 5"/>
          <p:cNvSpPr txBox="1"/>
          <p:nvPr/>
        </p:nvSpPr>
        <p:spPr>
          <a:xfrm>
            <a:off x="304800" y="1219199"/>
            <a:ext cx="10652234" cy="2677656"/>
          </a:xfrm>
          <a:prstGeom prst="rect">
            <a:avLst/>
          </a:prstGeom>
          <a:noFill/>
        </p:spPr>
        <p:txBody>
          <a:bodyPr wrap="square" rtlCol="0">
            <a:spAutoFit/>
          </a:bodyPr>
          <a:lstStyle/>
          <a:p>
            <a:r>
              <a:rPr lang="en-US" sz="2800" dirty="0" smtClean="0">
                <a:solidFill>
                  <a:srgbClr val="00B0F0"/>
                </a:solidFill>
              </a:rPr>
              <a:t>25</a:t>
            </a:r>
            <a:r>
              <a:rPr lang="en-US" sz="2800" dirty="0" smtClean="0"/>
              <a:t> In </a:t>
            </a:r>
            <a:r>
              <a:rPr lang="en-US" sz="2800" dirty="0"/>
              <a:t>the same way, was not Rahab the harlot also justified by works when she received the messengers and sent them out by another way? </a:t>
            </a:r>
            <a:endParaRPr lang="en-US" sz="2800" dirty="0" smtClean="0"/>
          </a:p>
          <a:p>
            <a:endParaRPr lang="en-US" sz="2800" dirty="0"/>
          </a:p>
          <a:p>
            <a:r>
              <a:rPr lang="en-US" sz="2800" dirty="0" smtClean="0">
                <a:solidFill>
                  <a:srgbClr val="00B0F0"/>
                </a:solidFill>
              </a:rPr>
              <a:t>26</a:t>
            </a:r>
            <a:r>
              <a:rPr lang="en-US" sz="2800" dirty="0" smtClean="0"/>
              <a:t> For </a:t>
            </a:r>
            <a:r>
              <a:rPr lang="en-US" sz="2800" dirty="0"/>
              <a:t>just as the body without [the] spirit is dead, so also faith without works is dead.</a:t>
            </a:r>
          </a:p>
        </p:txBody>
      </p:sp>
      <p:sp>
        <p:nvSpPr>
          <p:cNvPr id="2" name="TextBox 1"/>
          <p:cNvSpPr txBox="1"/>
          <p:nvPr/>
        </p:nvSpPr>
        <p:spPr>
          <a:xfrm>
            <a:off x="8674100" y="5537200"/>
            <a:ext cx="372218" cy="369332"/>
          </a:xfrm>
          <a:prstGeom prst="rect">
            <a:avLst/>
          </a:prstGeom>
          <a:noFill/>
        </p:spPr>
        <p:txBody>
          <a:bodyPr wrap="none" rtlCol="0">
            <a:spAutoFit/>
          </a:bodyPr>
          <a:lstStyle/>
          <a:p>
            <a:r>
              <a:rPr lang="en-US" dirty="0" smtClean="0">
                <a:solidFill>
                  <a:srgbClr val="FF0000"/>
                </a:solidFill>
              </a:rPr>
              <a:t>C</a:t>
            </a:r>
            <a:endParaRPr lang="en-US" dirty="0">
              <a:solidFill>
                <a:srgbClr val="FF0000"/>
              </a:solidFill>
            </a:endParaRPr>
          </a:p>
        </p:txBody>
      </p:sp>
    </p:spTree>
    <p:extLst>
      <p:ext uri="{BB962C8B-B14F-4D97-AF65-F5344CB8AC3E}">
        <p14:creationId xmlns:p14="http://schemas.microsoft.com/office/powerpoint/2010/main" val="2314107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a:solidFill>
                  <a:srgbClr val="92D050"/>
                </a:solidFill>
              </a:rPr>
              <a:t>Abraham </a:t>
            </a:r>
            <a:r>
              <a:rPr lang="en-US" sz="3600" dirty="0" smtClean="0">
                <a:solidFill>
                  <a:srgbClr val="92D050"/>
                </a:solidFill>
              </a:rPr>
              <a:t>WAS justified </a:t>
            </a:r>
            <a:r>
              <a:rPr lang="en-US" sz="3600" dirty="0">
                <a:solidFill>
                  <a:srgbClr val="92D050"/>
                </a:solidFill>
              </a:rPr>
              <a:t>by </a:t>
            </a:r>
            <a:r>
              <a:rPr lang="en-US" sz="3600" dirty="0" smtClean="0">
                <a:solidFill>
                  <a:srgbClr val="92D050"/>
                </a:solidFill>
              </a:rPr>
              <a:t>works</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21</a:t>
            </a:r>
            <a:endParaRPr lang="en-US" sz="3200" b="1" dirty="0" smtClean="0">
              <a:solidFill>
                <a:schemeClr val="bg1"/>
              </a:solidFill>
            </a:endParaRPr>
          </a:p>
        </p:txBody>
      </p:sp>
      <p:pic>
        <p:nvPicPr>
          <p:cNvPr id="2" name="mike jr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1117600"/>
            <a:ext cx="9817100" cy="5522119"/>
          </a:xfrm>
          <a:prstGeom prst="rect">
            <a:avLst/>
          </a:prstGeom>
        </p:spPr>
      </p:pic>
    </p:spTree>
    <p:extLst>
      <p:ext uri="{BB962C8B-B14F-4D97-AF65-F5344CB8AC3E}">
        <p14:creationId xmlns:p14="http://schemas.microsoft.com/office/powerpoint/2010/main" val="834737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endParaRPr lang="en-US" sz="3600" dirty="0">
              <a:solidFill>
                <a:srgbClr val="92D050"/>
              </a:solidFill>
            </a:endParaRPr>
          </a:p>
        </p:txBody>
      </p:sp>
    </p:spTree>
    <p:extLst>
      <p:ext uri="{BB962C8B-B14F-4D97-AF65-F5344CB8AC3E}">
        <p14:creationId xmlns:p14="http://schemas.microsoft.com/office/powerpoint/2010/main" val="1026338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FREE GRACE THEOLOGY</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22</a:t>
            </a:r>
            <a:endParaRPr lang="en-US" sz="3200" b="1" dirty="0" smtClean="0">
              <a:solidFill>
                <a:schemeClr val="bg1"/>
              </a:solidFill>
            </a:endParaRPr>
          </a:p>
        </p:txBody>
      </p:sp>
      <p:sp>
        <p:nvSpPr>
          <p:cNvPr id="6" name="TextBox 5"/>
          <p:cNvSpPr txBox="1"/>
          <p:nvPr/>
        </p:nvSpPr>
        <p:spPr>
          <a:xfrm>
            <a:off x="558800" y="1028700"/>
            <a:ext cx="10398234" cy="5632311"/>
          </a:xfrm>
          <a:prstGeom prst="rect">
            <a:avLst/>
          </a:prstGeom>
          <a:noFill/>
        </p:spPr>
        <p:txBody>
          <a:bodyPr wrap="square" rtlCol="0">
            <a:spAutoFit/>
          </a:bodyPr>
          <a:lstStyle/>
          <a:p>
            <a:r>
              <a:rPr lang="en-US" sz="2400" dirty="0"/>
              <a:t>Free Grace theology is a Christian soteriological view which holds that the only condition of salvation is faith, excluding good works and perseverance, holding to eternal security. </a:t>
            </a:r>
            <a:endParaRPr lang="en-US" sz="2400" dirty="0" smtClean="0"/>
          </a:p>
          <a:p>
            <a:endParaRPr lang="en-US" sz="2400" dirty="0"/>
          </a:p>
          <a:p>
            <a:r>
              <a:rPr lang="en-US" sz="2400" dirty="0" smtClean="0"/>
              <a:t>Free </a:t>
            </a:r>
            <a:r>
              <a:rPr lang="en-US" sz="2400" dirty="0"/>
              <a:t>Grace advocates believe that good works are not necessary to </a:t>
            </a:r>
            <a:r>
              <a:rPr lang="en-US" sz="2400" dirty="0" smtClean="0"/>
              <a:t>merit, or to maintain, or </a:t>
            </a:r>
            <a:r>
              <a:rPr lang="en-US" sz="2400" dirty="0"/>
              <a:t>to prove </a:t>
            </a:r>
            <a:r>
              <a:rPr lang="en-US" sz="2400" dirty="0" smtClean="0"/>
              <a:t>salvation. </a:t>
            </a:r>
          </a:p>
          <a:p>
            <a:endParaRPr lang="en-US" sz="2400" dirty="0"/>
          </a:p>
          <a:p>
            <a:r>
              <a:rPr lang="en-US" sz="2400" dirty="0" smtClean="0"/>
              <a:t>This </a:t>
            </a:r>
            <a:r>
              <a:rPr lang="en-US" sz="2400" dirty="0"/>
              <a:t>soteriological view distinguishes between </a:t>
            </a:r>
            <a:r>
              <a:rPr lang="en-US" sz="2400" u="sng" dirty="0">
                <a:solidFill>
                  <a:srgbClr val="FFFF00"/>
                </a:solidFill>
              </a:rPr>
              <a:t>salvation</a:t>
            </a:r>
            <a:r>
              <a:rPr lang="en-US" sz="2400" dirty="0"/>
              <a:t> and </a:t>
            </a:r>
            <a:r>
              <a:rPr lang="en-US" sz="2400" dirty="0" smtClean="0"/>
              <a:t>discipleship, that is, </a:t>
            </a:r>
            <a:r>
              <a:rPr lang="en-US" sz="2400" dirty="0" smtClean="0">
                <a:solidFill>
                  <a:srgbClr val="FFFF00"/>
                </a:solidFill>
              </a:rPr>
              <a:t>the </a:t>
            </a:r>
            <a:r>
              <a:rPr lang="en-US" sz="2400" dirty="0">
                <a:solidFill>
                  <a:srgbClr val="FFFF00"/>
                </a:solidFill>
              </a:rPr>
              <a:t>call to believe in Christ as Savior and to receive the gift of eternal life</a:t>
            </a:r>
            <a:r>
              <a:rPr lang="en-US" sz="2400" dirty="0"/>
              <a:t>, and the call to follow Christ and become an obedient </a:t>
            </a:r>
            <a:r>
              <a:rPr lang="en-US" sz="2400" dirty="0" smtClean="0"/>
              <a:t>disciple are two separate callings.</a:t>
            </a:r>
          </a:p>
          <a:p>
            <a:endParaRPr lang="en-US" sz="2400" dirty="0"/>
          </a:p>
          <a:p>
            <a:r>
              <a:rPr lang="en-US" sz="2400" dirty="0"/>
              <a:t>Free Grace theologians emphasize the absolute freeness of salvation and </a:t>
            </a:r>
            <a:r>
              <a:rPr lang="en-US" sz="2400" dirty="0" smtClean="0"/>
              <a:t>of </a:t>
            </a:r>
            <a:r>
              <a:rPr lang="en-US" sz="2400" dirty="0"/>
              <a:t>full assurance that is </a:t>
            </a:r>
            <a:r>
              <a:rPr lang="en-US" sz="2400" dirty="0">
                <a:solidFill>
                  <a:srgbClr val="FFC000"/>
                </a:solidFill>
              </a:rPr>
              <a:t>not grounded upon </a:t>
            </a:r>
            <a:r>
              <a:rPr lang="en-US" sz="2400" i="1" dirty="0" smtClean="0">
                <a:solidFill>
                  <a:srgbClr val="FFC000"/>
                </a:solidFill>
              </a:rPr>
              <a:t>any</a:t>
            </a:r>
            <a:r>
              <a:rPr lang="en-US" sz="2400" dirty="0" smtClean="0">
                <a:solidFill>
                  <a:srgbClr val="FFC000"/>
                </a:solidFill>
              </a:rPr>
              <a:t> personal performance.</a:t>
            </a:r>
            <a:endParaRPr lang="en-US" sz="2400" dirty="0">
              <a:solidFill>
                <a:srgbClr val="FFC000"/>
              </a:solidFill>
            </a:endParaRPr>
          </a:p>
        </p:txBody>
      </p:sp>
    </p:spTree>
    <p:extLst>
      <p:ext uri="{BB962C8B-B14F-4D97-AF65-F5344CB8AC3E}">
        <p14:creationId xmlns:p14="http://schemas.microsoft.com/office/powerpoint/2010/main" val="216214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Joshua Harris</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6</a:t>
            </a:r>
          </a:p>
        </p:txBody>
      </p:sp>
      <p:sp>
        <p:nvSpPr>
          <p:cNvPr id="6" name="TextBox 5"/>
          <p:cNvSpPr txBox="1"/>
          <p:nvPr/>
        </p:nvSpPr>
        <p:spPr>
          <a:xfrm>
            <a:off x="558800" y="1206500"/>
            <a:ext cx="10398234" cy="3877985"/>
          </a:xfrm>
          <a:prstGeom prst="rect">
            <a:avLst/>
          </a:prstGeom>
          <a:noFill/>
        </p:spPr>
        <p:txBody>
          <a:bodyPr wrap="square" rtlCol="0">
            <a:spAutoFit/>
          </a:bodyPr>
          <a:lstStyle/>
          <a:p>
            <a:r>
              <a:rPr lang="en-US" sz="2800" i="1" u="sng" dirty="0"/>
              <a:t>I Kissed Dating Goodbye </a:t>
            </a:r>
            <a:r>
              <a:rPr lang="en-US" sz="2800" dirty="0"/>
              <a:t>by Joshua Harris promoted a Christian courtship model replacing casual dating with purposeful, marriage-focused relationships, emphasizing purity, guarding the heart, God-centeredness, developing strong character, and avoiding dating pitfalls like emotional isolation and premature intimacy, all leading to a "smart love" preparing for lifelong commitment, though Harris later renounced many of the book's </a:t>
            </a:r>
            <a:r>
              <a:rPr lang="en-US" sz="2800" dirty="0" smtClean="0"/>
              <a:t>teachings. </a:t>
            </a:r>
          </a:p>
          <a:p>
            <a:endParaRPr lang="en-US" sz="2200" dirty="0"/>
          </a:p>
        </p:txBody>
      </p:sp>
    </p:spTree>
    <p:extLst>
      <p:ext uri="{BB962C8B-B14F-4D97-AF65-F5344CB8AC3E}">
        <p14:creationId xmlns:p14="http://schemas.microsoft.com/office/powerpoint/2010/main" val="2557697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3600" dirty="0" smtClean="0">
                <a:solidFill>
                  <a:srgbClr val="92D050"/>
                </a:solidFill>
              </a:rPr>
              <a:t>FREE GRACE THEOLOGY</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23</a:t>
            </a:r>
            <a:endParaRPr lang="en-US" sz="3200" b="1" dirty="0" smtClean="0">
              <a:solidFill>
                <a:schemeClr val="bg1"/>
              </a:solidFill>
            </a:endParaRPr>
          </a:p>
        </p:txBody>
      </p:sp>
      <p:sp>
        <p:nvSpPr>
          <p:cNvPr id="6" name="TextBox 5"/>
          <p:cNvSpPr txBox="1"/>
          <p:nvPr/>
        </p:nvSpPr>
        <p:spPr>
          <a:xfrm>
            <a:off x="558800" y="1028700"/>
            <a:ext cx="10398234" cy="5632311"/>
          </a:xfrm>
          <a:prstGeom prst="rect">
            <a:avLst/>
          </a:prstGeom>
          <a:noFill/>
        </p:spPr>
        <p:txBody>
          <a:bodyPr wrap="square" rtlCol="0">
            <a:spAutoFit/>
          </a:bodyPr>
          <a:lstStyle/>
          <a:p>
            <a:r>
              <a:rPr lang="en-US" sz="2400" dirty="0"/>
              <a:t>Free Grace theology is a Christian soteriological view which holds that the only condition of salvation is faith, excluding good works and perseverance, holding to eternal security. </a:t>
            </a:r>
            <a:endParaRPr lang="en-US" sz="2400" dirty="0" smtClean="0"/>
          </a:p>
          <a:p>
            <a:endParaRPr lang="en-US" sz="2400" dirty="0"/>
          </a:p>
          <a:p>
            <a:r>
              <a:rPr lang="en-US" sz="2400" dirty="0" smtClean="0"/>
              <a:t>Free </a:t>
            </a:r>
            <a:r>
              <a:rPr lang="en-US" sz="2400" dirty="0"/>
              <a:t>Grace advocates believe that good works are not necessary to </a:t>
            </a:r>
            <a:r>
              <a:rPr lang="en-US" sz="2400" dirty="0" smtClean="0"/>
              <a:t>merit, or to maintain, or </a:t>
            </a:r>
            <a:r>
              <a:rPr lang="en-US" sz="2400" dirty="0"/>
              <a:t>to prove </a:t>
            </a:r>
            <a:r>
              <a:rPr lang="en-US" sz="2400" dirty="0" smtClean="0"/>
              <a:t>salvation. </a:t>
            </a:r>
          </a:p>
          <a:p>
            <a:endParaRPr lang="en-US" sz="2400" dirty="0"/>
          </a:p>
          <a:p>
            <a:r>
              <a:rPr lang="en-US" sz="2400" dirty="0" smtClean="0"/>
              <a:t>This </a:t>
            </a:r>
            <a:r>
              <a:rPr lang="en-US" sz="2400" dirty="0"/>
              <a:t>soteriological view distinguishes between </a:t>
            </a:r>
            <a:r>
              <a:rPr lang="en-US" sz="2400" u="sng" dirty="0">
                <a:solidFill>
                  <a:srgbClr val="FFFF00"/>
                </a:solidFill>
              </a:rPr>
              <a:t>salvation</a:t>
            </a:r>
            <a:r>
              <a:rPr lang="en-US" sz="2400" dirty="0"/>
              <a:t> and </a:t>
            </a:r>
            <a:r>
              <a:rPr lang="en-US" sz="2400" dirty="0" smtClean="0"/>
              <a:t>discipleship, that is, </a:t>
            </a:r>
            <a:r>
              <a:rPr lang="en-US" sz="2400" dirty="0" smtClean="0">
                <a:solidFill>
                  <a:srgbClr val="FFFF00"/>
                </a:solidFill>
              </a:rPr>
              <a:t>the </a:t>
            </a:r>
            <a:r>
              <a:rPr lang="en-US" sz="2400" dirty="0">
                <a:solidFill>
                  <a:srgbClr val="FFFF00"/>
                </a:solidFill>
              </a:rPr>
              <a:t>call to believe in Christ as Savior and to receive the gift of eternal life</a:t>
            </a:r>
            <a:r>
              <a:rPr lang="en-US" sz="2400" dirty="0"/>
              <a:t>, and the call to follow Christ and become an obedient </a:t>
            </a:r>
            <a:r>
              <a:rPr lang="en-US" sz="2400" dirty="0" smtClean="0"/>
              <a:t>disciple are two separate callings.</a:t>
            </a:r>
          </a:p>
          <a:p>
            <a:endParaRPr lang="en-US" sz="2400" dirty="0"/>
          </a:p>
          <a:p>
            <a:r>
              <a:rPr lang="en-US" sz="2400" dirty="0"/>
              <a:t>Free Grace theologians emphasize the absolute freeness of salvation and </a:t>
            </a:r>
            <a:r>
              <a:rPr lang="en-US" sz="2400" dirty="0" smtClean="0"/>
              <a:t>of </a:t>
            </a:r>
            <a:r>
              <a:rPr lang="en-US" sz="2400" dirty="0"/>
              <a:t>full assurance that is </a:t>
            </a:r>
            <a:r>
              <a:rPr lang="en-US" sz="2400" dirty="0">
                <a:solidFill>
                  <a:srgbClr val="FFC000"/>
                </a:solidFill>
              </a:rPr>
              <a:t>not grounded upon </a:t>
            </a:r>
            <a:r>
              <a:rPr lang="en-US" sz="2400" i="1" dirty="0" smtClean="0">
                <a:solidFill>
                  <a:srgbClr val="FFC000"/>
                </a:solidFill>
              </a:rPr>
              <a:t>any</a:t>
            </a:r>
            <a:r>
              <a:rPr lang="en-US" sz="2400" dirty="0" smtClean="0">
                <a:solidFill>
                  <a:srgbClr val="FFC000"/>
                </a:solidFill>
              </a:rPr>
              <a:t> personal performance.</a:t>
            </a:r>
            <a:endParaRPr lang="en-US" sz="2400" dirty="0">
              <a:solidFill>
                <a:srgbClr val="FFC000"/>
              </a:solidFill>
            </a:endParaRPr>
          </a:p>
        </p:txBody>
      </p:sp>
      <p:sp>
        <p:nvSpPr>
          <p:cNvPr id="2" name="TextBox 1"/>
          <p:cNvSpPr txBox="1"/>
          <p:nvPr/>
        </p:nvSpPr>
        <p:spPr>
          <a:xfrm>
            <a:off x="800100" y="1282126"/>
            <a:ext cx="10156934" cy="4401205"/>
          </a:xfrm>
          <a:prstGeom prst="rect">
            <a:avLst/>
          </a:prstGeom>
          <a:solidFill>
            <a:srgbClr val="C00000"/>
          </a:solidFill>
        </p:spPr>
        <p:txBody>
          <a:bodyPr wrap="square" rtlCol="0">
            <a:spAutoFit/>
          </a:bodyPr>
          <a:lstStyle/>
          <a:p>
            <a:r>
              <a:rPr lang="en-US" sz="2800" dirty="0"/>
              <a:t>Free Grace theology emerged in the late 20th century, largely </a:t>
            </a:r>
            <a:r>
              <a:rPr lang="en-US" sz="2800" dirty="0" smtClean="0"/>
              <a:t>in the1980s. </a:t>
            </a:r>
          </a:p>
          <a:p>
            <a:endParaRPr lang="en-US" sz="2800" dirty="0"/>
          </a:p>
          <a:p>
            <a:r>
              <a:rPr lang="en-US" sz="2800" dirty="0" smtClean="0"/>
              <a:t>It was formulated </a:t>
            </a:r>
            <a:r>
              <a:rPr lang="en-US" sz="2800" dirty="0"/>
              <a:t>by scholars like Zane Hodges and Charles Ryrie</a:t>
            </a:r>
            <a:r>
              <a:rPr lang="en-US" sz="2800" dirty="0" smtClean="0"/>
              <a:t>, </a:t>
            </a:r>
            <a:r>
              <a:rPr lang="en-US" sz="2000" dirty="0" smtClean="0">
                <a:solidFill>
                  <a:srgbClr val="FFFF00"/>
                </a:solidFill>
              </a:rPr>
              <a:t>(</a:t>
            </a:r>
            <a:r>
              <a:rPr lang="en-US" sz="2000" dirty="0">
                <a:solidFill>
                  <a:srgbClr val="FFFF00"/>
                </a:solidFill>
              </a:rPr>
              <a:t>dean of doctoral studies at Dallas Theological </a:t>
            </a:r>
            <a:r>
              <a:rPr lang="en-US" sz="2000" dirty="0" smtClean="0">
                <a:solidFill>
                  <a:srgbClr val="FFFF00"/>
                </a:solidFill>
              </a:rPr>
              <a:t>Seminary) </a:t>
            </a:r>
            <a:r>
              <a:rPr lang="en-US" sz="2800" dirty="0"/>
              <a:t>it emphasizes that salvation is a free gift received by faith alone, </a:t>
            </a:r>
            <a:r>
              <a:rPr lang="en-US" sz="2800" dirty="0">
                <a:solidFill>
                  <a:srgbClr val="FFFF00"/>
                </a:solidFill>
              </a:rPr>
              <a:t>independent of works or </a:t>
            </a:r>
            <a:r>
              <a:rPr lang="en-US" sz="2800" dirty="0" smtClean="0">
                <a:solidFill>
                  <a:srgbClr val="FFFF00"/>
                </a:solidFill>
              </a:rPr>
              <a:t>repentance, WHICH IS NOT NEEDED. </a:t>
            </a:r>
            <a:r>
              <a:rPr lang="en-US" sz="2800" dirty="0"/>
              <a:t>Its roots trace back to early 20th-century </a:t>
            </a:r>
            <a:r>
              <a:rPr lang="en-US" sz="2800" dirty="0" smtClean="0"/>
              <a:t>Dispensationalism </a:t>
            </a:r>
            <a:r>
              <a:rPr lang="en-US" sz="2800" dirty="0"/>
              <a:t>and debates involving Lewis Sperry Chafer</a:t>
            </a:r>
            <a:r>
              <a:rPr lang="en-US" sz="2800" dirty="0" smtClean="0"/>
              <a:t>. </a:t>
            </a:r>
            <a:r>
              <a:rPr lang="en-US" sz="2000" dirty="0">
                <a:solidFill>
                  <a:srgbClr val="FFFF00"/>
                </a:solidFill>
              </a:rPr>
              <a:t>(co-founded Dallas Theological </a:t>
            </a:r>
            <a:r>
              <a:rPr lang="en-US" sz="2000" dirty="0" smtClean="0">
                <a:solidFill>
                  <a:srgbClr val="FFFF00"/>
                </a:solidFill>
              </a:rPr>
              <a:t>Seminary)</a:t>
            </a:r>
            <a:endParaRPr lang="en-US" sz="2000" dirty="0"/>
          </a:p>
        </p:txBody>
      </p:sp>
    </p:spTree>
    <p:extLst>
      <p:ext uri="{BB962C8B-B14F-4D97-AF65-F5344CB8AC3E}">
        <p14:creationId xmlns:p14="http://schemas.microsoft.com/office/powerpoint/2010/main" val="562463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a:solidFill>
                  <a:srgbClr val="92D050"/>
                </a:solidFill>
              </a:rPr>
              <a:t>Theological Paradox </a:t>
            </a:r>
            <a:r>
              <a:rPr lang="en-US" sz="3600" dirty="0" smtClean="0">
                <a:solidFill>
                  <a:srgbClr val="92D050"/>
                </a:solidFill>
              </a:rPr>
              <a:t>defined</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10</a:t>
            </a:r>
            <a:endParaRPr lang="en-US" sz="3200" b="1" dirty="0" smtClean="0">
              <a:solidFill>
                <a:schemeClr val="bg1"/>
              </a:solidFill>
            </a:endParaRPr>
          </a:p>
        </p:txBody>
      </p:sp>
      <p:sp>
        <p:nvSpPr>
          <p:cNvPr id="6" name="TextBox 5"/>
          <p:cNvSpPr txBox="1"/>
          <p:nvPr/>
        </p:nvSpPr>
        <p:spPr>
          <a:xfrm>
            <a:off x="304800" y="1219199"/>
            <a:ext cx="11430000" cy="3539430"/>
          </a:xfrm>
          <a:prstGeom prst="rect">
            <a:avLst/>
          </a:prstGeom>
          <a:noFill/>
        </p:spPr>
        <p:txBody>
          <a:bodyPr wrap="square" rtlCol="0">
            <a:spAutoFit/>
          </a:bodyPr>
          <a:lstStyle/>
          <a:p>
            <a:r>
              <a:rPr lang="en-US" sz="2800" dirty="0" smtClean="0">
                <a:solidFill>
                  <a:srgbClr val="FFFF00"/>
                </a:solidFill>
              </a:rPr>
              <a:t>A </a:t>
            </a:r>
            <a:r>
              <a:rPr lang="en-US" sz="2800" dirty="0">
                <a:solidFill>
                  <a:srgbClr val="FFFF00"/>
                </a:solidFill>
              </a:rPr>
              <a:t>theological paradox is not a strict contradiction but an "apparent contradiction" that cannot be easily resolved by human logic. It signifies a truth that stretches, rather than breaks, logical </a:t>
            </a:r>
            <a:r>
              <a:rPr lang="en-US" sz="2800" dirty="0" smtClean="0">
                <a:solidFill>
                  <a:srgbClr val="FFFF00"/>
                </a:solidFill>
              </a:rPr>
              <a:t>rules.</a:t>
            </a:r>
          </a:p>
          <a:p>
            <a:endParaRPr lang="en-US" sz="2800" dirty="0" smtClean="0"/>
          </a:p>
          <a:p>
            <a:r>
              <a:rPr lang="en-US" sz="2800" i="1" dirty="0"/>
              <a:t>The Law of Non-Contradiction (LNC) dictates that </a:t>
            </a:r>
            <a:r>
              <a:rPr lang="en-US" sz="2800" i="1" dirty="0" smtClean="0"/>
              <a:t>contradictory </a:t>
            </a:r>
            <a:r>
              <a:rPr lang="en-US" sz="2800" i="1" dirty="0"/>
              <a:t>propositions cannot both be true simultaneously in the same sense. </a:t>
            </a:r>
            <a:endParaRPr lang="en-US" sz="2200" dirty="0"/>
          </a:p>
        </p:txBody>
      </p:sp>
    </p:spTree>
    <p:extLst>
      <p:ext uri="{BB962C8B-B14F-4D97-AF65-F5344CB8AC3E}">
        <p14:creationId xmlns:p14="http://schemas.microsoft.com/office/powerpoint/2010/main" val="237147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a:solidFill>
                  <a:srgbClr val="92D050"/>
                </a:solidFill>
              </a:rPr>
              <a:t>Theological Paradox </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11</a:t>
            </a:r>
            <a:endParaRPr lang="en-US" sz="3200" b="1" dirty="0" smtClean="0">
              <a:solidFill>
                <a:schemeClr val="bg1"/>
              </a:solidFill>
            </a:endParaRPr>
          </a:p>
        </p:txBody>
      </p:sp>
      <p:sp>
        <p:nvSpPr>
          <p:cNvPr id="6" name="TextBox 5"/>
          <p:cNvSpPr txBox="1"/>
          <p:nvPr/>
        </p:nvSpPr>
        <p:spPr>
          <a:xfrm>
            <a:off x="304800" y="1219199"/>
            <a:ext cx="10652234" cy="1877437"/>
          </a:xfrm>
          <a:prstGeom prst="rect">
            <a:avLst/>
          </a:prstGeom>
          <a:noFill/>
        </p:spPr>
        <p:txBody>
          <a:bodyPr wrap="square" rtlCol="0">
            <a:spAutoFit/>
          </a:bodyPr>
          <a:lstStyle/>
          <a:p>
            <a:r>
              <a:rPr lang="en-US" sz="2800" u="sng" dirty="0">
                <a:solidFill>
                  <a:srgbClr val="00B0F0"/>
                </a:solidFill>
              </a:rPr>
              <a:t>Major Types of Theological Paradoxes</a:t>
            </a:r>
            <a:r>
              <a:rPr lang="en-US" sz="2800" u="sng" dirty="0" smtClean="0">
                <a:solidFill>
                  <a:srgbClr val="00B0F0"/>
                </a:solidFill>
              </a:rPr>
              <a:t>:</a:t>
            </a:r>
          </a:p>
          <a:p>
            <a:endParaRPr lang="en-US" sz="2200" dirty="0"/>
          </a:p>
          <a:p>
            <a:r>
              <a:rPr lang="en-US" sz="2200" b="1" u="sng" dirty="0"/>
              <a:t>The Trinity:</a:t>
            </a:r>
            <a:r>
              <a:rPr lang="en-US" sz="2200" b="1" dirty="0"/>
              <a:t> </a:t>
            </a:r>
            <a:r>
              <a:rPr lang="en-US" sz="2200" dirty="0" smtClean="0"/>
              <a:t>Three in One – </a:t>
            </a:r>
            <a:r>
              <a:rPr lang="en-US" sz="2200" dirty="0" smtClean="0">
                <a:solidFill>
                  <a:srgbClr val="FFFF00"/>
                </a:solidFill>
              </a:rPr>
              <a:t>One in essence Three in persons.</a:t>
            </a:r>
            <a:endParaRPr lang="en-US" sz="2200" dirty="0" smtClean="0">
              <a:solidFill>
                <a:srgbClr val="FFFF00"/>
              </a:solidFill>
            </a:endParaRPr>
          </a:p>
          <a:p>
            <a:endParaRPr lang="en-US" sz="2200" dirty="0">
              <a:solidFill>
                <a:srgbClr val="FFFF00"/>
              </a:solidFill>
            </a:endParaRPr>
          </a:p>
          <a:p>
            <a:endParaRPr lang="en-US" sz="2200" dirty="0"/>
          </a:p>
        </p:txBody>
      </p:sp>
    </p:spTree>
    <p:extLst>
      <p:ext uri="{BB962C8B-B14F-4D97-AF65-F5344CB8AC3E}">
        <p14:creationId xmlns:p14="http://schemas.microsoft.com/office/powerpoint/2010/main" val="3337527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a:solidFill>
                  <a:srgbClr val="92D050"/>
                </a:solidFill>
              </a:rPr>
              <a:t>Theological Paradox </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12</a:t>
            </a:r>
            <a:endParaRPr lang="en-US" sz="3200" b="1" dirty="0" smtClean="0">
              <a:solidFill>
                <a:schemeClr val="bg1"/>
              </a:solidFill>
            </a:endParaRPr>
          </a:p>
        </p:txBody>
      </p:sp>
      <p:sp>
        <p:nvSpPr>
          <p:cNvPr id="6" name="TextBox 5"/>
          <p:cNvSpPr txBox="1"/>
          <p:nvPr/>
        </p:nvSpPr>
        <p:spPr>
          <a:xfrm>
            <a:off x="304800" y="1219199"/>
            <a:ext cx="10652234" cy="3570208"/>
          </a:xfrm>
          <a:prstGeom prst="rect">
            <a:avLst/>
          </a:prstGeom>
          <a:noFill/>
        </p:spPr>
        <p:txBody>
          <a:bodyPr wrap="square" rtlCol="0">
            <a:spAutoFit/>
          </a:bodyPr>
          <a:lstStyle/>
          <a:p>
            <a:r>
              <a:rPr lang="en-US" sz="2800" u="sng" dirty="0">
                <a:solidFill>
                  <a:schemeClr val="bg2">
                    <a:lumMod val="60000"/>
                    <a:lumOff val="40000"/>
                  </a:schemeClr>
                </a:solidFill>
              </a:rPr>
              <a:t>Major Types of Theological Paradoxes</a:t>
            </a:r>
            <a:r>
              <a:rPr lang="en-US" sz="2800" u="sng" dirty="0" smtClean="0">
                <a:solidFill>
                  <a:schemeClr val="bg2">
                    <a:lumMod val="60000"/>
                    <a:lumOff val="40000"/>
                  </a:schemeClr>
                </a:solidFill>
              </a:rPr>
              <a:t>:</a:t>
            </a:r>
          </a:p>
          <a:p>
            <a:endParaRPr lang="en-US" sz="2200" dirty="0"/>
          </a:p>
          <a:p>
            <a:r>
              <a:rPr lang="en-US" sz="2200" b="1" u="sng" dirty="0"/>
              <a:t>The Trinity:</a:t>
            </a:r>
            <a:r>
              <a:rPr lang="en-US" sz="2200" b="1" dirty="0"/>
              <a:t> </a:t>
            </a:r>
            <a:r>
              <a:rPr lang="en-US" sz="2200" dirty="0"/>
              <a:t>Three in One – </a:t>
            </a:r>
            <a:r>
              <a:rPr lang="en-US" sz="2200" dirty="0">
                <a:solidFill>
                  <a:srgbClr val="FFFF00"/>
                </a:solidFill>
              </a:rPr>
              <a:t>One in essence Three in persons.</a:t>
            </a:r>
          </a:p>
          <a:p>
            <a:endParaRPr lang="en-US" sz="2200" dirty="0"/>
          </a:p>
          <a:p>
            <a:endParaRPr lang="en-US" sz="2200" dirty="0"/>
          </a:p>
          <a:p>
            <a:r>
              <a:rPr lang="en-US" sz="2200" b="1" u="sng" dirty="0"/>
              <a:t>The Incarnation:</a:t>
            </a:r>
            <a:r>
              <a:rPr lang="en-US" sz="2200" b="1" dirty="0"/>
              <a:t> </a:t>
            </a:r>
            <a:r>
              <a:rPr lang="en-US" sz="2200" dirty="0" smtClean="0"/>
              <a:t>Jesus is fully man and fully God</a:t>
            </a:r>
            <a:r>
              <a:rPr lang="en-US" sz="2200" dirty="0"/>
              <a:t>. </a:t>
            </a:r>
            <a:r>
              <a:rPr lang="en-US" sz="2200" dirty="0">
                <a:solidFill>
                  <a:srgbClr val="FFFF00"/>
                </a:solidFill>
              </a:rPr>
              <a:t>The theological term for Jesus Christ being fully God and fully man is the </a:t>
            </a:r>
            <a:r>
              <a:rPr lang="en-US" sz="2200" i="1" u="sng" dirty="0">
                <a:solidFill>
                  <a:srgbClr val="FFFF00"/>
                </a:solidFill>
              </a:rPr>
              <a:t>hypostatic union. </a:t>
            </a:r>
            <a:r>
              <a:rPr lang="en-US" sz="2200" dirty="0">
                <a:solidFill>
                  <a:srgbClr val="FFFF00"/>
                </a:solidFill>
              </a:rPr>
              <a:t>This </a:t>
            </a:r>
            <a:r>
              <a:rPr lang="en-US" sz="2200" dirty="0" smtClean="0">
                <a:solidFill>
                  <a:srgbClr val="FFFF00"/>
                </a:solidFill>
              </a:rPr>
              <a:t>doctrine </a:t>
            </a:r>
            <a:r>
              <a:rPr lang="en-US" sz="2200" dirty="0">
                <a:solidFill>
                  <a:srgbClr val="FFFF00"/>
                </a:solidFill>
              </a:rPr>
              <a:t>states that Christ possesses two distinct natures—divine and human—inseparably united in one person without mixture or confusion.</a:t>
            </a:r>
            <a:endParaRPr lang="en-US" sz="2200" dirty="0">
              <a:solidFill>
                <a:srgbClr val="FFFF00"/>
              </a:solidFill>
            </a:endParaRPr>
          </a:p>
          <a:p>
            <a:endParaRPr lang="en-US" sz="2200" dirty="0"/>
          </a:p>
        </p:txBody>
      </p:sp>
    </p:spTree>
    <p:extLst>
      <p:ext uri="{BB962C8B-B14F-4D97-AF65-F5344CB8AC3E}">
        <p14:creationId xmlns:p14="http://schemas.microsoft.com/office/powerpoint/2010/main" val="76982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a:solidFill>
                  <a:srgbClr val="92D050"/>
                </a:solidFill>
              </a:rPr>
              <a:t>Theological Paradox </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12</a:t>
            </a:r>
            <a:endParaRPr lang="en-US" sz="3200" b="1" dirty="0" smtClean="0">
              <a:solidFill>
                <a:schemeClr val="bg1"/>
              </a:solidFill>
            </a:endParaRPr>
          </a:p>
        </p:txBody>
      </p:sp>
      <p:sp>
        <p:nvSpPr>
          <p:cNvPr id="6" name="TextBox 5"/>
          <p:cNvSpPr txBox="1"/>
          <p:nvPr/>
        </p:nvSpPr>
        <p:spPr>
          <a:xfrm>
            <a:off x="304800" y="1219199"/>
            <a:ext cx="10652234" cy="4585871"/>
          </a:xfrm>
          <a:prstGeom prst="rect">
            <a:avLst/>
          </a:prstGeom>
          <a:noFill/>
        </p:spPr>
        <p:txBody>
          <a:bodyPr wrap="square" rtlCol="0">
            <a:spAutoFit/>
          </a:bodyPr>
          <a:lstStyle/>
          <a:p>
            <a:r>
              <a:rPr lang="en-US" sz="2800" u="sng" dirty="0">
                <a:solidFill>
                  <a:schemeClr val="bg2">
                    <a:lumMod val="60000"/>
                    <a:lumOff val="40000"/>
                  </a:schemeClr>
                </a:solidFill>
              </a:rPr>
              <a:t>Major Types of Theological Paradoxes</a:t>
            </a:r>
            <a:r>
              <a:rPr lang="en-US" sz="2800" u="sng" dirty="0" smtClean="0">
                <a:solidFill>
                  <a:schemeClr val="bg2">
                    <a:lumMod val="60000"/>
                    <a:lumOff val="40000"/>
                  </a:schemeClr>
                </a:solidFill>
              </a:rPr>
              <a:t>:</a:t>
            </a:r>
          </a:p>
          <a:p>
            <a:endParaRPr lang="en-US" sz="2200" dirty="0"/>
          </a:p>
          <a:p>
            <a:r>
              <a:rPr lang="en-US" sz="2200" b="1" u="sng" dirty="0"/>
              <a:t>The Trinity:</a:t>
            </a:r>
            <a:r>
              <a:rPr lang="en-US" sz="2200" b="1" dirty="0"/>
              <a:t> </a:t>
            </a:r>
            <a:r>
              <a:rPr lang="en-US" sz="2200" dirty="0"/>
              <a:t>Three in One – </a:t>
            </a:r>
            <a:r>
              <a:rPr lang="en-US" sz="2200" dirty="0">
                <a:solidFill>
                  <a:srgbClr val="FFFF00"/>
                </a:solidFill>
              </a:rPr>
              <a:t>One in essence Three in persons.</a:t>
            </a:r>
          </a:p>
          <a:p>
            <a:endParaRPr lang="en-US" sz="2200" dirty="0"/>
          </a:p>
          <a:p>
            <a:endParaRPr lang="en-US" sz="2200" dirty="0"/>
          </a:p>
          <a:p>
            <a:r>
              <a:rPr lang="en-US" sz="2200" b="1" u="sng" dirty="0"/>
              <a:t>The Incarnation:</a:t>
            </a:r>
            <a:r>
              <a:rPr lang="en-US" sz="2200" b="1" dirty="0"/>
              <a:t> </a:t>
            </a:r>
            <a:r>
              <a:rPr lang="en-US" sz="2200" dirty="0" smtClean="0"/>
              <a:t>Jesus is fully man and fully God</a:t>
            </a:r>
            <a:r>
              <a:rPr lang="en-US" sz="2200" dirty="0"/>
              <a:t>. </a:t>
            </a:r>
            <a:r>
              <a:rPr lang="en-US" sz="2200" dirty="0">
                <a:solidFill>
                  <a:srgbClr val="FFFF00"/>
                </a:solidFill>
              </a:rPr>
              <a:t>The theological term for Jesus Christ being fully God and fully man is the </a:t>
            </a:r>
            <a:r>
              <a:rPr lang="en-US" sz="2200" i="1" u="sng" dirty="0">
                <a:solidFill>
                  <a:srgbClr val="FFFF00"/>
                </a:solidFill>
              </a:rPr>
              <a:t>hypostatic union. </a:t>
            </a:r>
            <a:r>
              <a:rPr lang="en-US" sz="2200" dirty="0">
                <a:solidFill>
                  <a:srgbClr val="FFFF00"/>
                </a:solidFill>
              </a:rPr>
              <a:t>This </a:t>
            </a:r>
            <a:r>
              <a:rPr lang="en-US" sz="2200" dirty="0" smtClean="0">
                <a:solidFill>
                  <a:srgbClr val="FFFF00"/>
                </a:solidFill>
              </a:rPr>
              <a:t>doctrine </a:t>
            </a:r>
            <a:r>
              <a:rPr lang="en-US" sz="2200" dirty="0">
                <a:solidFill>
                  <a:srgbClr val="FFFF00"/>
                </a:solidFill>
              </a:rPr>
              <a:t>states that Christ possesses two distinct natures—divine and human—inseparably united in one person without mixture or confusion.</a:t>
            </a:r>
            <a:endParaRPr lang="en-US" sz="2200" dirty="0">
              <a:solidFill>
                <a:srgbClr val="FFFF00"/>
              </a:solidFill>
            </a:endParaRPr>
          </a:p>
          <a:p>
            <a:endParaRPr lang="en-US" sz="2200" dirty="0" smtClean="0"/>
          </a:p>
          <a:p>
            <a:r>
              <a:rPr lang="en-US" sz="2200" b="1" u="sng" dirty="0"/>
              <a:t>Divine Sovereignty &amp; Free </a:t>
            </a:r>
            <a:r>
              <a:rPr lang="en-US" sz="2200" b="1" u="sng" dirty="0" smtClean="0"/>
              <a:t>Will</a:t>
            </a:r>
            <a:r>
              <a:rPr lang="en-US" sz="2200" dirty="0" smtClean="0"/>
              <a:t>: God </a:t>
            </a:r>
            <a:r>
              <a:rPr lang="en-US" sz="2200" dirty="0"/>
              <a:t>possesses ultimate authority, yet humans are responsible for their actions.</a:t>
            </a:r>
          </a:p>
          <a:p>
            <a:endParaRPr lang="en-US" sz="2200" dirty="0"/>
          </a:p>
        </p:txBody>
      </p:sp>
    </p:spTree>
    <p:extLst>
      <p:ext uri="{BB962C8B-B14F-4D97-AF65-F5344CB8AC3E}">
        <p14:creationId xmlns:p14="http://schemas.microsoft.com/office/powerpoint/2010/main" val="282951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a:solidFill>
                  <a:srgbClr val="92D050"/>
                </a:solidFill>
              </a:rPr>
              <a:t>Theological Paradox </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12</a:t>
            </a:r>
            <a:endParaRPr lang="en-US" sz="3200" b="1" dirty="0" smtClean="0">
              <a:solidFill>
                <a:schemeClr val="bg1"/>
              </a:solidFill>
            </a:endParaRPr>
          </a:p>
        </p:txBody>
      </p:sp>
      <p:sp>
        <p:nvSpPr>
          <p:cNvPr id="6" name="TextBox 5"/>
          <p:cNvSpPr txBox="1"/>
          <p:nvPr/>
        </p:nvSpPr>
        <p:spPr>
          <a:xfrm>
            <a:off x="304800" y="1219199"/>
            <a:ext cx="10652234" cy="5601533"/>
          </a:xfrm>
          <a:prstGeom prst="rect">
            <a:avLst/>
          </a:prstGeom>
          <a:noFill/>
        </p:spPr>
        <p:txBody>
          <a:bodyPr wrap="square" rtlCol="0">
            <a:spAutoFit/>
          </a:bodyPr>
          <a:lstStyle/>
          <a:p>
            <a:r>
              <a:rPr lang="en-US" sz="2800" u="sng" dirty="0">
                <a:solidFill>
                  <a:schemeClr val="bg2">
                    <a:lumMod val="60000"/>
                    <a:lumOff val="40000"/>
                  </a:schemeClr>
                </a:solidFill>
              </a:rPr>
              <a:t>Major Types of Theological Paradoxes</a:t>
            </a:r>
            <a:r>
              <a:rPr lang="en-US" sz="2800" u="sng" dirty="0" smtClean="0">
                <a:solidFill>
                  <a:schemeClr val="bg2">
                    <a:lumMod val="60000"/>
                    <a:lumOff val="40000"/>
                  </a:schemeClr>
                </a:solidFill>
              </a:rPr>
              <a:t>:</a:t>
            </a:r>
          </a:p>
          <a:p>
            <a:endParaRPr lang="en-US" sz="2200" dirty="0"/>
          </a:p>
          <a:p>
            <a:r>
              <a:rPr lang="en-US" sz="2200" b="1" u="sng" dirty="0"/>
              <a:t>The Trinity:</a:t>
            </a:r>
            <a:r>
              <a:rPr lang="en-US" sz="2200" b="1" dirty="0"/>
              <a:t> </a:t>
            </a:r>
            <a:r>
              <a:rPr lang="en-US" sz="2200" dirty="0"/>
              <a:t>Three in One – </a:t>
            </a:r>
            <a:r>
              <a:rPr lang="en-US" sz="2200" dirty="0">
                <a:solidFill>
                  <a:srgbClr val="FFFF00"/>
                </a:solidFill>
              </a:rPr>
              <a:t>One in essence Three in persons.</a:t>
            </a:r>
          </a:p>
          <a:p>
            <a:endParaRPr lang="en-US" sz="2200" dirty="0"/>
          </a:p>
          <a:p>
            <a:endParaRPr lang="en-US" sz="2200" dirty="0"/>
          </a:p>
          <a:p>
            <a:r>
              <a:rPr lang="en-US" sz="2200" b="1" u="sng" dirty="0"/>
              <a:t>The Incarnation:</a:t>
            </a:r>
            <a:r>
              <a:rPr lang="en-US" sz="2200" b="1" dirty="0"/>
              <a:t> </a:t>
            </a:r>
            <a:r>
              <a:rPr lang="en-US" sz="2200" dirty="0" smtClean="0"/>
              <a:t>Jesus is fully man and fully God</a:t>
            </a:r>
            <a:r>
              <a:rPr lang="en-US" sz="2200" dirty="0"/>
              <a:t>. </a:t>
            </a:r>
            <a:r>
              <a:rPr lang="en-US" sz="2200" dirty="0">
                <a:solidFill>
                  <a:srgbClr val="FFFF00"/>
                </a:solidFill>
              </a:rPr>
              <a:t>The theological term for Jesus Christ being fully God and fully man is the </a:t>
            </a:r>
            <a:r>
              <a:rPr lang="en-US" sz="2200" i="1" u="sng" dirty="0">
                <a:solidFill>
                  <a:srgbClr val="FFFF00"/>
                </a:solidFill>
              </a:rPr>
              <a:t>hypostatic union. </a:t>
            </a:r>
            <a:r>
              <a:rPr lang="en-US" sz="2200" dirty="0">
                <a:solidFill>
                  <a:srgbClr val="FFFF00"/>
                </a:solidFill>
              </a:rPr>
              <a:t>This </a:t>
            </a:r>
            <a:r>
              <a:rPr lang="en-US" sz="2200" dirty="0" smtClean="0">
                <a:solidFill>
                  <a:srgbClr val="FFFF00"/>
                </a:solidFill>
              </a:rPr>
              <a:t>doctrine </a:t>
            </a:r>
            <a:r>
              <a:rPr lang="en-US" sz="2200" dirty="0">
                <a:solidFill>
                  <a:srgbClr val="FFFF00"/>
                </a:solidFill>
              </a:rPr>
              <a:t>states that Christ possesses two distinct natures—divine and human—inseparably united in one person without mixture or confusion.</a:t>
            </a:r>
            <a:endParaRPr lang="en-US" sz="2200" dirty="0">
              <a:solidFill>
                <a:srgbClr val="FFFF00"/>
              </a:solidFill>
            </a:endParaRPr>
          </a:p>
          <a:p>
            <a:endParaRPr lang="en-US" sz="2200" dirty="0" smtClean="0"/>
          </a:p>
          <a:p>
            <a:r>
              <a:rPr lang="en-US" sz="2200" b="1" u="sng" dirty="0"/>
              <a:t>Divine Sovereignty &amp; Free </a:t>
            </a:r>
            <a:r>
              <a:rPr lang="en-US" sz="2200" b="1" u="sng" dirty="0" smtClean="0"/>
              <a:t>Will</a:t>
            </a:r>
            <a:r>
              <a:rPr lang="en-US" sz="2200" dirty="0" smtClean="0"/>
              <a:t>: God </a:t>
            </a:r>
            <a:r>
              <a:rPr lang="en-US" sz="2200" dirty="0"/>
              <a:t>possesses ultimate authority, yet humans are responsible for their actions</a:t>
            </a:r>
            <a:r>
              <a:rPr lang="en-US" sz="2200" dirty="0" smtClean="0"/>
              <a:t>.</a:t>
            </a:r>
          </a:p>
          <a:p>
            <a:endParaRPr lang="en-US" sz="2200" dirty="0"/>
          </a:p>
          <a:p>
            <a:r>
              <a:rPr lang="en-US" sz="2200" b="1" u="sng" dirty="0"/>
              <a:t>Problem of Evil</a:t>
            </a:r>
            <a:r>
              <a:rPr lang="en-US" sz="2200" dirty="0"/>
              <a:t>: God is all-powerful and good, yet evil exists.</a:t>
            </a:r>
          </a:p>
          <a:p>
            <a:endParaRPr lang="en-US" sz="2200" dirty="0"/>
          </a:p>
          <a:p>
            <a:endParaRPr lang="en-US" sz="2200" dirty="0"/>
          </a:p>
        </p:txBody>
      </p:sp>
    </p:spTree>
    <p:extLst>
      <p:ext uri="{BB962C8B-B14F-4D97-AF65-F5344CB8AC3E}">
        <p14:creationId xmlns:p14="http://schemas.microsoft.com/office/powerpoint/2010/main" val="209530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a:solidFill>
                  <a:srgbClr val="92D050"/>
                </a:solidFill>
              </a:rPr>
              <a:t>Theological Paradox </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12</a:t>
            </a:r>
            <a:endParaRPr lang="en-US" sz="3200" b="1" dirty="0" smtClean="0">
              <a:solidFill>
                <a:schemeClr val="bg1"/>
              </a:solidFill>
            </a:endParaRPr>
          </a:p>
        </p:txBody>
      </p:sp>
      <p:sp>
        <p:nvSpPr>
          <p:cNvPr id="6" name="TextBox 5"/>
          <p:cNvSpPr txBox="1"/>
          <p:nvPr/>
        </p:nvSpPr>
        <p:spPr>
          <a:xfrm>
            <a:off x="304800" y="1219199"/>
            <a:ext cx="10652234" cy="1969770"/>
          </a:xfrm>
          <a:prstGeom prst="rect">
            <a:avLst/>
          </a:prstGeom>
          <a:noFill/>
        </p:spPr>
        <p:txBody>
          <a:bodyPr wrap="square" rtlCol="0">
            <a:spAutoFit/>
          </a:bodyPr>
          <a:lstStyle/>
          <a:p>
            <a:r>
              <a:rPr lang="en-US" sz="2800" dirty="0" smtClean="0"/>
              <a:t>Theological paradox is used in apologetics as evidence of truth in God’s word.</a:t>
            </a:r>
          </a:p>
          <a:p>
            <a:endParaRPr lang="en-US" sz="2200" dirty="0"/>
          </a:p>
          <a:p>
            <a:endParaRPr lang="en-US" sz="2200" dirty="0"/>
          </a:p>
          <a:p>
            <a:endParaRPr lang="en-US" sz="2200" dirty="0"/>
          </a:p>
        </p:txBody>
      </p:sp>
    </p:spTree>
    <p:extLst>
      <p:ext uri="{BB962C8B-B14F-4D97-AF65-F5344CB8AC3E}">
        <p14:creationId xmlns:p14="http://schemas.microsoft.com/office/powerpoint/2010/main" val="345739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151608</TotalTime>
  <Words>2247</Words>
  <Application>Microsoft Office PowerPoint</Application>
  <PresentationFormat>Widescreen</PresentationFormat>
  <Paragraphs>192</Paragraphs>
  <Slides>30</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Algerian</vt:lpstr>
      <vt:lpstr>Arial</vt:lpstr>
      <vt:lpstr>Century Gothic</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spots kmvl.net</dc:creator>
  <cp:lastModifiedBy>spots kmvl.net</cp:lastModifiedBy>
  <cp:revision>614</cp:revision>
  <dcterms:created xsi:type="dcterms:W3CDTF">2025-10-16T21:16:34Z</dcterms:created>
  <dcterms:modified xsi:type="dcterms:W3CDTF">2026-03-12T10:21:28Z</dcterms:modified>
</cp:coreProperties>
</file>