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631" r:id="rId3"/>
    <p:sldId id="668" r:id="rId4"/>
    <p:sldId id="676" r:id="rId5"/>
    <p:sldId id="677" r:id="rId6"/>
    <p:sldId id="670" r:id="rId7"/>
    <p:sldId id="669" r:id="rId8"/>
    <p:sldId id="671" r:id="rId9"/>
    <p:sldId id="672" r:id="rId10"/>
    <p:sldId id="646" r:id="rId11"/>
    <p:sldId id="673" r:id="rId12"/>
    <p:sldId id="663" r:id="rId13"/>
    <p:sldId id="664" r:id="rId14"/>
    <p:sldId id="666" r:id="rId15"/>
    <p:sldId id="674" r:id="rId16"/>
    <p:sldId id="675" r:id="rId17"/>
    <p:sldId id="619" r:id="rId18"/>
    <p:sldId id="55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3/27/2026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3/27/2026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5</a:t>
            </a:r>
          </a:p>
          <a:p>
            <a:r>
              <a:rPr lang="en-US" sz="8800" dirty="0" smtClean="0">
                <a:solidFill>
                  <a:schemeClr val="bg1"/>
                </a:solidFill>
                <a:latin typeface="Algerian" panose="04020705040A02060702" pitchFamily="82" charset="0"/>
              </a:rPr>
              <a:t>  3-29-26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93" y="1409988"/>
            <a:ext cx="6938507" cy="390291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2:17-20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sp>
        <p:nvSpPr>
          <p:cNvPr id="6" name="TextBox 5"/>
          <p:cNvSpPr txBox="1"/>
          <p:nvPr/>
        </p:nvSpPr>
        <p:spPr>
          <a:xfrm>
            <a:off x="304800" y="1219199"/>
            <a:ext cx="10652234" cy="5693866"/>
          </a:xfrm>
          <a:prstGeom prst="rect">
            <a:avLst/>
          </a:prstGeom>
          <a:noFill/>
        </p:spPr>
        <p:txBody>
          <a:bodyPr wrap="square" rtlCol="0">
            <a:spAutoFit/>
          </a:bodyPr>
          <a:lstStyle/>
          <a:p>
            <a:r>
              <a:rPr lang="en-US" sz="2800" dirty="0">
                <a:solidFill>
                  <a:srgbClr val="00B0F0"/>
                </a:solidFill>
              </a:rPr>
              <a:t>17 </a:t>
            </a:r>
            <a:r>
              <a:rPr lang="en-US" sz="2800" dirty="0">
                <a:solidFill>
                  <a:srgbClr val="FFFF00"/>
                </a:solidFill>
              </a:rPr>
              <a:t>Even so faith, if it has no works, is dead, </a:t>
            </a:r>
            <a:r>
              <a:rPr lang="en-US" sz="2800" dirty="0" smtClean="0">
                <a:solidFill>
                  <a:srgbClr val="00B0F0"/>
                </a:solidFill>
              </a:rPr>
              <a:t>(</a:t>
            </a:r>
            <a:r>
              <a:rPr lang="en-US" sz="2800" dirty="0" err="1" smtClean="0">
                <a:solidFill>
                  <a:srgbClr val="00B0F0"/>
                </a:solidFill>
              </a:rPr>
              <a:t>nekros</a:t>
            </a:r>
            <a:r>
              <a:rPr lang="en-US" sz="2800" dirty="0" smtClean="0">
                <a:solidFill>
                  <a:srgbClr val="00B0F0"/>
                </a:solidFill>
              </a:rPr>
              <a:t>) </a:t>
            </a:r>
            <a:r>
              <a:rPr lang="en-US" sz="2800" dirty="0" smtClean="0">
                <a:solidFill>
                  <a:srgbClr val="FFFF00"/>
                </a:solidFill>
              </a:rPr>
              <a:t>[being</a:t>
            </a:r>
            <a:r>
              <a:rPr lang="en-US" sz="2800" dirty="0">
                <a:solidFill>
                  <a:srgbClr val="FFFF00"/>
                </a:solidFill>
              </a:rPr>
              <a:t>] by itself.</a:t>
            </a:r>
          </a:p>
          <a:p>
            <a:endParaRPr lang="en-US" sz="2800" dirty="0" smtClean="0">
              <a:solidFill>
                <a:srgbClr val="00B0F0"/>
              </a:solidFill>
            </a:endParaRPr>
          </a:p>
          <a:p>
            <a:r>
              <a:rPr lang="en-US" sz="2800" dirty="0" smtClean="0">
                <a:solidFill>
                  <a:srgbClr val="00B0F0"/>
                </a:solidFill>
              </a:rPr>
              <a:t>18</a:t>
            </a:r>
            <a:r>
              <a:rPr lang="en-US" sz="2800" dirty="0" smtClean="0"/>
              <a:t> But </a:t>
            </a:r>
            <a:r>
              <a:rPr lang="en-US" sz="2800" dirty="0"/>
              <a:t>someone may [well] say, "You have faith and I have works; show me your faith without the works, and I will show you my faith by my works." </a:t>
            </a:r>
            <a:endParaRPr lang="en-US" sz="2800" dirty="0" smtClean="0"/>
          </a:p>
          <a:p>
            <a:endParaRPr lang="en-US" sz="2800" dirty="0"/>
          </a:p>
          <a:p>
            <a:r>
              <a:rPr lang="en-US" sz="2800" dirty="0" smtClean="0">
                <a:solidFill>
                  <a:srgbClr val="00B0F0"/>
                </a:solidFill>
              </a:rPr>
              <a:t>19</a:t>
            </a:r>
            <a:r>
              <a:rPr lang="en-US" sz="2800" dirty="0" smtClean="0"/>
              <a:t> You </a:t>
            </a:r>
            <a:r>
              <a:rPr lang="en-US" sz="2800" dirty="0"/>
              <a:t>believe that God is one. You do well; the demons also believe, and shudder. </a:t>
            </a:r>
            <a:endParaRPr lang="en-US" sz="2800" dirty="0" smtClean="0"/>
          </a:p>
          <a:p>
            <a:endParaRPr lang="en-US" sz="2800" dirty="0"/>
          </a:p>
          <a:p>
            <a:r>
              <a:rPr lang="en-US" sz="2800" dirty="0" smtClean="0">
                <a:solidFill>
                  <a:srgbClr val="00B0F0"/>
                </a:solidFill>
              </a:rPr>
              <a:t>20</a:t>
            </a:r>
            <a:r>
              <a:rPr lang="en-US" sz="2800" dirty="0" smtClean="0"/>
              <a:t> </a:t>
            </a:r>
            <a:r>
              <a:rPr lang="en-US" sz="2800" dirty="0" smtClean="0">
                <a:solidFill>
                  <a:srgbClr val="FFFF00"/>
                </a:solidFill>
              </a:rPr>
              <a:t>But </a:t>
            </a:r>
            <a:r>
              <a:rPr lang="en-US" sz="2800" dirty="0">
                <a:solidFill>
                  <a:srgbClr val="FFFF00"/>
                </a:solidFill>
              </a:rPr>
              <a:t>are you willing to recognize, you foolish fellow, that faith without works is </a:t>
            </a:r>
            <a:r>
              <a:rPr lang="en-US" sz="2800" i="1" u="sng" dirty="0">
                <a:solidFill>
                  <a:srgbClr val="00B050"/>
                </a:solidFill>
              </a:rPr>
              <a:t>useless</a:t>
            </a:r>
            <a:r>
              <a:rPr lang="en-US" sz="2800" dirty="0" smtClean="0">
                <a:solidFill>
                  <a:srgbClr val="FFFF00"/>
                </a:solidFill>
              </a:rPr>
              <a:t>?</a:t>
            </a:r>
          </a:p>
          <a:p>
            <a:endParaRPr lang="en-US" sz="2800" dirty="0"/>
          </a:p>
        </p:txBody>
      </p:sp>
      <p:sp>
        <p:nvSpPr>
          <p:cNvPr id="2" name="TextBox 1"/>
          <p:cNvSpPr txBox="1"/>
          <p:nvPr/>
        </p:nvSpPr>
        <p:spPr>
          <a:xfrm>
            <a:off x="8636000" y="5620404"/>
            <a:ext cx="45719" cy="369332"/>
          </a:xfrm>
          <a:prstGeom prst="rect">
            <a:avLst/>
          </a:prstGeom>
          <a:noFill/>
        </p:spPr>
        <p:txBody>
          <a:bodyPr wrap="square" rtlCol="0">
            <a:spAutoFit/>
          </a:bodyPr>
          <a:lstStyle/>
          <a:p>
            <a:r>
              <a:rPr lang="en-US" dirty="0" smtClean="0">
                <a:solidFill>
                  <a:srgbClr val="00B0F0"/>
                </a:solidFill>
              </a:rPr>
              <a:t>P</a:t>
            </a:r>
            <a:endParaRPr lang="en-US" dirty="0">
              <a:solidFill>
                <a:srgbClr val="00B0F0"/>
              </a:solidFill>
            </a:endParaRPr>
          </a:p>
        </p:txBody>
      </p:sp>
    </p:spTree>
    <p:extLst>
      <p:ext uri="{BB962C8B-B14F-4D97-AF65-F5344CB8AC3E}">
        <p14:creationId xmlns:p14="http://schemas.microsoft.com/office/powerpoint/2010/main" val="1214539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2:17-20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6" name="TextBox 5"/>
          <p:cNvSpPr txBox="1"/>
          <p:nvPr/>
        </p:nvSpPr>
        <p:spPr>
          <a:xfrm>
            <a:off x="304800" y="1219199"/>
            <a:ext cx="10652234" cy="5262979"/>
          </a:xfrm>
          <a:prstGeom prst="rect">
            <a:avLst/>
          </a:prstGeom>
          <a:noFill/>
        </p:spPr>
        <p:txBody>
          <a:bodyPr wrap="square" rtlCol="0">
            <a:spAutoFit/>
          </a:bodyPr>
          <a:lstStyle/>
          <a:p>
            <a:r>
              <a:rPr lang="en-US" sz="2800" dirty="0">
                <a:solidFill>
                  <a:srgbClr val="00B0F0"/>
                </a:solidFill>
              </a:rPr>
              <a:t>17 </a:t>
            </a:r>
            <a:r>
              <a:rPr lang="en-US" sz="2800" dirty="0">
                <a:solidFill>
                  <a:srgbClr val="FFFF00"/>
                </a:solidFill>
              </a:rPr>
              <a:t>Even so faith, if it has no works, is dead, [being] by itself.</a:t>
            </a:r>
          </a:p>
          <a:p>
            <a:endParaRPr lang="en-US" sz="2800" dirty="0" smtClean="0">
              <a:solidFill>
                <a:srgbClr val="00B0F0"/>
              </a:solidFill>
            </a:endParaRPr>
          </a:p>
          <a:p>
            <a:r>
              <a:rPr lang="en-US" sz="2800" dirty="0" smtClean="0">
                <a:solidFill>
                  <a:srgbClr val="00B0F0"/>
                </a:solidFill>
              </a:rPr>
              <a:t>18</a:t>
            </a:r>
            <a:r>
              <a:rPr lang="en-US" sz="2800" dirty="0" smtClean="0"/>
              <a:t> But </a:t>
            </a:r>
            <a:r>
              <a:rPr lang="en-US" sz="2800" dirty="0"/>
              <a:t>someone may [well] say, "You have faith and I have works; show me your faith without the works, and I will show you my faith by my works." </a:t>
            </a:r>
            <a:endParaRPr lang="en-US" sz="2800" dirty="0" smtClean="0"/>
          </a:p>
          <a:p>
            <a:endParaRPr lang="en-US" sz="2800" dirty="0"/>
          </a:p>
          <a:p>
            <a:r>
              <a:rPr lang="en-US" sz="2800" dirty="0" smtClean="0">
                <a:solidFill>
                  <a:srgbClr val="00B0F0"/>
                </a:solidFill>
              </a:rPr>
              <a:t>19</a:t>
            </a:r>
            <a:r>
              <a:rPr lang="en-US" sz="2800" dirty="0" smtClean="0"/>
              <a:t> You </a:t>
            </a:r>
            <a:r>
              <a:rPr lang="en-US" sz="2800" dirty="0"/>
              <a:t>believe that God is one. You do well; the demons also believe, and shudder. </a:t>
            </a:r>
            <a:endParaRPr lang="en-US" sz="2800" dirty="0" smtClean="0"/>
          </a:p>
          <a:p>
            <a:endParaRPr lang="en-US" sz="2800" dirty="0"/>
          </a:p>
          <a:p>
            <a:r>
              <a:rPr lang="en-US" sz="2800" dirty="0" smtClean="0">
                <a:solidFill>
                  <a:srgbClr val="00B0F0"/>
                </a:solidFill>
              </a:rPr>
              <a:t>20</a:t>
            </a:r>
            <a:r>
              <a:rPr lang="en-US" sz="2800" dirty="0" smtClean="0"/>
              <a:t> </a:t>
            </a:r>
            <a:r>
              <a:rPr lang="en-US" sz="2800" dirty="0" smtClean="0">
                <a:solidFill>
                  <a:srgbClr val="FFFF00"/>
                </a:solidFill>
              </a:rPr>
              <a:t>But </a:t>
            </a:r>
            <a:r>
              <a:rPr lang="en-US" sz="2800" dirty="0">
                <a:solidFill>
                  <a:srgbClr val="FFFF00"/>
                </a:solidFill>
              </a:rPr>
              <a:t>are you willing to recognize, you foolish fellow, that faith without works is </a:t>
            </a:r>
            <a:r>
              <a:rPr lang="en-US" sz="2800" i="1" u="sng" dirty="0">
                <a:solidFill>
                  <a:srgbClr val="00B050"/>
                </a:solidFill>
              </a:rPr>
              <a:t>useless</a:t>
            </a:r>
            <a:r>
              <a:rPr lang="en-US" sz="2800" dirty="0" smtClean="0">
                <a:solidFill>
                  <a:srgbClr val="FFFF00"/>
                </a:solidFill>
              </a:rPr>
              <a:t>?</a:t>
            </a:r>
          </a:p>
          <a:p>
            <a:endParaRPr lang="en-US" sz="2800" dirty="0"/>
          </a:p>
        </p:txBody>
      </p:sp>
      <p:sp>
        <p:nvSpPr>
          <p:cNvPr id="2" name="TextBox 1"/>
          <p:cNvSpPr txBox="1"/>
          <p:nvPr/>
        </p:nvSpPr>
        <p:spPr>
          <a:xfrm>
            <a:off x="8636000" y="5620404"/>
            <a:ext cx="45719" cy="369332"/>
          </a:xfrm>
          <a:prstGeom prst="rect">
            <a:avLst/>
          </a:prstGeom>
          <a:noFill/>
        </p:spPr>
        <p:txBody>
          <a:bodyPr wrap="square" rtlCol="0">
            <a:spAutoFit/>
          </a:bodyPr>
          <a:lstStyle/>
          <a:p>
            <a:r>
              <a:rPr lang="en-US" dirty="0" smtClean="0">
                <a:solidFill>
                  <a:srgbClr val="00B0F0"/>
                </a:solidFill>
              </a:rPr>
              <a:t>P</a:t>
            </a:r>
            <a:endParaRPr lang="en-US" dirty="0">
              <a:solidFill>
                <a:srgbClr val="00B0F0"/>
              </a:solidFill>
            </a:endParaRPr>
          </a:p>
        </p:txBody>
      </p:sp>
      <p:sp>
        <p:nvSpPr>
          <p:cNvPr id="5" name="TextBox 4"/>
          <p:cNvSpPr txBox="1"/>
          <p:nvPr/>
        </p:nvSpPr>
        <p:spPr>
          <a:xfrm>
            <a:off x="1142999" y="1638300"/>
            <a:ext cx="8837613" cy="4401205"/>
          </a:xfrm>
          <a:prstGeom prst="rect">
            <a:avLst/>
          </a:prstGeom>
          <a:solidFill>
            <a:srgbClr val="C00000"/>
          </a:solidFill>
        </p:spPr>
        <p:txBody>
          <a:bodyPr wrap="square" rtlCol="0">
            <a:spAutoFit/>
          </a:bodyPr>
          <a:lstStyle/>
          <a:p>
            <a:r>
              <a:rPr lang="en-US" sz="2800" b="1" u="sng" dirty="0"/>
              <a:t>Greco-Roman and Jewish Background</a:t>
            </a:r>
          </a:p>
          <a:p>
            <a:endParaRPr lang="en-US" sz="2800" dirty="0"/>
          </a:p>
          <a:p>
            <a:r>
              <a:rPr lang="en-US" sz="2800" dirty="0"/>
              <a:t>Classical Greek writers used </a:t>
            </a:r>
            <a:r>
              <a:rPr lang="en-US" sz="2800" dirty="0" err="1"/>
              <a:t>ἀργός</a:t>
            </a:r>
            <a:r>
              <a:rPr lang="en-US" sz="2800" dirty="0"/>
              <a:t> </a:t>
            </a:r>
            <a:r>
              <a:rPr lang="en-US" sz="2800" dirty="0" smtClean="0"/>
              <a:t>(</a:t>
            </a:r>
            <a:r>
              <a:rPr lang="en-US" sz="2800" dirty="0" err="1" smtClean="0"/>
              <a:t>argos</a:t>
            </a:r>
            <a:r>
              <a:rPr lang="en-US" sz="2800" dirty="0" smtClean="0"/>
              <a:t>)for </a:t>
            </a:r>
            <a:r>
              <a:rPr lang="en-US" sz="2800" dirty="0"/>
              <a:t>agricultural land left fallow or laborers shirking their duty. In Jewish wisdom literature idleness was branded folly (Proverbs 6:6-11; Sirach 33:26-29). </a:t>
            </a:r>
            <a:endParaRPr lang="en-US" sz="2800" dirty="0" smtClean="0"/>
          </a:p>
          <a:p>
            <a:endParaRPr lang="en-US" sz="2800" dirty="0"/>
          </a:p>
          <a:p>
            <a:r>
              <a:rPr lang="en-US" sz="2800" dirty="0" smtClean="0"/>
              <a:t>The </a:t>
            </a:r>
            <a:r>
              <a:rPr lang="en-US" sz="2800" dirty="0"/>
              <a:t>New Testament inherits both streams, treating idleness not merely as social irresponsibility but as moral and spiritual failure</a:t>
            </a:r>
            <a:r>
              <a:rPr lang="en-US" dirty="0"/>
              <a:t>.</a:t>
            </a:r>
          </a:p>
        </p:txBody>
      </p:sp>
    </p:spTree>
    <p:extLst>
      <p:ext uri="{BB962C8B-B14F-4D97-AF65-F5344CB8AC3E}">
        <p14:creationId xmlns:p14="http://schemas.microsoft.com/office/powerpoint/2010/main" val="80259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3:1-4</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a:t>
            </a:r>
            <a:r>
              <a:rPr lang="en-US" sz="3200" b="1" dirty="0">
                <a:solidFill>
                  <a:schemeClr val="bg1"/>
                </a:solidFill>
              </a:rPr>
              <a:t>2</a:t>
            </a:r>
            <a:endParaRPr lang="en-US" sz="3200" b="1" dirty="0" smtClean="0">
              <a:solidFill>
                <a:schemeClr val="bg1"/>
              </a:solidFill>
            </a:endParaRPr>
          </a:p>
        </p:txBody>
      </p:sp>
      <p:sp>
        <p:nvSpPr>
          <p:cNvPr id="6" name="TextBox 5"/>
          <p:cNvSpPr txBox="1"/>
          <p:nvPr/>
        </p:nvSpPr>
        <p:spPr>
          <a:xfrm>
            <a:off x="292100" y="1003300"/>
            <a:ext cx="10664934" cy="5909765"/>
          </a:xfrm>
          <a:prstGeom prst="rect">
            <a:avLst/>
          </a:prstGeom>
          <a:noFill/>
        </p:spPr>
        <p:txBody>
          <a:bodyPr wrap="square" rtlCol="0">
            <a:spAutoFit/>
          </a:bodyPr>
          <a:lstStyle/>
          <a:p>
            <a:r>
              <a:rPr lang="en-US" sz="2800" dirty="0" smtClean="0">
                <a:solidFill>
                  <a:srgbClr val="00B0F0"/>
                </a:solidFill>
              </a:rPr>
              <a:t>1 </a:t>
            </a:r>
            <a:r>
              <a:rPr lang="en-US" sz="2800" dirty="0" smtClean="0"/>
              <a:t>Let </a:t>
            </a:r>
            <a:r>
              <a:rPr lang="en-US" sz="2800" dirty="0"/>
              <a:t>not many [of you] become teachers, my brethren, knowing that as such we will incur a stricter judgment</a:t>
            </a:r>
            <a:r>
              <a:rPr lang="en-US" sz="2800" dirty="0" smtClean="0"/>
              <a:t>.</a:t>
            </a:r>
          </a:p>
          <a:p>
            <a:endParaRPr lang="en-US" sz="2800" dirty="0"/>
          </a:p>
          <a:p>
            <a:r>
              <a:rPr lang="en-US" sz="2800" dirty="0" smtClean="0">
                <a:solidFill>
                  <a:srgbClr val="00B0F0"/>
                </a:solidFill>
              </a:rPr>
              <a:t>2</a:t>
            </a:r>
            <a:r>
              <a:rPr lang="en-US" sz="2800" dirty="0" smtClean="0"/>
              <a:t> For </a:t>
            </a:r>
            <a:r>
              <a:rPr lang="en-US" sz="2800" dirty="0"/>
              <a:t>we all stumble in many [ways]. If anyone does not stumble in what he says, he is a perfect man, able to bridle the whole body as well. </a:t>
            </a:r>
            <a:endParaRPr lang="en-US" sz="2800" dirty="0" smtClean="0"/>
          </a:p>
          <a:p>
            <a:endParaRPr lang="en-US" sz="2800" dirty="0"/>
          </a:p>
          <a:p>
            <a:r>
              <a:rPr lang="en-US" sz="2800" dirty="0" smtClean="0">
                <a:solidFill>
                  <a:srgbClr val="00B0F0"/>
                </a:solidFill>
              </a:rPr>
              <a:t>3</a:t>
            </a:r>
            <a:r>
              <a:rPr lang="en-US" sz="2800" dirty="0" smtClean="0"/>
              <a:t> Now </a:t>
            </a:r>
            <a:r>
              <a:rPr lang="en-US" sz="2800" dirty="0"/>
              <a:t>if we put the bits into the horses' mouths so that they will obey us, we direct their entire body as well. </a:t>
            </a:r>
            <a:endParaRPr lang="en-US" sz="2800" dirty="0" smtClean="0"/>
          </a:p>
          <a:p>
            <a:endParaRPr lang="en-US" sz="2800" dirty="0"/>
          </a:p>
          <a:p>
            <a:r>
              <a:rPr lang="en-US" sz="2800" dirty="0" smtClean="0">
                <a:solidFill>
                  <a:srgbClr val="00B0F0"/>
                </a:solidFill>
              </a:rPr>
              <a:t>4</a:t>
            </a:r>
            <a:r>
              <a:rPr lang="en-US" sz="2800" dirty="0" smtClean="0"/>
              <a:t> Look </a:t>
            </a:r>
            <a:r>
              <a:rPr lang="en-US" sz="2800" dirty="0"/>
              <a:t>at the ships also, though they are so great and are driven by strong winds, are still directed by a very small rudder wherever the inclination of the pilot desires. </a:t>
            </a:r>
          </a:p>
        </p:txBody>
      </p:sp>
    </p:spTree>
    <p:extLst>
      <p:ext uri="{BB962C8B-B14F-4D97-AF65-F5344CB8AC3E}">
        <p14:creationId xmlns:p14="http://schemas.microsoft.com/office/powerpoint/2010/main" val="2624183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3:5-7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6" name="TextBox 5"/>
          <p:cNvSpPr txBox="1"/>
          <p:nvPr/>
        </p:nvSpPr>
        <p:spPr>
          <a:xfrm>
            <a:off x="292100" y="1003300"/>
            <a:ext cx="10664934" cy="5262979"/>
          </a:xfrm>
          <a:prstGeom prst="rect">
            <a:avLst/>
          </a:prstGeom>
          <a:noFill/>
        </p:spPr>
        <p:txBody>
          <a:bodyPr wrap="square" rtlCol="0">
            <a:spAutoFit/>
          </a:bodyPr>
          <a:lstStyle/>
          <a:p>
            <a:r>
              <a:rPr lang="en-US" sz="2800" dirty="0" smtClean="0">
                <a:solidFill>
                  <a:srgbClr val="00B0F0"/>
                </a:solidFill>
              </a:rPr>
              <a:t>5</a:t>
            </a:r>
            <a:r>
              <a:rPr lang="en-US" sz="2800" dirty="0" smtClean="0"/>
              <a:t> So </a:t>
            </a:r>
            <a:r>
              <a:rPr lang="en-US" sz="2800" dirty="0"/>
              <a:t>also the tongue is a small part of the body, and [yet] it boasts of great things. See how great a forest is set aflame by such a small fire! </a:t>
            </a:r>
            <a:endParaRPr lang="en-US" sz="2800" dirty="0" smtClean="0"/>
          </a:p>
          <a:p>
            <a:endParaRPr lang="en-US" sz="2800" dirty="0"/>
          </a:p>
          <a:p>
            <a:r>
              <a:rPr lang="en-US" sz="2800" dirty="0" smtClean="0">
                <a:solidFill>
                  <a:srgbClr val="00B0F0"/>
                </a:solidFill>
              </a:rPr>
              <a:t>6</a:t>
            </a:r>
            <a:r>
              <a:rPr lang="en-US" sz="2800" dirty="0" smtClean="0"/>
              <a:t> And </a:t>
            </a:r>
            <a:r>
              <a:rPr lang="en-US" sz="2800" dirty="0"/>
              <a:t>the tongue is a fire, the [very] world of iniquity; </a:t>
            </a:r>
            <a:r>
              <a:rPr lang="en-US" sz="2800" dirty="0">
                <a:solidFill>
                  <a:srgbClr val="FFFF00"/>
                </a:solidFill>
              </a:rPr>
              <a:t>the tongue is set among our members</a:t>
            </a:r>
            <a:r>
              <a:rPr lang="en-US" sz="2800" dirty="0"/>
              <a:t> as that which </a:t>
            </a:r>
            <a:r>
              <a:rPr lang="en-US" sz="2800" dirty="0">
                <a:solidFill>
                  <a:srgbClr val="FFFF00"/>
                </a:solidFill>
              </a:rPr>
              <a:t>defiles the entire body</a:t>
            </a:r>
            <a:r>
              <a:rPr lang="en-US" sz="2800" dirty="0"/>
              <a:t>, and sets on fire the course of [our] life, and is set on fire by hell</a:t>
            </a:r>
            <a:r>
              <a:rPr lang="en-US" sz="2800" dirty="0">
                <a:solidFill>
                  <a:srgbClr val="00B0F0"/>
                </a:solidFill>
              </a:rPr>
              <a:t>. </a:t>
            </a:r>
            <a:endParaRPr lang="en-US" sz="2800" dirty="0" smtClean="0">
              <a:solidFill>
                <a:srgbClr val="00B0F0"/>
              </a:solidFill>
            </a:endParaRPr>
          </a:p>
          <a:p>
            <a:endParaRPr lang="en-US" sz="2800" dirty="0">
              <a:solidFill>
                <a:srgbClr val="00B0F0"/>
              </a:solidFill>
            </a:endParaRPr>
          </a:p>
          <a:p>
            <a:r>
              <a:rPr lang="en-US" sz="2800" dirty="0" smtClean="0">
                <a:solidFill>
                  <a:srgbClr val="00B0F0"/>
                </a:solidFill>
              </a:rPr>
              <a:t>7</a:t>
            </a:r>
            <a:r>
              <a:rPr lang="en-US" sz="2800" dirty="0" smtClean="0"/>
              <a:t> For </a:t>
            </a:r>
            <a:r>
              <a:rPr lang="en-US" sz="2800" dirty="0"/>
              <a:t>every species of beasts and birds, of reptiles and creatures of the sea, is tamed and has been tamed by the human race. </a:t>
            </a:r>
          </a:p>
        </p:txBody>
      </p:sp>
    </p:spTree>
    <p:extLst>
      <p:ext uri="{BB962C8B-B14F-4D97-AF65-F5344CB8AC3E}">
        <p14:creationId xmlns:p14="http://schemas.microsoft.com/office/powerpoint/2010/main" val="272107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3:8-12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6" name="TextBox 5"/>
          <p:cNvSpPr txBox="1"/>
          <p:nvPr/>
        </p:nvSpPr>
        <p:spPr>
          <a:xfrm>
            <a:off x="292100" y="1003300"/>
            <a:ext cx="10664934" cy="5693866"/>
          </a:xfrm>
          <a:prstGeom prst="rect">
            <a:avLst/>
          </a:prstGeom>
          <a:noFill/>
        </p:spPr>
        <p:txBody>
          <a:bodyPr wrap="square" rtlCol="0">
            <a:spAutoFit/>
          </a:bodyPr>
          <a:lstStyle/>
          <a:p>
            <a:r>
              <a:rPr lang="en-US" sz="2600" dirty="0" smtClean="0">
                <a:solidFill>
                  <a:srgbClr val="00B0F0"/>
                </a:solidFill>
              </a:rPr>
              <a:t>8</a:t>
            </a:r>
            <a:r>
              <a:rPr lang="en-US" sz="2600" dirty="0" smtClean="0"/>
              <a:t> But </a:t>
            </a:r>
            <a:r>
              <a:rPr lang="en-US" sz="2600" dirty="0"/>
              <a:t>no one can tame the tongue; [it is] a restless evil [and] full of deadly poison. </a:t>
            </a:r>
          </a:p>
          <a:p>
            <a:endParaRPr lang="en-US" sz="2600" dirty="0" smtClean="0"/>
          </a:p>
          <a:p>
            <a:r>
              <a:rPr lang="en-US" sz="2600" dirty="0" smtClean="0">
                <a:solidFill>
                  <a:srgbClr val="00B0F0"/>
                </a:solidFill>
              </a:rPr>
              <a:t>9</a:t>
            </a:r>
            <a:r>
              <a:rPr lang="en-US" sz="2600" dirty="0" smtClean="0"/>
              <a:t> With </a:t>
            </a:r>
            <a:r>
              <a:rPr lang="en-US" sz="2600" dirty="0"/>
              <a:t>it we bless [our] Lord and Father, and with it we curse men, who have been made in the likeness of God; </a:t>
            </a:r>
            <a:endParaRPr lang="en-US" sz="2600" dirty="0" smtClean="0"/>
          </a:p>
          <a:p>
            <a:endParaRPr lang="en-US" sz="2600" dirty="0"/>
          </a:p>
          <a:p>
            <a:r>
              <a:rPr lang="en-US" sz="2600" dirty="0" smtClean="0">
                <a:solidFill>
                  <a:srgbClr val="00B0F0"/>
                </a:solidFill>
              </a:rPr>
              <a:t>10</a:t>
            </a:r>
            <a:r>
              <a:rPr lang="en-US" sz="2600" dirty="0" smtClean="0"/>
              <a:t> from </a:t>
            </a:r>
            <a:r>
              <a:rPr lang="en-US" sz="2600" dirty="0"/>
              <a:t>the same mouth come [both] blessing and cursing. My brethren, these things ought not to be this way. </a:t>
            </a:r>
            <a:endParaRPr lang="en-US" sz="2600" dirty="0" smtClean="0"/>
          </a:p>
          <a:p>
            <a:endParaRPr lang="en-US" sz="2600" dirty="0"/>
          </a:p>
          <a:p>
            <a:r>
              <a:rPr lang="en-US" sz="2600" dirty="0" smtClean="0">
                <a:solidFill>
                  <a:srgbClr val="00B0F0"/>
                </a:solidFill>
              </a:rPr>
              <a:t>11</a:t>
            </a:r>
            <a:r>
              <a:rPr lang="en-US" sz="2600" dirty="0" smtClean="0"/>
              <a:t> Does </a:t>
            </a:r>
            <a:r>
              <a:rPr lang="en-US" sz="2600" dirty="0"/>
              <a:t>a fountain send out from the same opening [both] fresh and bitter [water]? </a:t>
            </a:r>
            <a:endParaRPr lang="en-US" sz="2600" dirty="0" smtClean="0"/>
          </a:p>
          <a:p>
            <a:endParaRPr lang="en-US" sz="2600" dirty="0"/>
          </a:p>
          <a:p>
            <a:r>
              <a:rPr lang="en-US" sz="2600" dirty="0" smtClean="0">
                <a:solidFill>
                  <a:srgbClr val="00B0F0"/>
                </a:solidFill>
              </a:rPr>
              <a:t>12</a:t>
            </a:r>
            <a:r>
              <a:rPr lang="en-US" sz="2600" dirty="0" smtClean="0"/>
              <a:t> Can </a:t>
            </a:r>
            <a:r>
              <a:rPr lang="en-US" sz="2600" dirty="0"/>
              <a:t>a fig tree, my brethren, produce olives, or a vine produce figs? Nor [can] salt water produce fresh.</a:t>
            </a:r>
          </a:p>
        </p:txBody>
      </p:sp>
    </p:spTree>
    <p:extLst>
      <p:ext uri="{BB962C8B-B14F-4D97-AF65-F5344CB8AC3E}">
        <p14:creationId xmlns:p14="http://schemas.microsoft.com/office/powerpoint/2010/main" val="2572036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3:13-16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a:t>
            </a:r>
            <a:r>
              <a:rPr lang="en-US" sz="3200" b="1" dirty="0">
                <a:solidFill>
                  <a:schemeClr val="bg1"/>
                </a:solidFill>
              </a:rPr>
              <a:t>5</a:t>
            </a:r>
            <a:endParaRPr lang="en-US" sz="3200" b="1" dirty="0" smtClean="0">
              <a:solidFill>
                <a:schemeClr val="bg1"/>
              </a:solidFill>
            </a:endParaRPr>
          </a:p>
        </p:txBody>
      </p:sp>
      <p:sp>
        <p:nvSpPr>
          <p:cNvPr id="6" name="TextBox 5"/>
          <p:cNvSpPr txBox="1"/>
          <p:nvPr/>
        </p:nvSpPr>
        <p:spPr>
          <a:xfrm>
            <a:off x="292100" y="1003300"/>
            <a:ext cx="10664934" cy="4893647"/>
          </a:xfrm>
          <a:prstGeom prst="rect">
            <a:avLst/>
          </a:prstGeom>
          <a:noFill/>
        </p:spPr>
        <p:txBody>
          <a:bodyPr wrap="square" rtlCol="0">
            <a:spAutoFit/>
          </a:bodyPr>
          <a:lstStyle/>
          <a:p>
            <a:r>
              <a:rPr lang="en-US" sz="2600" dirty="0" smtClean="0">
                <a:solidFill>
                  <a:srgbClr val="00B0F0"/>
                </a:solidFill>
              </a:rPr>
              <a:t>13 </a:t>
            </a:r>
            <a:r>
              <a:rPr lang="en-US" sz="2600" dirty="0" smtClean="0"/>
              <a:t>Who </a:t>
            </a:r>
            <a:r>
              <a:rPr lang="en-US" sz="2600" dirty="0"/>
              <a:t>among you is wise and understanding? Let him show by his good behavior his deeds in the </a:t>
            </a:r>
            <a:r>
              <a:rPr lang="en-US" sz="2600" dirty="0">
                <a:solidFill>
                  <a:srgbClr val="FFFF00"/>
                </a:solidFill>
              </a:rPr>
              <a:t>gentleness of wisdom.</a:t>
            </a:r>
            <a:r>
              <a:rPr lang="en-US" sz="2600" dirty="0"/>
              <a:t> </a:t>
            </a:r>
            <a:endParaRPr lang="en-US" sz="2600" dirty="0" smtClean="0"/>
          </a:p>
          <a:p>
            <a:endParaRPr lang="en-US" sz="2600" dirty="0">
              <a:solidFill>
                <a:srgbClr val="00B0F0"/>
              </a:solidFill>
            </a:endParaRPr>
          </a:p>
          <a:p>
            <a:r>
              <a:rPr lang="en-US" sz="2600" dirty="0" smtClean="0">
                <a:solidFill>
                  <a:srgbClr val="00B0F0"/>
                </a:solidFill>
              </a:rPr>
              <a:t>14 </a:t>
            </a:r>
            <a:r>
              <a:rPr lang="en-US" sz="2600" dirty="0" smtClean="0"/>
              <a:t>But </a:t>
            </a:r>
            <a:r>
              <a:rPr lang="en-US" sz="2600" dirty="0"/>
              <a:t>if you have bitter jealousy and selfish ambition in your heart, do not be arrogant and [so] lie against the truth. </a:t>
            </a:r>
            <a:endParaRPr lang="en-US" sz="2600" dirty="0" smtClean="0"/>
          </a:p>
          <a:p>
            <a:endParaRPr lang="en-US" sz="2600" dirty="0">
              <a:solidFill>
                <a:srgbClr val="00B0F0"/>
              </a:solidFill>
            </a:endParaRPr>
          </a:p>
          <a:p>
            <a:r>
              <a:rPr lang="en-US" sz="2600" dirty="0" smtClean="0">
                <a:solidFill>
                  <a:srgbClr val="00B0F0"/>
                </a:solidFill>
              </a:rPr>
              <a:t>15 </a:t>
            </a:r>
            <a:r>
              <a:rPr lang="en-US" sz="2600" dirty="0" smtClean="0"/>
              <a:t>This </a:t>
            </a:r>
            <a:r>
              <a:rPr lang="en-US" sz="2600" dirty="0"/>
              <a:t>wisdom is not that which comes down from above, but is earthly, natural, demonic. </a:t>
            </a:r>
            <a:endParaRPr lang="en-US" sz="2600" dirty="0" smtClean="0"/>
          </a:p>
          <a:p>
            <a:endParaRPr lang="en-US" sz="2600" dirty="0">
              <a:solidFill>
                <a:srgbClr val="00B0F0"/>
              </a:solidFill>
            </a:endParaRPr>
          </a:p>
          <a:p>
            <a:r>
              <a:rPr lang="en-US" sz="2600" dirty="0" smtClean="0">
                <a:solidFill>
                  <a:srgbClr val="00B0F0"/>
                </a:solidFill>
              </a:rPr>
              <a:t>16</a:t>
            </a:r>
            <a:r>
              <a:rPr lang="en-US" sz="2600" dirty="0" smtClean="0"/>
              <a:t> For </a:t>
            </a:r>
            <a:r>
              <a:rPr lang="en-US" sz="2600" dirty="0"/>
              <a:t>where jealousy and selfish ambition exist, there is disorder and every evil thing. </a:t>
            </a:r>
            <a:endParaRPr lang="en-US" sz="2600" dirty="0" smtClean="0"/>
          </a:p>
          <a:p>
            <a:endParaRPr lang="en-US" sz="2600" dirty="0"/>
          </a:p>
        </p:txBody>
      </p:sp>
    </p:spTree>
    <p:extLst>
      <p:ext uri="{BB962C8B-B14F-4D97-AF65-F5344CB8AC3E}">
        <p14:creationId xmlns:p14="http://schemas.microsoft.com/office/powerpoint/2010/main" val="2688970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3:17-18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6" name="TextBox 5"/>
          <p:cNvSpPr txBox="1"/>
          <p:nvPr/>
        </p:nvSpPr>
        <p:spPr>
          <a:xfrm>
            <a:off x="292100" y="1003300"/>
            <a:ext cx="10664934" cy="2492990"/>
          </a:xfrm>
          <a:prstGeom prst="rect">
            <a:avLst/>
          </a:prstGeom>
          <a:noFill/>
        </p:spPr>
        <p:txBody>
          <a:bodyPr wrap="square" rtlCol="0">
            <a:spAutoFit/>
          </a:bodyPr>
          <a:lstStyle/>
          <a:p>
            <a:r>
              <a:rPr lang="en-US" sz="2600" dirty="0" smtClean="0">
                <a:solidFill>
                  <a:srgbClr val="00B0F0"/>
                </a:solidFill>
              </a:rPr>
              <a:t>17 </a:t>
            </a:r>
            <a:r>
              <a:rPr lang="en-US" sz="2600" dirty="0" smtClean="0"/>
              <a:t>But </a:t>
            </a:r>
            <a:r>
              <a:rPr lang="en-US" sz="2600" dirty="0"/>
              <a:t>the wisdom from above is first pure, then peaceable, gentle, reasonable, full of mercy and good fruits, unwavering, without hypocrisy. </a:t>
            </a:r>
            <a:endParaRPr lang="en-US" sz="2600" dirty="0" smtClean="0"/>
          </a:p>
          <a:p>
            <a:endParaRPr lang="en-US" sz="2600" dirty="0">
              <a:solidFill>
                <a:srgbClr val="00B0F0"/>
              </a:solidFill>
            </a:endParaRPr>
          </a:p>
          <a:p>
            <a:r>
              <a:rPr lang="en-US" sz="2600" dirty="0" smtClean="0">
                <a:solidFill>
                  <a:srgbClr val="00B0F0"/>
                </a:solidFill>
              </a:rPr>
              <a:t>18 </a:t>
            </a:r>
            <a:r>
              <a:rPr lang="en-US" sz="2600" dirty="0" smtClean="0"/>
              <a:t>And </a:t>
            </a:r>
            <a:r>
              <a:rPr lang="en-US" sz="2600" dirty="0"/>
              <a:t>the seed whose fruit is righteousness is sown in peace by those who make peace.</a:t>
            </a:r>
          </a:p>
        </p:txBody>
      </p:sp>
    </p:spTree>
    <p:extLst>
      <p:ext uri="{BB962C8B-B14F-4D97-AF65-F5344CB8AC3E}">
        <p14:creationId xmlns:p14="http://schemas.microsoft.com/office/powerpoint/2010/main" val="1025419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Sanctifying grace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pic>
        <p:nvPicPr>
          <p:cNvPr id="2" name="mike jr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869" y="1117600"/>
            <a:ext cx="9564687" cy="5380136"/>
          </a:xfrm>
          <a:prstGeom prst="rect">
            <a:avLst/>
          </a:prstGeom>
        </p:spPr>
      </p:pic>
    </p:spTree>
    <p:extLst>
      <p:ext uri="{BB962C8B-B14F-4D97-AF65-F5344CB8AC3E}">
        <p14:creationId xmlns:p14="http://schemas.microsoft.com/office/powerpoint/2010/main" val="83473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2:14-17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2</a:t>
            </a:r>
            <a:endParaRPr lang="en-US" sz="3200" b="1" dirty="0" smtClean="0">
              <a:solidFill>
                <a:schemeClr val="bg1"/>
              </a:solidFill>
            </a:endParaRPr>
          </a:p>
        </p:txBody>
      </p:sp>
      <p:sp>
        <p:nvSpPr>
          <p:cNvPr id="6" name="TextBox 5"/>
          <p:cNvSpPr txBox="1"/>
          <p:nvPr/>
        </p:nvSpPr>
        <p:spPr>
          <a:xfrm>
            <a:off x="406400" y="1231899"/>
            <a:ext cx="10550634" cy="4832092"/>
          </a:xfrm>
          <a:prstGeom prst="rect">
            <a:avLst/>
          </a:prstGeom>
          <a:noFill/>
        </p:spPr>
        <p:txBody>
          <a:bodyPr wrap="square" rtlCol="0">
            <a:spAutoFit/>
          </a:bodyPr>
          <a:lstStyle/>
          <a:p>
            <a:r>
              <a:rPr lang="en-US" sz="2800" dirty="0" smtClean="0">
                <a:solidFill>
                  <a:srgbClr val="00B0F0"/>
                </a:solidFill>
              </a:rPr>
              <a:t>14</a:t>
            </a:r>
            <a:r>
              <a:rPr lang="en-US" sz="2800" dirty="0" smtClean="0"/>
              <a:t> What </a:t>
            </a:r>
            <a:r>
              <a:rPr lang="en-US" sz="2800" dirty="0"/>
              <a:t>use is it, my brethren, if someone says he has faith but he has no works? </a:t>
            </a:r>
            <a:r>
              <a:rPr lang="en-US" sz="2800" dirty="0">
                <a:solidFill>
                  <a:srgbClr val="FFFF00"/>
                </a:solidFill>
              </a:rPr>
              <a:t>Can that faith save him? </a:t>
            </a:r>
            <a:endParaRPr lang="en-US" sz="2800" dirty="0" smtClean="0">
              <a:solidFill>
                <a:srgbClr val="FFFF00"/>
              </a:solidFill>
            </a:endParaRPr>
          </a:p>
          <a:p>
            <a:endParaRPr lang="en-US" sz="2800" dirty="0"/>
          </a:p>
          <a:p>
            <a:r>
              <a:rPr lang="en-US" sz="2800" dirty="0" smtClean="0">
                <a:solidFill>
                  <a:srgbClr val="00B0F0"/>
                </a:solidFill>
              </a:rPr>
              <a:t>15</a:t>
            </a:r>
            <a:r>
              <a:rPr lang="en-US" sz="2800" dirty="0" smtClean="0"/>
              <a:t> If </a:t>
            </a:r>
            <a:r>
              <a:rPr lang="en-US" sz="2800" dirty="0"/>
              <a:t>a brother or sister is without clothing and in need of daily food, </a:t>
            </a:r>
            <a:endParaRPr lang="en-US" sz="2800" dirty="0" smtClean="0"/>
          </a:p>
          <a:p>
            <a:endParaRPr lang="en-US" sz="2800" dirty="0"/>
          </a:p>
          <a:p>
            <a:r>
              <a:rPr lang="en-US" sz="2800" dirty="0" smtClean="0">
                <a:solidFill>
                  <a:srgbClr val="00B0F0"/>
                </a:solidFill>
              </a:rPr>
              <a:t>16</a:t>
            </a:r>
            <a:r>
              <a:rPr lang="en-US" sz="2800" dirty="0" smtClean="0"/>
              <a:t> and </a:t>
            </a:r>
            <a:r>
              <a:rPr lang="en-US" sz="2800" dirty="0"/>
              <a:t>one of you says to them, "Go in peace, be warmed and be filled," and yet you do not give them what is necessary for [their] body, what use is that? </a:t>
            </a:r>
            <a:endParaRPr lang="en-US" sz="2800" dirty="0" smtClean="0"/>
          </a:p>
          <a:p>
            <a:endParaRPr lang="en-US" sz="2800" dirty="0"/>
          </a:p>
          <a:p>
            <a:r>
              <a:rPr lang="en-US" sz="2800" dirty="0" smtClean="0">
                <a:solidFill>
                  <a:srgbClr val="00B0F0"/>
                </a:solidFill>
              </a:rPr>
              <a:t>17</a:t>
            </a:r>
            <a:r>
              <a:rPr lang="en-US" sz="2800" dirty="0" smtClean="0"/>
              <a:t> Even </a:t>
            </a:r>
            <a:r>
              <a:rPr lang="en-US" sz="2800" dirty="0"/>
              <a:t>so faith, if it has no works, is </a:t>
            </a:r>
            <a:r>
              <a:rPr lang="en-US" sz="2800" dirty="0">
                <a:solidFill>
                  <a:srgbClr val="FFFF00"/>
                </a:solidFill>
              </a:rPr>
              <a:t>dead</a:t>
            </a:r>
            <a:r>
              <a:rPr lang="en-US" sz="2800" dirty="0"/>
              <a:t>, [being] </a:t>
            </a:r>
            <a:r>
              <a:rPr lang="en-US" sz="2800" dirty="0">
                <a:solidFill>
                  <a:srgbClr val="FFFF00"/>
                </a:solidFill>
              </a:rPr>
              <a:t>by itself.</a:t>
            </a:r>
          </a:p>
        </p:txBody>
      </p:sp>
    </p:spTree>
    <p:extLst>
      <p:ext uri="{BB962C8B-B14F-4D97-AF65-F5344CB8AC3E}">
        <p14:creationId xmlns:p14="http://schemas.microsoft.com/office/powerpoint/2010/main" val="747452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Doctrine of grace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3</a:t>
            </a:r>
            <a:endParaRPr lang="en-US" sz="3200" b="1" dirty="0" smtClean="0">
              <a:solidFill>
                <a:schemeClr val="bg1"/>
              </a:solidFill>
            </a:endParaRPr>
          </a:p>
        </p:txBody>
      </p:sp>
      <p:sp>
        <p:nvSpPr>
          <p:cNvPr id="6" name="TextBox 5"/>
          <p:cNvSpPr txBox="1"/>
          <p:nvPr/>
        </p:nvSpPr>
        <p:spPr>
          <a:xfrm>
            <a:off x="406400" y="1231899"/>
            <a:ext cx="10550634" cy="3108543"/>
          </a:xfrm>
          <a:prstGeom prst="rect">
            <a:avLst/>
          </a:prstGeom>
          <a:noFill/>
        </p:spPr>
        <p:txBody>
          <a:bodyPr wrap="square" rtlCol="0">
            <a:spAutoFit/>
          </a:bodyPr>
          <a:lstStyle/>
          <a:p>
            <a:r>
              <a:rPr lang="en-US" sz="2800" b="1" u="sng" dirty="0" smtClean="0"/>
              <a:t>John Calvin </a:t>
            </a:r>
            <a:r>
              <a:rPr lang="en-US" sz="2800" dirty="0"/>
              <a:t> (1509–1564)argued that while humans possess a voluntary will, it is in total bondage to sin after the Fall, rendering it incapable of choosing to follow God without sovereign </a:t>
            </a:r>
            <a:r>
              <a:rPr lang="en-US" sz="2800" dirty="0" smtClean="0"/>
              <a:t>grace</a:t>
            </a:r>
            <a:r>
              <a:rPr lang="en-US" sz="2800" dirty="0" smtClean="0"/>
              <a:t>.</a:t>
            </a:r>
          </a:p>
          <a:p>
            <a:endParaRPr lang="en-US" sz="2800" dirty="0">
              <a:solidFill>
                <a:srgbClr val="FFFF00"/>
              </a:solidFill>
            </a:endParaRPr>
          </a:p>
          <a:p>
            <a:endParaRPr lang="en-US" sz="2800" dirty="0"/>
          </a:p>
          <a:p>
            <a:endParaRPr lang="en-US" sz="2800" dirty="0"/>
          </a:p>
        </p:txBody>
      </p:sp>
    </p:spTree>
    <p:extLst>
      <p:ext uri="{BB962C8B-B14F-4D97-AF65-F5344CB8AC3E}">
        <p14:creationId xmlns:p14="http://schemas.microsoft.com/office/powerpoint/2010/main" val="3467107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Irresistible grace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endParaRPr lang="en-US" sz="3200" b="1" dirty="0" smtClean="0">
              <a:solidFill>
                <a:schemeClr val="bg1"/>
              </a:solidFill>
            </a:endParaRPr>
          </a:p>
        </p:txBody>
      </p:sp>
      <p:sp>
        <p:nvSpPr>
          <p:cNvPr id="6" name="TextBox 5"/>
          <p:cNvSpPr txBox="1"/>
          <p:nvPr/>
        </p:nvSpPr>
        <p:spPr>
          <a:xfrm>
            <a:off x="406400" y="1231899"/>
            <a:ext cx="10550634" cy="3970318"/>
          </a:xfrm>
          <a:prstGeom prst="rect">
            <a:avLst/>
          </a:prstGeom>
          <a:noFill/>
        </p:spPr>
        <p:txBody>
          <a:bodyPr wrap="square" rtlCol="0">
            <a:spAutoFit/>
          </a:bodyPr>
          <a:lstStyle/>
          <a:p>
            <a:r>
              <a:rPr lang="en-US" sz="2800" b="1" u="sng" dirty="0" smtClean="0"/>
              <a:t>John Calvin </a:t>
            </a:r>
            <a:r>
              <a:rPr lang="en-US" sz="2800" dirty="0"/>
              <a:t> (1509–1564)argued that while humans possess a voluntary will, it is in total bondage to sin after the Fall, rendering it incapable of choosing to follow God without sovereign </a:t>
            </a:r>
            <a:r>
              <a:rPr lang="en-US" sz="2800" dirty="0" smtClean="0"/>
              <a:t>grace</a:t>
            </a:r>
            <a:r>
              <a:rPr lang="en-US" sz="2800" dirty="0" smtClean="0"/>
              <a:t>.</a:t>
            </a:r>
          </a:p>
          <a:p>
            <a:r>
              <a:rPr lang="en-US" sz="2800" dirty="0" smtClean="0">
                <a:solidFill>
                  <a:srgbClr val="FFFF00"/>
                </a:solidFill>
              </a:rPr>
              <a:t>In other words, you have free will, but you are to sinful to ever choose Christ.</a:t>
            </a:r>
          </a:p>
          <a:p>
            <a:endParaRPr lang="en-US" sz="2800" dirty="0">
              <a:solidFill>
                <a:srgbClr val="FFFF00"/>
              </a:solidFill>
            </a:endParaRPr>
          </a:p>
          <a:p>
            <a:endParaRPr lang="en-US" sz="2800" dirty="0"/>
          </a:p>
          <a:p>
            <a:endParaRPr lang="en-US" sz="2800" dirty="0"/>
          </a:p>
        </p:txBody>
      </p:sp>
    </p:spTree>
    <p:extLst>
      <p:ext uri="{BB962C8B-B14F-4D97-AF65-F5344CB8AC3E}">
        <p14:creationId xmlns:p14="http://schemas.microsoft.com/office/powerpoint/2010/main" val="370931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Matthew 7:9-11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smtClean="0">
              <a:solidFill>
                <a:schemeClr val="bg1"/>
              </a:solidFill>
            </a:endParaRPr>
          </a:p>
        </p:txBody>
      </p:sp>
      <p:sp>
        <p:nvSpPr>
          <p:cNvPr id="6" name="TextBox 5"/>
          <p:cNvSpPr txBox="1"/>
          <p:nvPr/>
        </p:nvSpPr>
        <p:spPr>
          <a:xfrm>
            <a:off x="406400" y="1231899"/>
            <a:ext cx="10550634" cy="4832092"/>
          </a:xfrm>
          <a:prstGeom prst="rect">
            <a:avLst/>
          </a:prstGeom>
          <a:noFill/>
        </p:spPr>
        <p:txBody>
          <a:bodyPr wrap="square" rtlCol="0">
            <a:spAutoFit/>
          </a:bodyPr>
          <a:lstStyle/>
          <a:p>
            <a:r>
              <a:rPr lang="en-US" sz="2800" dirty="0">
                <a:solidFill>
                  <a:srgbClr val="00B0F0"/>
                </a:solidFill>
              </a:rPr>
              <a:t>9</a:t>
            </a:r>
            <a:r>
              <a:rPr lang="en-US" sz="2800" dirty="0"/>
              <a:t> Or what person is there among you </a:t>
            </a:r>
            <a:r>
              <a:rPr lang="en-US" sz="2800" dirty="0" smtClean="0"/>
              <a:t>who</a:t>
            </a:r>
            <a:r>
              <a:rPr lang="en-US" sz="2800" dirty="0"/>
              <a:t>, when his son asks for a loaf of bread, </a:t>
            </a:r>
            <a:r>
              <a:rPr lang="en-US" sz="2800" dirty="0" smtClean="0"/>
              <a:t>will </a:t>
            </a:r>
            <a:r>
              <a:rPr lang="en-US" sz="2800" dirty="0"/>
              <a:t>give him a stone? </a:t>
            </a:r>
            <a:endParaRPr lang="en-US" sz="2800" dirty="0" smtClean="0"/>
          </a:p>
          <a:p>
            <a:endParaRPr lang="en-US" sz="2800" dirty="0"/>
          </a:p>
          <a:p>
            <a:r>
              <a:rPr lang="en-US" sz="2800" dirty="0" smtClean="0">
                <a:solidFill>
                  <a:srgbClr val="00B0F0"/>
                </a:solidFill>
              </a:rPr>
              <a:t>10</a:t>
            </a:r>
            <a:r>
              <a:rPr lang="en-US" sz="2800" dirty="0" smtClean="0"/>
              <a:t> </a:t>
            </a:r>
            <a:r>
              <a:rPr lang="en-US" sz="2800" dirty="0"/>
              <a:t>Or </a:t>
            </a:r>
            <a:r>
              <a:rPr lang="en-US" sz="2800" dirty="0" smtClean="0"/>
              <a:t>if </a:t>
            </a:r>
            <a:r>
              <a:rPr lang="en-US" sz="2800" dirty="0"/>
              <a:t>he asks for a fish, he will not give him a snake, will he? </a:t>
            </a:r>
            <a:endParaRPr lang="en-US" sz="2800" dirty="0" smtClean="0"/>
          </a:p>
          <a:p>
            <a:endParaRPr lang="en-US" sz="2800" dirty="0"/>
          </a:p>
          <a:p>
            <a:r>
              <a:rPr lang="en-US" sz="2800" dirty="0" smtClean="0">
                <a:solidFill>
                  <a:srgbClr val="00B0F0"/>
                </a:solidFill>
              </a:rPr>
              <a:t>11</a:t>
            </a:r>
            <a:r>
              <a:rPr lang="en-US" sz="2800" dirty="0" smtClean="0"/>
              <a:t> </a:t>
            </a:r>
            <a:r>
              <a:rPr lang="en-US" sz="2800" dirty="0"/>
              <a:t>So if you, </a:t>
            </a:r>
            <a:r>
              <a:rPr lang="en-US" sz="2800" dirty="0">
                <a:solidFill>
                  <a:srgbClr val="FFFF00"/>
                </a:solidFill>
              </a:rPr>
              <a:t>despite being </a:t>
            </a:r>
            <a:r>
              <a:rPr lang="en-US" sz="2800" dirty="0" smtClean="0">
                <a:solidFill>
                  <a:srgbClr val="FFFF00"/>
                </a:solidFill>
              </a:rPr>
              <a:t>evil</a:t>
            </a:r>
            <a:r>
              <a:rPr lang="en-US" sz="2800" dirty="0"/>
              <a:t>, know how to give good gifts to your children, how much more will your Father who is in heaven give good things to those who ask Him!</a:t>
            </a:r>
            <a:endParaRPr lang="en-US" sz="2800" dirty="0">
              <a:solidFill>
                <a:srgbClr val="FFFF00"/>
              </a:solidFill>
            </a:endParaRPr>
          </a:p>
          <a:p>
            <a:endParaRPr lang="en-US" sz="2800" dirty="0"/>
          </a:p>
          <a:p>
            <a:endParaRPr lang="en-US" sz="2800" dirty="0"/>
          </a:p>
        </p:txBody>
      </p:sp>
    </p:spTree>
    <p:extLst>
      <p:ext uri="{BB962C8B-B14F-4D97-AF65-F5344CB8AC3E}">
        <p14:creationId xmlns:p14="http://schemas.microsoft.com/office/powerpoint/2010/main" val="255760158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Doctrine of grace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6</a:t>
            </a:r>
            <a:endParaRPr lang="en-US" sz="3200" b="1" dirty="0" smtClean="0">
              <a:solidFill>
                <a:schemeClr val="bg1"/>
              </a:solidFill>
            </a:endParaRPr>
          </a:p>
        </p:txBody>
      </p:sp>
      <p:sp>
        <p:nvSpPr>
          <p:cNvPr id="6" name="TextBox 5"/>
          <p:cNvSpPr txBox="1"/>
          <p:nvPr/>
        </p:nvSpPr>
        <p:spPr>
          <a:xfrm>
            <a:off x="406400" y="1231899"/>
            <a:ext cx="10550634" cy="2246769"/>
          </a:xfrm>
          <a:prstGeom prst="rect">
            <a:avLst/>
          </a:prstGeom>
          <a:noFill/>
        </p:spPr>
        <p:txBody>
          <a:bodyPr wrap="square" rtlCol="0">
            <a:spAutoFit/>
          </a:bodyPr>
          <a:lstStyle/>
          <a:p>
            <a:r>
              <a:rPr lang="en-US" sz="2800" b="1" u="sng" dirty="0" smtClean="0"/>
              <a:t>Jacobus </a:t>
            </a:r>
            <a:r>
              <a:rPr lang="en-US" sz="2800" b="1" u="sng" dirty="0"/>
              <a:t>Arminius</a:t>
            </a:r>
            <a:r>
              <a:rPr lang="en-US" sz="2800" dirty="0"/>
              <a:t>  (1560–1609) defined prevenient grace as the supernatural, enabling work of the Holy Spirit that precedes regeneration, restoring human free will to respond to the gospel. </a:t>
            </a:r>
            <a:r>
              <a:rPr lang="en-US" sz="2800" dirty="0" smtClean="0"/>
              <a:t>This allows sinners </a:t>
            </a:r>
            <a:r>
              <a:rPr lang="en-US" sz="2800" dirty="0"/>
              <a:t>to accept or resist God's offer of </a:t>
            </a:r>
            <a:r>
              <a:rPr lang="en-US" sz="2800" dirty="0" smtClean="0"/>
              <a:t>salvation.</a:t>
            </a:r>
            <a:endParaRPr lang="en-US" sz="2800" dirty="0"/>
          </a:p>
        </p:txBody>
      </p:sp>
    </p:spTree>
    <p:extLst>
      <p:ext uri="{BB962C8B-B14F-4D97-AF65-F5344CB8AC3E}">
        <p14:creationId xmlns:p14="http://schemas.microsoft.com/office/powerpoint/2010/main" val="344986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Prevenient grace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sp>
        <p:nvSpPr>
          <p:cNvPr id="6" name="TextBox 5"/>
          <p:cNvSpPr txBox="1"/>
          <p:nvPr/>
        </p:nvSpPr>
        <p:spPr>
          <a:xfrm>
            <a:off x="406400" y="1231899"/>
            <a:ext cx="10550634" cy="4832092"/>
          </a:xfrm>
          <a:prstGeom prst="rect">
            <a:avLst/>
          </a:prstGeom>
          <a:noFill/>
        </p:spPr>
        <p:txBody>
          <a:bodyPr wrap="square" rtlCol="0">
            <a:spAutoFit/>
          </a:bodyPr>
          <a:lstStyle/>
          <a:p>
            <a:r>
              <a:rPr lang="en-US" sz="2800" u="sng" dirty="0">
                <a:solidFill>
                  <a:srgbClr val="00B0F0"/>
                </a:solidFill>
              </a:rPr>
              <a:t>John 6:44: </a:t>
            </a:r>
            <a:r>
              <a:rPr lang="en-US" sz="2800" dirty="0"/>
              <a:t>"No one can come to me unless the Father who sent me draws him".</a:t>
            </a:r>
          </a:p>
          <a:p>
            <a:r>
              <a:rPr lang="en-US" sz="2800" u="sng" dirty="0">
                <a:solidFill>
                  <a:srgbClr val="00B0F0"/>
                </a:solidFill>
              </a:rPr>
              <a:t>John 12:32: </a:t>
            </a:r>
            <a:r>
              <a:rPr lang="en-US" sz="2800" dirty="0"/>
              <a:t>"And I, when I am lifted up from the earth, will draw all people to myself".</a:t>
            </a:r>
          </a:p>
          <a:p>
            <a:r>
              <a:rPr lang="en-US" sz="2800" u="sng" dirty="0">
                <a:solidFill>
                  <a:srgbClr val="00B0F0"/>
                </a:solidFill>
              </a:rPr>
              <a:t>Titus 2:11: </a:t>
            </a:r>
            <a:r>
              <a:rPr lang="en-US" sz="2800" dirty="0"/>
              <a:t>"For the grace of God has appeared that offers salvation to all people".</a:t>
            </a:r>
          </a:p>
          <a:p>
            <a:r>
              <a:rPr lang="en-US" sz="2800" u="sng" dirty="0">
                <a:solidFill>
                  <a:srgbClr val="00B0F0"/>
                </a:solidFill>
              </a:rPr>
              <a:t>Romans 2:4: </a:t>
            </a:r>
            <a:r>
              <a:rPr lang="en-US" sz="2800" dirty="0"/>
              <a:t>"...God’s kindness is intended to lead you to repentance".</a:t>
            </a:r>
          </a:p>
          <a:p>
            <a:r>
              <a:rPr lang="en-US" sz="2800" u="sng" dirty="0">
                <a:solidFill>
                  <a:srgbClr val="00B0F0"/>
                </a:solidFill>
              </a:rPr>
              <a:t>John 16:8</a:t>
            </a:r>
            <a:r>
              <a:rPr lang="en-US" sz="2800" dirty="0"/>
              <a:t>: "When he [the Holy Spirit] comes, he will convict the world of guilt in regard to sin and righteousness and judgment"</a:t>
            </a:r>
            <a:endParaRPr lang="en-US" sz="2800" dirty="0"/>
          </a:p>
        </p:txBody>
      </p:sp>
    </p:spTree>
    <p:extLst>
      <p:ext uri="{BB962C8B-B14F-4D97-AF65-F5344CB8AC3E}">
        <p14:creationId xmlns:p14="http://schemas.microsoft.com/office/powerpoint/2010/main" val="316823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Doctrine of grace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smtClean="0">
              <a:solidFill>
                <a:schemeClr val="bg1"/>
              </a:solidFill>
            </a:endParaRPr>
          </a:p>
        </p:txBody>
      </p:sp>
      <p:sp>
        <p:nvSpPr>
          <p:cNvPr id="6" name="TextBox 5"/>
          <p:cNvSpPr txBox="1"/>
          <p:nvPr/>
        </p:nvSpPr>
        <p:spPr>
          <a:xfrm>
            <a:off x="406400" y="1231899"/>
            <a:ext cx="10550634" cy="2677656"/>
          </a:xfrm>
          <a:prstGeom prst="rect">
            <a:avLst/>
          </a:prstGeom>
          <a:noFill/>
        </p:spPr>
        <p:txBody>
          <a:bodyPr wrap="square" rtlCol="0">
            <a:spAutoFit/>
          </a:bodyPr>
          <a:lstStyle/>
          <a:p>
            <a:r>
              <a:rPr lang="en-US" sz="2800" dirty="0"/>
              <a:t>Sanctifying grace, in Wesleyan theology, is the enabling work of the Holy Spirit that progressively transforms </a:t>
            </a:r>
            <a:r>
              <a:rPr lang="en-US" sz="2800" dirty="0">
                <a:solidFill>
                  <a:srgbClr val="00B0F0"/>
                </a:solidFill>
              </a:rPr>
              <a:t>a justified believer</a:t>
            </a:r>
            <a:r>
              <a:rPr lang="en-US" sz="2800" dirty="0"/>
              <a:t>, setting them apart to be holy and restoring them to the image of God. Beginning at the new birth, it cleanses the heart, removes the desire to sin, and empowers perfect love</a:t>
            </a:r>
            <a:r>
              <a:rPr lang="en-US" sz="2800" dirty="0" smtClean="0"/>
              <a:t>.</a:t>
            </a:r>
            <a:endParaRPr lang="en-US" sz="2800" dirty="0"/>
          </a:p>
        </p:txBody>
      </p:sp>
    </p:spTree>
    <p:extLst>
      <p:ext uri="{BB962C8B-B14F-4D97-AF65-F5344CB8AC3E}">
        <p14:creationId xmlns:p14="http://schemas.microsoft.com/office/powerpoint/2010/main" val="2055871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Sanctifying grace</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endParaRPr lang="en-US" sz="3200" b="1" dirty="0" smtClean="0">
              <a:solidFill>
                <a:schemeClr val="bg1"/>
              </a:solidFill>
            </a:endParaRPr>
          </a:p>
        </p:txBody>
      </p:sp>
      <p:sp>
        <p:nvSpPr>
          <p:cNvPr id="6" name="TextBox 5"/>
          <p:cNvSpPr txBox="1"/>
          <p:nvPr/>
        </p:nvSpPr>
        <p:spPr>
          <a:xfrm>
            <a:off x="406400" y="1231899"/>
            <a:ext cx="11595100" cy="5262979"/>
          </a:xfrm>
          <a:prstGeom prst="rect">
            <a:avLst/>
          </a:prstGeom>
          <a:noFill/>
        </p:spPr>
        <p:txBody>
          <a:bodyPr wrap="square" rtlCol="0">
            <a:spAutoFit/>
          </a:bodyPr>
          <a:lstStyle/>
          <a:p>
            <a:r>
              <a:rPr lang="en-US" sz="2800" u="sng" dirty="0">
                <a:solidFill>
                  <a:srgbClr val="00B0F0"/>
                </a:solidFill>
              </a:rPr>
              <a:t>1 Thessalonians 5:23-24: </a:t>
            </a:r>
            <a:r>
              <a:rPr lang="en-US" sz="2800" dirty="0"/>
              <a:t>"</a:t>
            </a:r>
            <a:r>
              <a:rPr lang="en-US" sz="2800" dirty="0">
                <a:solidFill>
                  <a:srgbClr val="FFFF00"/>
                </a:solidFill>
              </a:rPr>
              <a:t>May</a:t>
            </a:r>
            <a:r>
              <a:rPr lang="en-US" sz="2800" dirty="0"/>
              <a:t> the God of peace himself </a:t>
            </a:r>
            <a:r>
              <a:rPr lang="en-US" sz="2800" dirty="0">
                <a:solidFill>
                  <a:srgbClr val="FFFF00"/>
                </a:solidFill>
              </a:rPr>
              <a:t>sanctify</a:t>
            </a:r>
            <a:r>
              <a:rPr lang="en-US" sz="2800" dirty="0"/>
              <a:t> you completely..." </a:t>
            </a:r>
          </a:p>
          <a:p>
            <a:r>
              <a:rPr lang="en-US" sz="2800" u="sng" dirty="0">
                <a:solidFill>
                  <a:srgbClr val="00B0F0"/>
                </a:solidFill>
              </a:rPr>
              <a:t>Titus 2:11-12: </a:t>
            </a:r>
            <a:r>
              <a:rPr lang="en-US" sz="2800" dirty="0"/>
              <a:t>"...the grace of God has appeared... training us to renounce ungodliness... and to live self-controlled, upright, and godly lives".</a:t>
            </a:r>
          </a:p>
          <a:p>
            <a:r>
              <a:rPr lang="en-US" sz="2800" u="sng" dirty="0" smtClean="0">
                <a:solidFill>
                  <a:srgbClr val="00B0F0"/>
                </a:solidFill>
              </a:rPr>
              <a:t>Romans </a:t>
            </a:r>
            <a:r>
              <a:rPr lang="en-US" sz="2800" u="sng" dirty="0">
                <a:solidFill>
                  <a:srgbClr val="00B0F0"/>
                </a:solidFill>
              </a:rPr>
              <a:t>6:14: </a:t>
            </a:r>
            <a:r>
              <a:rPr lang="en-US" sz="2800" dirty="0"/>
              <a:t>"For sin shall not have dominion over you, for you are not under law but under grace".</a:t>
            </a:r>
          </a:p>
          <a:p>
            <a:r>
              <a:rPr lang="en-US" sz="2800" u="sng" dirty="0">
                <a:solidFill>
                  <a:srgbClr val="00B0F0"/>
                </a:solidFill>
              </a:rPr>
              <a:t>Philippians 2:12-13: </a:t>
            </a:r>
            <a:r>
              <a:rPr lang="en-US" sz="2800" dirty="0"/>
              <a:t>"...work out your own salvation... for it is God which </a:t>
            </a:r>
            <a:r>
              <a:rPr lang="en-US" sz="2800" dirty="0" err="1"/>
              <a:t>worketh</a:t>
            </a:r>
            <a:r>
              <a:rPr lang="en-US" sz="2800" dirty="0"/>
              <a:t> in you both to will and to do of his good pleasure".</a:t>
            </a:r>
          </a:p>
          <a:p>
            <a:r>
              <a:rPr lang="en-US" sz="2800" u="sng" dirty="0">
                <a:solidFill>
                  <a:srgbClr val="00B0F0"/>
                </a:solidFill>
              </a:rPr>
              <a:t>John 17:17: </a:t>
            </a:r>
            <a:r>
              <a:rPr lang="en-US" sz="2800" dirty="0"/>
              <a:t>"Sanctify them in the truth; your word is truth".</a:t>
            </a:r>
          </a:p>
          <a:p>
            <a:r>
              <a:rPr lang="en-US" sz="2800" u="sng" dirty="0">
                <a:solidFill>
                  <a:srgbClr val="00B0F0"/>
                </a:solidFill>
              </a:rPr>
              <a:t>Hebrews 10:14</a:t>
            </a:r>
            <a:r>
              <a:rPr lang="en-US" sz="2800" dirty="0"/>
              <a:t>: "For by a single offering he has perfected for all time those who are </a:t>
            </a:r>
            <a:r>
              <a:rPr lang="en-US" sz="2800" i="1" dirty="0">
                <a:solidFill>
                  <a:srgbClr val="FFFF00"/>
                </a:solidFill>
              </a:rPr>
              <a:t>being </a:t>
            </a:r>
            <a:r>
              <a:rPr lang="en-US" sz="2800" i="1" dirty="0" smtClean="0">
                <a:solidFill>
                  <a:srgbClr val="FFFF00"/>
                </a:solidFill>
              </a:rPr>
              <a:t>sanctified.</a:t>
            </a:r>
            <a:endParaRPr lang="en-US" sz="2800" i="1" dirty="0">
              <a:solidFill>
                <a:srgbClr val="FFFF00"/>
              </a:solidFill>
            </a:endParaRPr>
          </a:p>
        </p:txBody>
      </p:sp>
    </p:spTree>
    <p:extLst>
      <p:ext uri="{BB962C8B-B14F-4D97-AF65-F5344CB8AC3E}">
        <p14:creationId xmlns:p14="http://schemas.microsoft.com/office/powerpoint/2010/main" val="3489836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169207</TotalTime>
  <Words>1421</Words>
  <Application>Microsoft Office PowerPoint</Application>
  <PresentationFormat>Widescreen</PresentationFormat>
  <Paragraphs>117</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641</cp:revision>
  <dcterms:created xsi:type="dcterms:W3CDTF">2025-10-16T21:16:34Z</dcterms:created>
  <dcterms:modified xsi:type="dcterms:W3CDTF">2026-03-29T12:47:29Z</dcterms:modified>
</cp:coreProperties>
</file>