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446" r:id="rId3"/>
    <p:sldId id="451" r:id="rId4"/>
    <p:sldId id="410" r:id="rId5"/>
    <p:sldId id="452" r:id="rId6"/>
    <p:sldId id="418" r:id="rId7"/>
    <p:sldId id="403" r:id="rId8"/>
    <p:sldId id="405" r:id="rId9"/>
    <p:sldId id="407" r:id="rId10"/>
    <p:sldId id="423" r:id="rId11"/>
    <p:sldId id="443" r:id="rId12"/>
    <p:sldId id="453" r:id="rId13"/>
    <p:sldId id="454" r:id="rId14"/>
    <p:sldId id="429" r:id="rId15"/>
    <p:sldId id="432" r:id="rId16"/>
    <p:sldId id="433" r:id="rId17"/>
    <p:sldId id="430" r:id="rId18"/>
    <p:sldId id="434" r:id="rId19"/>
    <p:sldId id="431" r:id="rId20"/>
    <p:sldId id="437" r:id="rId21"/>
    <p:sldId id="435" r:id="rId22"/>
    <p:sldId id="438" r:id="rId23"/>
    <p:sldId id="449" r:id="rId24"/>
    <p:sldId id="440" r:id="rId25"/>
    <p:sldId id="442" r:id="rId26"/>
    <p:sldId id="450" r:id="rId27"/>
    <p:sldId id="444" r:id="rId28"/>
    <p:sldId id="445" r:id="rId29"/>
    <p:sldId id="447" r:id="rId30"/>
    <p:sldId id="26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12/11/2025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12/11/2025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12/11/2025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12/11/2025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12/11/2025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12/11/2025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62500" lnSpcReduction="20000"/>
          </a:bodyPr>
          <a:lstStyle/>
          <a:p>
            <a:r>
              <a:rPr lang="en-US" sz="9600" dirty="0" smtClean="0">
                <a:solidFill>
                  <a:srgbClr val="92D050"/>
                </a:solidFill>
                <a:latin typeface="Algerian" panose="04020705040A02060702" pitchFamily="82" charset="0"/>
              </a:rPr>
              <a:t>WEEK 2</a:t>
            </a:r>
          </a:p>
          <a:p>
            <a:r>
              <a:rPr lang="en-US" sz="8800" dirty="0" smtClean="0">
                <a:solidFill>
                  <a:schemeClr val="bg1"/>
                </a:solidFill>
                <a:latin typeface="Algerian" panose="04020705040A02060702" pitchFamily="82" charset="0"/>
              </a:rPr>
              <a:t>12-14-25</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27</a:t>
            </a:r>
            <a:endParaRPr lang="en-US" sz="3200" b="1"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05" y="1179486"/>
            <a:ext cx="6661275" cy="4705635"/>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36</a:t>
            </a:r>
            <a:endParaRPr lang="en-US" sz="3200" b="1" dirty="0">
              <a:solidFill>
                <a:schemeClr val="bg1"/>
              </a:solidFill>
            </a:endParaRPr>
          </a:p>
        </p:txBody>
      </p:sp>
      <p:sp>
        <p:nvSpPr>
          <p:cNvPr id="2" name="TextBox 1"/>
          <p:cNvSpPr txBox="1"/>
          <p:nvPr/>
        </p:nvSpPr>
        <p:spPr>
          <a:xfrm>
            <a:off x="558801" y="1117600"/>
            <a:ext cx="11176000" cy="4031873"/>
          </a:xfrm>
          <a:prstGeom prst="rect">
            <a:avLst/>
          </a:prstGeom>
          <a:noFill/>
        </p:spPr>
        <p:txBody>
          <a:bodyPr wrap="square" rtlCol="0">
            <a:spAutoFit/>
          </a:bodyPr>
          <a:lstStyle/>
          <a:p>
            <a:r>
              <a:rPr lang="en-US" sz="3200" dirty="0" smtClean="0"/>
              <a:t>9 But </a:t>
            </a:r>
            <a:r>
              <a:rPr lang="en-US" sz="3200" dirty="0"/>
              <a:t>Michael the archangel, when he disputed with the devil and argued about the body of Moses, did not dare pronounce against him a railing judgment, but said, "The Lord rebuke you!" </a:t>
            </a:r>
            <a:endParaRPr lang="en-US" sz="3200" dirty="0" smtClean="0"/>
          </a:p>
          <a:p>
            <a:endParaRPr lang="en-US" sz="3200" dirty="0">
              <a:solidFill>
                <a:srgbClr val="FFFF00"/>
              </a:solidFill>
            </a:endParaRPr>
          </a:p>
          <a:p>
            <a:r>
              <a:rPr lang="en-US" sz="3200" dirty="0">
                <a:solidFill>
                  <a:srgbClr val="FFFF00"/>
                </a:solidFill>
              </a:rPr>
              <a:t>This is a quote from the Assumption of Moses, aka The Testament of Moses.</a:t>
            </a:r>
          </a:p>
          <a:p>
            <a:endParaRPr lang="en-US" sz="3200" dirty="0">
              <a:solidFill>
                <a:srgbClr val="FFFF00"/>
              </a:solidFill>
            </a:endParaRPr>
          </a:p>
        </p:txBody>
      </p:sp>
    </p:spTree>
    <p:extLst>
      <p:ext uri="{BB962C8B-B14F-4D97-AF65-F5344CB8AC3E}">
        <p14:creationId xmlns:p14="http://schemas.microsoft.com/office/powerpoint/2010/main" val="295742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Early church leaders &amp; Enoch</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37</a:t>
            </a:r>
            <a:endParaRPr lang="en-US" sz="3200" b="1" dirty="0">
              <a:solidFill>
                <a:schemeClr val="bg1"/>
              </a:solidFill>
            </a:endParaRPr>
          </a:p>
        </p:txBody>
      </p:sp>
      <p:sp>
        <p:nvSpPr>
          <p:cNvPr id="2" name="TextBox 1"/>
          <p:cNvSpPr txBox="1"/>
          <p:nvPr/>
        </p:nvSpPr>
        <p:spPr>
          <a:xfrm>
            <a:off x="508000" y="1092200"/>
            <a:ext cx="11226801" cy="5719266"/>
          </a:xfrm>
          <a:prstGeom prst="rect">
            <a:avLst/>
          </a:prstGeom>
          <a:noFill/>
        </p:spPr>
        <p:txBody>
          <a:bodyPr wrap="square" rtlCol="0">
            <a:spAutoFit/>
          </a:bodyPr>
          <a:lstStyle/>
          <a:p>
            <a:r>
              <a:rPr lang="en-US" sz="2400" b="1" u="sng" dirty="0"/>
              <a:t>Key Figures Who Valued Enoch</a:t>
            </a:r>
            <a:r>
              <a:rPr lang="en-US" sz="2400" b="1" u="sng" dirty="0" smtClean="0"/>
              <a:t>:</a:t>
            </a:r>
          </a:p>
          <a:p>
            <a:endParaRPr lang="en-US" sz="2400" b="1" dirty="0"/>
          </a:p>
          <a:p>
            <a:r>
              <a:rPr lang="en-US" sz="2400" dirty="0">
                <a:solidFill>
                  <a:srgbClr val="00B0F0"/>
                </a:solidFill>
              </a:rPr>
              <a:t>Tertullian</a:t>
            </a:r>
            <a:r>
              <a:rPr lang="en-US" sz="2400" dirty="0"/>
              <a:t> (c. 160–220 AD): A major proponent, using Enoch to explain demonic origins and the fall of angels, viewing it as authoritative</a:t>
            </a:r>
            <a:r>
              <a:rPr lang="en-US" sz="2400" dirty="0" smtClean="0"/>
              <a:t>.</a:t>
            </a:r>
          </a:p>
          <a:p>
            <a:endParaRPr lang="en-US" sz="2400" dirty="0"/>
          </a:p>
          <a:p>
            <a:r>
              <a:rPr lang="en-US" sz="2400" dirty="0">
                <a:solidFill>
                  <a:srgbClr val="00B0F0"/>
                </a:solidFill>
              </a:rPr>
              <a:t>Irenaeus</a:t>
            </a:r>
            <a:r>
              <a:rPr lang="en-US" sz="2400" dirty="0"/>
              <a:t> (c. 130–202 AD): Quoted and referenced the book, seeing it as providing key insights into biblical prophecy</a:t>
            </a:r>
            <a:r>
              <a:rPr lang="en-US" sz="2400" dirty="0" smtClean="0"/>
              <a:t>.</a:t>
            </a:r>
          </a:p>
          <a:p>
            <a:endParaRPr lang="en-US" sz="2400" dirty="0"/>
          </a:p>
          <a:p>
            <a:r>
              <a:rPr lang="en-US" sz="2400" dirty="0">
                <a:solidFill>
                  <a:srgbClr val="00B0F0"/>
                </a:solidFill>
              </a:rPr>
              <a:t>Clement of Alexandria </a:t>
            </a:r>
            <a:r>
              <a:rPr lang="en-US" sz="2400" dirty="0"/>
              <a:t>(c. 150–215 AD): Incorporated Enoch's teachings into his writings</a:t>
            </a:r>
            <a:r>
              <a:rPr lang="en-US" sz="2400" dirty="0" smtClean="0"/>
              <a:t>.</a:t>
            </a:r>
          </a:p>
          <a:p>
            <a:endParaRPr lang="en-US" sz="2400" dirty="0"/>
          </a:p>
          <a:p>
            <a:r>
              <a:rPr lang="en-US" sz="2400" dirty="0">
                <a:solidFill>
                  <a:srgbClr val="00B0F0"/>
                </a:solidFill>
              </a:rPr>
              <a:t>Justin Martyr </a:t>
            </a:r>
            <a:r>
              <a:rPr lang="en-US" sz="2400" dirty="0"/>
              <a:t>(c. 100–165 AD): Made use of the Book of Enoch, linking its prophecies to Christ</a:t>
            </a:r>
            <a:r>
              <a:rPr lang="en-US" sz="2400" dirty="0" smtClean="0"/>
              <a:t>.</a:t>
            </a:r>
          </a:p>
          <a:p>
            <a:endParaRPr lang="en-US" sz="2400" dirty="0"/>
          </a:p>
          <a:p>
            <a:r>
              <a:rPr lang="en-US" sz="2400" dirty="0">
                <a:solidFill>
                  <a:srgbClr val="00B0F0"/>
                </a:solidFill>
              </a:rPr>
              <a:t>Origen</a:t>
            </a:r>
            <a:r>
              <a:rPr lang="en-US" sz="2400" dirty="0"/>
              <a:t> (c. 185–254 AD): Cited the book in his theological works</a:t>
            </a:r>
            <a:r>
              <a:rPr lang="en-US" sz="2800" dirty="0"/>
              <a:t>. </a:t>
            </a:r>
          </a:p>
        </p:txBody>
      </p:sp>
    </p:spTree>
    <p:extLst>
      <p:ext uri="{BB962C8B-B14F-4D97-AF65-F5344CB8AC3E}">
        <p14:creationId xmlns:p14="http://schemas.microsoft.com/office/powerpoint/2010/main" val="213839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Augustine City of god </a:t>
            </a:r>
            <a:r>
              <a:rPr lang="en-US" sz="4000" dirty="0" err="1" smtClean="0">
                <a:solidFill>
                  <a:srgbClr val="92D050"/>
                </a:solidFill>
              </a:rPr>
              <a:t>I,xv,xxiii</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38</a:t>
            </a:r>
            <a:endParaRPr lang="en-US" sz="3200" b="1" dirty="0">
              <a:solidFill>
                <a:schemeClr val="bg1"/>
              </a:solidFill>
            </a:endParaRPr>
          </a:p>
        </p:txBody>
      </p:sp>
      <p:sp>
        <p:nvSpPr>
          <p:cNvPr id="2" name="TextBox 1"/>
          <p:cNvSpPr txBox="1"/>
          <p:nvPr/>
        </p:nvSpPr>
        <p:spPr>
          <a:xfrm>
            <a:off x="558800" y="1422400"/>
            <a:ext cx="11176001" cy="3108543"/>
          </a:xfrm>
          <a:prstGeom prst="rect">
            <a:avLst/>
          </a:prstGeom>
          <a:noFill/>
        </p:spPr>
        <p:txBody>
          <a:bodyPr wrap="square" rtlCol="0">
            <a:spAutoFit/>
          </a:bodyPr>
          <a:lstStyle/>
          <a:p>
            <a:r>
              <a:rPr lang="en-US" sz="2800" dirty="0"/>
              <a:t>We </a:t>
            </a:r>
            <a:r>
              <a:rPr lang="en-US" sz="2800" dirty="0">
                <a:solidFill>
                  <a:srgbClr val="FFFF00"/>
                </a:solidFill>
              </a:rPr>
              <a:t>cannot deny </a:t>
            </a:r>
            <a:r>
              <a:rPr lang="en-US" sz="2800" dirty="0"/>
              <a:t>that Enoch, the seventh from Adam, </a:t>
            </a:r>
            <a:r>
              <a:rPr lang="en-US" sz="2800" dirty="0">
                <a:solidFill>
                  <a:srgbClr val="FFFF00"/>
                </a:solidFill>
              </a:rPr>
              <a:t>left some divine writings</a:t>
            </a:r>
            <a:r>
              <a:rPr lang="en-US" sz="2800" dirty="0"/>
              <a:t>, for this is </a:t>
            </a:r>
            <a:r>
              <a:rPr lang="en-US" sz="2800" dirty="0">
                <a:solidFill>
                  <a:srgbClr val="FFFF00"/>
                </a:solidFill>
              </a:rPr>
              <a:t>asserted</a:t>
            </a:r>
            <a:r>
              <a:rPr lang="en-US" sz="2800" dirty="0"/>
              <a:t> by the Apostle Jude in his canonical epistle. But it is not without reason that these writings have no place in that canon of </a:t>
            </a:r>
            <a:r>
              <a:rPr lang="en-US" sz="2800" dirty="0" smtClean="0"/>
              <a:t>……… </a:t>
            </a:r>
            <a:r>
              <a:rPr lang="en-US" sz="2800" dirty="0"/>
              <a:t>So that the writings which are produced under his name, and which contain these fables about the giants, saying that their fathers were not men; are properly judged by prudent men to be not genuine.</a:t>
            </a:r>
            <a:endParaRPr lang="en-US" sz="2800" dirty="0"/>
          </a:p>
        </p:txBody>
      </p:sp>
      <p:sp>
        <p:nvSpPr>
          <p:cNvPr id="7" name="TextBox 6"/>
          <p:cNvSpPr txBox="1"/>
          <p:nvPr/>
        </p:nvSpPr>
        <p:spPr>
          <a:xfrm>
            <a:off x="927100" y="5067300"/>
            <a:ext cx="4686300" cy="369332"/>
          </a:xfrm>
          <a:prstGeom prst="rect">
            <a:avLst/>
          </a:prstGeom>
          <a:noFill/>
        </p:spPr>
        <p:txBody>
          <a:bodyPr wrap="square" rtlCol="0">
            <a:spAutoFit/>
          </a:bodyPr>
          <a:lstStyle/>
          <a:p>
            <a:r>
              <a:rPr lang="en-US" dirty="0" smtClean="0">
                <a:solidFill>
                  <a:srgbClr val="00B0F0"/>
                </a:solidFill>
              </a:rPr>
              <a:t>Written in 413 AD   Council of Hippo 393</a:t>
            </a:r>
            <a:endParaRPr lang="en-US" dirty="0">
              <a:solidFill>
                <a:srgbClr val="00B0F0"/>
              </a:solidFill>
            </a:endParaRPr>
          </a:p>
        </p:txBody>
      </p:sp>
    </p:spTree>
    <p:extLst>
      <p:ext uri="{BB962C8B-B14F-4D97-AF65-F5344CB8AC3E}">
        <p14:creationId xmlns:p14="http://schemas.microsoft.com/office/powerpoint/2010/main" val="3761715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Augustine City of god </a:t>
            </a:r>
            <a:r>
              <a:rPr lang="en-US" sz="4000" dirty="0" err="1" smtClean="0">
                <a:solidFill>
                  <a:srgbClr val="92D050"/>
                </a:solidFill>
              </a:rPr>
              <a:t>I,xv,xxiii</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39</a:t>
            </a:r>
            <a:endParaRPr lang="en-US" sz="3200" b="1" dirty="0">
              <a:solidFill>
                <a:schemeClr val="bg1"/>
              </a:solidFill>
            </a:endParaRPr>
          </a:p>
        </p:txBody>
      </p:sp>
      <p:sp>
        <p:nvSpPr>
          <p:cNvPr id="2" name="TextBox 1"/>
          <p:cNvSpPr txBox="1"/>
          <p:nvPr/>
        </p:nvSpPr>
        <p:spPr>
          <a:xfrm>
            <a:off x="558800" y="1422400"/>
            <a:ext cx="11176001" cy="3108543"/>
          </a:xfrm>
          <a:prstGeom prst="rect">
            <a:avLst/>
          </a:prstGeom>
          <a:noFill/>
        </p:spPr>
        <p:txBody>
          <a:bodyPr wrap="square" rtlCol="0">
            <a:spAutoFit/>
          </a:bodyPr>
          <a:lstStyle/>
          <a:p>
            <a:r>
              <a:rPr lang="en-US" sz="2800" dirty="0"/>
              <a:t>We </a:t>
            </a:r>
            <a:r>
              <a:rPr lang="en-US" sz="2800" dirty="0">
                <a:solidFill>
                  <a:srgbClr val="FFFF00"/>
                </a:solidFill>
              </a:rPr>
              <a:t>cannot deny </a:t>
            </a:r>
            <a:r>
              <a:rPr lang="en-US" sz="2800" dirty="0"/>
              <a:t>that Enoch, the seventh from Adam, </a:t>
            </a:r>
            <a:r>
              <a:rPr lang="en-US" sz="2800" dirty="0">
                <a:solidFill>
                  <a:srgbClr val="FFFF00"/>
                </a:solidFill>
              </a:rPr>
              <a:t>left some divine writings</a:t>
            </a:r>
            <a:r>
              <a:rPr lang="en-US" sz="2800" dirty="0"/>
              <a:t>, for this is </a:t>
            </a:r>
            <a:r>
              <a:rPr lang="en-US" sz="2800" dirty="0">
                <a:solidFill>
                  <a:srgbClr val="FFFF00"/>
                </a:solidFill>
              </a:rPr>
              <a:t>asserted</a:t>
            </a:r>
            <a:r>
              <a:rPr lang="en-US" sz="2800" dirty="0"/>
              <a:t> by the Apostle Jude in his canonical epistle. But it is not without reason that these writings have no place in that canon of </a:t>
            </a:r>
            <a:r>
              <a:rPr lang="en-US" sz="2800" dirty="0" smtClean="0"/>
              <a:t>……… </a:t>
            </a:r>
            <a:r>
              <a:rPr lang="en-US" sz="2800" dirty="0"/>
              <a:t>So that the writings which are produced under his name, and which contain these fables about the giants, saying that their fathers were not men; are properly judged by prudent men to be not genuine.</a:t>
            </a:r>
            <a:endParaRPr lang="en-US" sz="2800" dirty="0"/>
          </a:p>
        </p:txBody>
      </p:sp>
      <p:sp>
        <p:nvSpPr>
          <p:cNvPr id="7" name="TextBox 6"/>
          <p:cNvSpPr txBox="1"/>
          <p:nvPr/>
        </p:nvSpPr>
        <p:spPr>
          <a:xfrm>
            <a:off x="927100" y="5067300"/>
            <a:ext cx="4686300" cy="369332"/>
          </a:xfrm>
          <a:prstGeom prst="rect">
            <a:avLst/>
          </a:prstGeom>
          <a:noFill/>
        </p:spPr>
        <p:txBody>
          <a:bodyPr wrap="square" rtlCol="0">
            <a:spAutoFit/>
          </a:bodyPr>
          <a:lstStyle/>
          <a:p>
            <a:r>
              <a:rPr lang="en-US" dirty="0" smtClean="0">
                <a:solidFill>
                  <a:srgbClr val="00B0F0"/>
                </a:solidFill>
              </a:rPr>
              <a:t>Written in 413 AD   Council of Hippo 393</a:t>
            </a:r>
            <a:endParaRPr lang="en-US" dirty="0">
              <a:solidFill>
                <a:srgbClr val="00B0F0"/>
              </a:solidFill>
            </a:endParaRPr>
          </a:p>
        </p:txBody>
      </p:sp>
      <p:sp>
        <p:nvSpPr>
          <p:cNvPr id="5" name="TextBox 4"/>
          <p:cNvSpPr txBox="1"/>
          <p:nvPr/>
        </p:nvSpPr>
        <p:spPr>
          <a:xfrm>
            <a:off x="1866900" y="1422400"/>
            <a:ext cx="8343900" cy="3970318"/>
          </a:xfrm>
          <a:prstGeom prst="rect">
            <a:avLst/>
          </a:prstGeom>
          <a:solidFill>
            <a:srgbClr val="FF0000"/>
          </a:solidFill>
        </p:spPr>
        <p:txBody>
          <a:bodyPr wrap="square" rtlCol="0">
            <a:spAutoFit/>
          </a:bodyPr>
          <a:lstStyle/>
          <a:p>
            <a:r>
              <a:rPr lang="en-US" sz="3600" dirty="0">
                <a:solidFill>
                  <a:schemeClr val="bg1"/>
                </a:solidFill>
              </a:rPr>
              <a:t>6 And angels who did not keep their own domain, but abandoned their proper abode, He has kept in eternal bonds </a:t>
            </a:r>
            <a:r>
              <a:rPr lang="en-US" sz="3600" dirty="0" smtClean="0">
                <a:solidFill>
                  <a:schemeClr val="bg1"/>
                </a:solidFill>
              </a:rPr>
              <a:t>(</a:t>
            </a:r>
            <a:r>
              <a:rPr lang="en-US" sz="3600" dirty="0" smtClean="0"/>
              <a:t>NASB</a:t>
            </a:r>
            <a:r>
              <a:rPr lang="en-US" sz="3600" dirty="0"/>
              <a:t>: imprisonment, bonds, </a:t>
            </a:r>
            <a:r>
              <a:rPr lang="en-US" sz="3600" dirty="0">
                <a:solidFill>
                  <a:srgbClr val="FFFF00"/>
                </a:solidFill>
              </a:rPr>
              <a:t>chains</a:t>
            </a:r>
            <a:r>
              <a:rPr lang="en-US" sz="3600" dirty="0"/>
              <a:t>, </a:t>
            </a:r>
            <a:r>
              <a:rPr lang="en-US" sz="3600" dirty="0" smtClean="0"/>
              <a:t>bond) </a:t>
            </a:r>
            <a:r>
              <a:rPr lang="en-US" sz="3600" dirty="0" err="1">
                <a:solidFill>
                  <a:schemeClr val="bg1"/>
                </a:solidFill>
              </a:rPr>
              <a:t>impedimentunder</a:t>
            </a:r>
            <a:r>
              <a:rPr lang="en-US" sz="3600" dirty="0">
                <a:solidFill>
                  <a:schemeClr val="bg1"/>
                </a:solidFill>
              </a:rPr>
              <a:t> darkness for the judgment of the great day, </a:t>
            </a:r>
          </a:p>
        </p:txBody>
      </p:sp>
    </p:spTree>
    <p:extLst>
      <p:ext uri="{BB962C8B-B14F-4D97-AF65-F5344CB8AC3E}">
        <p14:creationId xmlns:p14="http://schemas.microsoft.com/office/powerpoint/2010/main" val="683381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40</a:t>
            </a:r>
            <a:endParaRPr lang="en-US" sz="3200" b="1" dirty="0">
              <a:solidFill>
                <a:schemeClr val="bg1"/>
              </a:solidFill>
            </a:endParaRPr>
          </a:p>
        </p:txBody>
      </p:sp>
      <p:sp>
        <p:nvSpPr>
          <p:cNvPr id="2" name="TextBox 1"/>
          <p:cNvSpPr txBox="1"/>
          <p:nvPr/>
        </p:nvSpPr>
        <p:spPr>
          <a:xfrm>
            <a:off x="558801" y="1117600"/>
            <a:ext cx="11176000" cy="5016758"/>
          </a:xfrm>
          <a:prstGeom prst="rect">
            <a:avLst/>
          </a:prstGeom>
          <a:noFill/>
        </p:spPr>
        <p:txBody>
          <a:bodyPr wrap="square" rtlCol="0">
            <a:spAutoFit/>
          </a:bodyPr>
          <a:lstStyle/>
          <a:p>
            <a:r>
              <a:rPr lang="en-US" sz="3200" dirty="0" smtClean="0"/>
              <a:t>10 But </a:t>
            </a:r>
            <a:r>
              <a:rPr lang="en-US" sz="3200" dirty="0"/>
              <a:t>these men revile the things which they do not understand; and the things which they know by instinct, like unreasoning animals, by these things they are destroyed. </a:t>
            </a:r>
            <a:endParaRPr lang="en-US" sz="3200" dirty="0" smtClean="0"/>
          </a:p>
          <a:p>
            <a:endParaRPr lang="en-US" sz="3200" dirty="0"/>
          </a:p>
          <a:p>
            <a:r>
              <a:rPr lang="en-US" sz="3200" dirty="0" smtClean="0"/>
              <a:t>11 Woe </a:t>
            </a:r>
            <a:r>
              <a:rPr lang="en-US" sz="3200" dirty="0"/>
              <a:t>to them! For they have gone the </a:t>
            </a:r>
            <a:r>
              <a:rPr lang="en-US" sz="3200" dirty="0">
                <a:solidFill>
                  <a:srgbClr val="FFFF00"/>
                </a:solidFill>
              </a:rPr>
              <a:t>way of Cain</a:t>
            </a:r>
            <a:r>
              <a:rPr lang="en-US" sz="3200" dirty="0"/>
              <a:t>, and for pay they have rushed headlong into the error of Balaam, and perished in the rebellion of </a:t>
            </a:r>
            <a:r>
              <a:rPr lang="en-US" sz="3200" dirty="0" smtClean="0"/>
              <a:t>Korah. </a:t>
            </a:r>
          </a:p>
          <a:p>
            <a:endParaRPr lang="en-US" sz="3200" dirty="0"/>
          </a:p>
          <a:p>
            <a:endParaRPr lang="en-US" sz="3200" dirty="0">
              <a:solidFill>
                <a:srgbClr val="00B0F0"/>
              </a:solidFill>
            </a:endParaRPr>
          </a:p>
        </p:txBody>
      </p:sp>
    </p:spTree>
    <p:extLst>
      <p:ext uri="{BB962C8B-B14F-4D97-AF65-F5344CB8AC3E}">
        <p14:creationId xmlns:p14="http://schemas.microsoft.com/office/powerpoint/2010/main" val="3403842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Way </a:t>
            </a:r>
            <a:r>
              <a:rPr lang="en-US" sz="4000" smtClean="0">
                <a:solidFill>
                  <a:srgbClr val="92D050"/>
                </a:solidFill>
              </a:rPr>
              <a:t>of cain</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41</a:t>
            </a:r>
            <a:endParaRPr lang="en-US" sz="3200" b="1" dirty="0">
              <a:solidFill>
                <a:schemeClr val="bg1"/>
              </a:solidFill>
            </a:endParaRPr>
          </a:p>
        </p:txBody>
      </p:sp>
      <p:sp>
        <p:nvSpPr>
          <p:cNvPr id="2" name="TextBox 1"/>
          <p:cNvSpPr txBox="1"/>
          <p:nvPr/>
        </p:nvSpPr>
        <p:spPr>
          <a:xfrm>
            <a:off x="558801" y="1117600"/>
            <a:ext cx="11176000" cy="5016758"/>
          </a:xfrm>
          <a:prstGeom prst="rect">
            <a:avLst/>
          </a:prstGeom>
          <a:noFill/>
        </p:spPr>
        <p:txBody>
          <a:bodyPr wrap="square" rtlCol="0">
            <a:spAutoFit/>
          </a:bodyPr>
          <a:lstStyle/>
          <a:p>
            <a:r>
              <a:rPr lang="en-US" sz="3200" dirty="0"/>
              <a:t>The "way of Cain" is a biblical reference to a path of life characterized by rejection of God's terms in favor of self-righteousness, pride, and jealousy, which ultimately leads to violence and rejection. It describes a person who tries to approach God on their own terms through works and rituals, rather than through faith and grace. This path stems from a lack of faith, resulting in anger, envy, and a refusal to acknowledge one's own sinfulness. </a:t>
            </a:r>
          </a:p>
          <a:p>
            <a:endParaRPr lang="en-US" sz="3200" dirty="0">
              <a:solidFill>
                <a:srgbClr val="00B0F0"/>
              </a:solidFill>
            </a:endParaRPr>
          </a:p>
        </p:txBody>
      </p:sp>
    </p:spTree>
    <p:extLst>
      <p:ext uri="{BB962C8B-B14F-4D97-AF65-F5344CB8AC3E}">
        <p14:creationId xmlns:p14="http://schemas.microsoft.com/office/powerpoint/2010/main" val="3677265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42</a:t>
            </a:r>
            <a:endParaRPr lang="en-US" sz="3200" b="1" dirty="0">
              <a:solidFill>
                <a:schemeClr val="bg1"/>
              </a:solidFill>
            </a:endParaRPr>
          </a:p>
        </p:txBody>
      </p:sp>
      <p:sp>
        <p:nvSpPr>
          <p:cNvPr id="2" name="TextBox 1"/>
          <p:cNvSpPr txBox="1"/>
          <p:nvPr/>
        </p:nvSpPr>
        <p:spPr>
          <a:xfrm>
            <a:off x="558801" y="1117600"/>
            <a:ext cx="11176000" cy="5016758"/>
          </a:xfrm>
          <a:prstGeom prst="rect">
            <a:avLst/>
          </a:prstGeom>
          <a:noFill/>
        </p:spPr>
        <p:txBody>
          <a:bodyPr wrap="square" rtlCol="0">
            <a:spAutoFit/>
          </a:bodyPr>
          <a:lstStyle/>
          <a:p>
            <a:r>
              <a:rPr lang="en-US" sz="3200" dirty="0" smtClean="0"/>
              <a:t>10 But </a:t>
            </a:r>
            <a:r>
              <a:rPr lang="en-US" sz="3200" dirty="0"/>
              <a:t>these men revile the things which they do not understand; and the things which they know by instinct, like unreasoning animals, by these things they are destroyed. </a:t>
            </a:r>
            <a:endParaRPr lang="en-US" sz="3200" dirty="0" smtClean="0"/>
          </a:p>
          <a:p>
            <a:endParaRPr lang="en-US" sz="3200" dirty="0"/>
          </a:p>
          <a:p>
            <a:r>
              <a:rPr lang="en-US" sz="3200" dirty="0" smtClean="0"/>
              <a:t>11 Woe </a:t>
            </a:r>
            <a:r>
              <a:rPr lang="en-US" sz="3200" dirty="0"/>
              <a:t>to them! For they have gone the way of Cain, and for pay they have rushed headlong into the </a:t>
            </a:r>
            <a:r>
              <a:rPr lang="en-US" sz="3200" dirty="0">
                <a:solidFill>
                  <a:srgbClr val="FFFF00"/>
                </a:solidFill>
              </a:rPr>
              <a:t>error of Balaam</a:t>
            </a:r>
            <a:r>
              <a:rPr lang="en-US" sz="3200" dirty="0"/>
              <a:t>, and perished in the rebellion of </a:t>
            </a:r>
            <a:r>
              <a:rPr lang="en-US" sz="3200" dirty="0" smtClean="0"/>
              <a:t>Korah. </a:t>
            </a:r>
          </a:p>
          <a:p>
            <a:endParaRPr lang="en-US" sz="3200" dirty="0"/>
          </a:p>
          <a:p>
            <a:endParaRPr lang="en-US" sz="3200" dirty="0">
              <a:solidFill>
                <a:srgbClr val="00B0F0"/>
              </a:solidFill>
            </a:endParaRPr>
          </a:p>
        </p:txBody>
      </p:sp>
    </p:spTree>
    <p:extLst>
      <p:ext uri="{BB962C8B-B14F-4D97-AF65-F5344CB8AC3E}">
        <p14:creationId xmlns:p14="http://schemas.microsoft.com/office/powerpoint/2010/main" val="3881015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Error of </a:t>
            </a:r>
            <a:r>
              <a:rPr lang="en-US" sz="4000" dirty="0" err="1" smtClean="0">
                <a:solidFill>
                  <a:srgbClr val="92D050"/>
                </a:solidFill>
              </a:rPr>
              <a:t>balaam</a:t>
            </a:r>
            <a:r>
              <a:rPr lang="en-US" sz="4000" dirty="0" smtClean="0">
                <a:solidFill>
                  <a:srgbClr val="92D050"/>
                </a:solidFill>
              </a:rPr>
              <a:t>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43</a:t>
            </a:r>
            <a:endParaRPr lang="en-US" sz="3200" b="1" dirty="0">
              <a:solidFill>
                <a:schemeClr val="bg1"/>
              </a:solidFill>
            </a:endParaRPr>
          </a:p>
        </p:txBody>
      </p:sp>
      <p:sp>
        <p:nvSpPr>
          <p:cNvPr id="2" name="TextBox 1"/>
          <p:cNvSpPr txBox="1"/>
          <p:nvPr/>
        </p:nvSpPr>
        <p:spPr>
          <a:xfrm>
            <a:off x="558801" y="1117600"/>
            <a:ext cx="11176000" cy="3539430"/>
          </a:xfrm>
          <a:prstGeom prst="rect">
            <a:avLst/>
          </a:prstGeom>
          <a:noFill/>
        </p:spPr>
        <p:txBody>
          <a:bodyPr wrap="square" rtlCol="0">
            <a:spAutoFit/>
          </a:bodyPr>
          <a:lstStyle/>
          <a:p>
            <a:r>
              <a:rPr lang="en-US" sz="3200" dirty="0"/>
              <a:t>Balaam's error was </a:t>
            </a:r>
            <a:r>
              <a:rPr lang="en-US" sz="3200" b="1" dirty="0"/>
              <a:t>greed and the love of money</a:t>
            </a:r>
            <a:r>
              <a:rPr lang="en-US" sz="3200" dirty="0"/>
              <a:t>, which led him to prioritize personal gain over obedience to God. He was hired to curse Israel but instead advised the Moabites on how to lure the Israelites into sin with sexual immorality and idolatry, leading to a </a:t>
            </a:r>
            <a:r>
              <a:rPr lang="en-US" sz="3200" dirty="0" smtClean="0"/>
              <a:t>plague.</a:t>
            </a:r>
            <a:endParaRPr lang="en-US" sz="3200" dirty="0"/>
          </a:p>
          <a:p>
            <a:endParaRPr lang="en-US" sz="3200" dirty="0" smtClean="0">
              <a:solidFill>
                <a:srgbClr val="00B0F0"/>
              </a:solidFill>
            </a:endParaRPr>
          </a:p>
          <a:p>
            <a:r>
              <a:rPr lang="en-US" sz="3200" dirty="0" smtClean="0">
                <a:solidFill>
                  <a:srgbClr val="00B0F0"/>
                </a:solidFill>
              </a:rPr>
              <a:t>Numbers 22-24</a:t>
            </a:r>
            <a:endParaRPr lang="en-US" sz="3200" dirty="0">
              <a:solidFill>
                <a:srgbClr val="00B0F0"/>
              </a:solidFill>
            </a:endParaRPr>
          </a:p>
        </p:txBody>
      </p:sp>
    </p:spTree>
    <p:extLst>
      <p:ext uri="{BB962C8B-B14F-4D97-AF65-F5344CB8AC3E}">
        <p14:creationId xmlns:p14="http://schemas.microsoft.com/office/powerpoint/2010/main" val="336556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44</a:t>
            </a:r>
            <a:endParaRPr lang="en-US" sz="3200" b="1" dirty="0">
              <a:solidFill>
                <a:schemeClr val="bg1"/>
              </a:solidFill>
            </a:endParaRPr>
          </a:p>
        </p:txBody>
      </p:sp>
      <p:sp>
        <p:nvSpPr>
          <p:cNvPr id="2" name="TextBox 1"/>
          <p:cNvSpPr txBox="1"/>
          <p:nvPr/>
        </p:nvSpPr>
        <p:spPr>
          <a:xfrm>
            <a:off x="558801" y="1117600"/>
            <a:ext cx="11176000" cy="5016758"/>
          </a:xfrm>
          <a:prstGeom prst="rect">
            <a:avLst/>
          </a:prstGeom>
          <a:noFill/>
        </p:spPr>
        <p:txBody>
          <a:bodyPr wrap="square" rtlCol="0">
            <a:spAutoFit/>
          </a:bodyPr>
          <a:lstStyle/>
          <a:p>
            <a:r>
              <a:rPr lang="en-US" sz="3200" dirty="0" smtClean="0"/>
              <a:t>10 But </a:t>
            </a:r>
            <a:r>
              <a:rPr lang="en-US" sz="3200" dirty="0"/>
              <a:t>these men revile the things which they do not understand; and the things which they know by instinct, like unreasoning animals, by these things they are destroyed. </a:t>
            </a:r>
            <a:endParaRPr lang="en-US" sz="3200" dirty="0" smtClean="0"/>
          </a:p>
          <a:p>
            <a:endParaRPr lang="en-US" sz="3200" dirty="0"/>
          </a:p>
          <a:p>
            <a:r>
              <a:rPr lang="en-US" sz="3200" dirty="0" smtClean="0"/>
              <a:t>11 Woe </a:t>
            </a:r>
            <a:r>
              <a:rPr lang="en-US" sz="3200" dirty="0"/>
              <a:t>to them! For they have gone the way of Cain, and for pay they have rushed headlong into the error of Balaam, and perished in the </a:t>
            </a:r>
            <a:r>
              <a:rPr lang="en-US" sz="3200" dirty="0">
                <a:solidFill>
                  <a:srgbClr val="FFFF00"/>
                </a:solidFill>
              </a:rPr>
              <a:t>rebellion of </a:t>
            </a:r>
            <a:r>
              <a:rPr lang="en-US" sz="3200" dirty="0" smtClean="0">
                <a:solidFill>
                  <a:srgbClr val="FFFF00"/>
                </a:solidFill>
              </a:rPr>
              <a:t>Korah</a:t>
            </a:r>
            <a:r>
              <a:rPr lang="en-US" sz="3200" dirty="0" smtClean="0"/>
              <a:t>. </a:t>
            </a:r>
          </a:p>
          <a:p>
            <a:endParaRPr lang="en-US" sz="3200" dirty="0"/>
          </a:p>
          <a:p>
            <a:endParaRPr lang="en-US" sz="3200" dirty="0">
              <a:solidFill>
                <a:srgbClr val="00B0F0"/>
              </a:solidFill>
            </a:endParaRPr>
          </a:p>
        </p:txBody>
      </p:sp>
    </p:spTree>
    <p:extLst>
      <p:ext uri="{BB962C8B-B14F-4D97-AF65-F5344CB8AC3E}">
        <p14:creationId xmlns:p14="http://schemas.microsoft.com/office/powerpoint/2010/main" val="1916890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Rebellion of Korah</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45</a:t>
            </a:r>
            <a:endParaRPr lang="en-US" sz="3200" b="1" dirty="0">
              <a:solidFill>
                <a:schemeClr val="bg1"/>
              </a:solidFill>
            </a:endParaRPr>
          </a:p>
        </p:txBody>
      </p:sp>
      <p:sp>
        <p:nvSpPr>
          <p:cNvPr id="2" name="TextBox 1"/>
          <p:cNvSpPr txBox="1"/>
          <p:nvPr/>
        </p:nvSpPr>
        <p:spPr>
          <a:xfrm>
            <a:off x="558801" y="1117600"/>
            <a:ext cx="11176000" cy="4524315"/>
          </a:xfrm>
          <a:prstGeom prst="rect">
            <a:avLst/>
          </a:prstGeom>
          <a:noFill/>
        </p:spPr>
        <p:txBody>
          <a:bodyPr wrap="square" rtlCol="0">
            <a:spAutoFit/>
          </a:bodyPr>
          <a:lstStyle/>
          <a:p>
            <a:r>
              <a:rPr lang="en-US" sz="3200" dirty="0"/>
              <a:t>The test of Korah was a divine judgment to prove the authority of Moses and Aaron in response to a rebellion. Moses instructed Korah and 250 other men to take censers with fire and incense to the Tent of Meeting the next day, stating that God would reveal who was holy and chosen. God intervened, and fire from the Lord consumed the 250 men, while the ground opened up to swallow Korah, his followers, and their families. </a:t>
            </a:r>
            <a:endParaRPr lang="en-US" sz="3200" dirty="0" smtClean="0">
              <a:solidFill>
                <a:srgbClr val="00B0F0"/>
              </a:solidFill>
            </a:endParaRPr>
          </a:p>
          <a:p>
            <a:r>
              <a:rPr lang="en-US" sz="3200" dirty="0" smtClean="0">
                <a:solidFill>
                  <a:srgbClr val="00B0F0"/>
                </a:solidFill>
              </a:rPr>
              <a:t>Numbers 16</a:t>
            </a:r>
            <a:endParaRPr lang="en-US" sz="3200" dirty="0">
              <a:solidFill>
                <a:srgbClr val="00B0F0"/>
              </a:solidFill>
            </a:endParaRPr>
          </a:p>
        </p:txBody>
      </p:sp>
    </p:spTree>
    <p:extLst>
      <p:ext uri="{BB962C8B-B14F-4D97-AF65-F5344CB8AC3E}">
        <p14:creationId xmlns:p14="http://schemas.microsoft.com/office/powerpoint/2010/main" val="4288173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Isaiah revisited</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28</a:t>
            </a:r>
            <a:endParaRPr lang="en-US" sz="3200" b="1" dirty="0">
              <a:solidFill>
                <a:schemeClr val="bg1"/>
              </a:solidFill>
            </a:endParaRPr>
          </a:p>
        </p:txBody>
      </p:sp>
      <p:pic>
        <p:nvPicPr>
          <p:cNvPr id="5" name="YTDown.com_YouTube_Jewish-Teacher-becomes-a-Student-of-Yesh_Media_dCodbesGNBg_001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7335" y="1117600"/>
            <a:ext cx="8918222" cy="5016500"/>
          </a:xfrm>
          <a:prstGeom prst="rect">
            <a:avLst/>
          </a:prstGeom>
        </p:spPr>
      </p:pic>
    </p:spTree>
    <p:extLst>
      <p:ext uri="{BB962C8B-B14F-4D97-AF65-F5344CB8AC3E}">
        <p14:creationId xmlns:p14="http://schemas.microsoft.com/office/powerpoint/2010/main" val="1721563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46</a:t>
            </a:r>
            <a:endParaRPr lang="en-US" sz="3200" b="1" dirty="0">
              <a:solidFill>
                <a:schemeClr val="bg1"/>
              </a:solidFill>
            </a:endParaRPr>
          </a:p>
        </p:txBody>
      </p:sp>
      <p:sp>
        <p:nvSpPr>
          <p:cNvPr id="2" name="TextBox 1"/>
          <p:cNvSpPr txBox="1"/>
          <p:nvPr/>
        </p:nvSpPr>
        <p:spPr>
          <a:xfrm>
            <a:off x="558801" y="1117600"/>
            <a:ext cx="11176000" cy="4524315"/>
          </a:xfrm>
          <a:prstGeom prst="rect">
            <a:avLst/>
          </a:prstGeom>
          <a:noFill/>
        </p:spPr>
        <p:txBody>
          <a:bodyPr wrap="square" rtlCol="0">
            <a:spAutoFit/>
          </a:bodyPr>
          <a:lstStyle/>
          <a:p>
            <a:r>
              <a:rPr lang="en-US" sz="3200" dirty="0" smtClean="0"/>
              <a:t>12 These </a:t>
            </a:r>
            <a:r>
              <a:rPr lang="en-US" sz="3200" dirty="0"/>
              <a:t>are the men who are hidden reefs in your love feasts when they feast with you without fear, caring for themselves; clouds without water, carried along by winds; autumn trees without fruit, doubly dead, uprooted; </a:t>
            </a:r>
            <a:endParaRPr lang="en-US" sz="3200" dirty="0" smtClean="0"/>
          </a:p>
          <a:p>
            <a:r>
              <a:rPr lang="en-US" sz="3200" dirty="0" smtClean="0"/>
              <a:t>13 wild </a:t>
            </a:r>
            <a:r>
              <a:rPr lang="en-US" sz="3200" dirty="0"/>
              <a:t>waves of the sea, casting up their own shame like foam; wandering stars, for whom the </a:t>
            </a:r>
            <a:r>
              <a:rPr lang="en-US" sz="3200" dirty="0">
                <a:solidFill>
                  <a:srgbClr val="FFFF00"/>
                </a:solidFill>
              </a:rPr>
              <a:t>black</a:t>
            </a:r>
            <a:r>
              <a:rPr lang="en-US" sz="3200" dirty="0"/>
              <a:t> darkness has been reserved forever.</a:t>
            </a:r>
            <a:endParaRPr lang="en-US" sz="3200" dirty="0" smtClean="0"/>
          </a:p>
          <a:p>
            <a:endParaRPr lang="en-US" sz="3200" dirty="0">
              <a:solidFill>
                <a:srgbClr val="00B0F0"/>
              </a:solidFill>
            </a:endParaRPr>
          </a:p>
        </p:txBody>
      </p:sp>
    </p:spTree>
    <p:extLst>
      <p:ext uri="{BB962C8B-B14F-4D97-AF65-F5344CB8AC3E}">
        <p14:creationId xmlns:p14="http://schemas.microsoft.com/office/powerpoint/2010/main" val="1092356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47</a:t>
            </a:r>
            <a:endParaRPr lang="en-US" sz="3200" b="1" dirty="0">
              <a:solidFill>
                <a:schemeClr val="bg1"/>
              </a:solidFill>
            </a:endParaRPr>
          </a:p>
        </p:txBody>
      </p:sp>
      <p:sp>
        <p:nvSpPr>
          <p:cNvPr id="2" name="TextBox 1"/>
          <p:cNvSpPr txBox="1"/>
          <p:nvPr/>
        </p:nvSpPr>
        <p:spPr>
          <a:xfrm>
            <a:off x="558801" y="1117600"/>
            <a:ext cx="11176000" cy="4524315"/>
          </a:xfrm>
          <a:prstGeom prst="rect">
            <a:avLst/>
          </a:prstGeom>
          <a:noFill/>
        </p:spPr>
        <p:txBody>
          <a:bodyPr wrap="square" rtlCol="0">
            <a:spAutoFit/>
          </a:bodyPr>
          <a:lstStyle/>
          <a:p>
            <a:r>
              <a:rPr lang="en-US" sz="3200" dirty="0" smtClean="0"/>
              <a:t>14 [</a:t>
            </a:r>
            <a:r>
              <a:rPr lang="en-US" sz="3200" dirty="0"/>
              <a:t>It was] also about these men [that] Enoch, [in] the seventh [generation] from Adam, prophesied, saying, "Behold, the Lord came with </a:t>
            </a:r>
            <a:r>
              <a:rPr lang="en-US" sz="3200" dirty="0">
                <a:solidFill>
                  <a:srgbClr val="FFFF00"/>
                </a:solidFill>
              </a:rPr>
              <a:t>many thousands </a:t>
            </a:r>
            <a:r>
              <a:rPr lang="en-US" sz="3200" dirty="0"/>
              <a:t>of His holy ones, </a:t>
            </a:r>
            <a:endParaRPr lang="en-US" sz="3200" dirty="0" smtClean="0"/>
          </a:p>
          <a:p>
            <a:endParaRPr lang="en-US" sz="3200" dirty="0"/>
          </a:p>
          <a:p>
            <a:r>
              <a:rPr lang="en-US" sz="3200" dirty="0" smtClean="0"/>
              <a:t>15 to </a:t>
            </a:r>
            <a:r>
              <a:rPr lang="en-US" sz="3200" dirty="0"/>
              <a:t>execute judgment upon all, and to convict all the ungodly of all their ungodly deeds which they have done in an ungodly way, and of all the harsh things which ungodly sinners have spoken against Him."</a:t>
            </a:r>
            <a:endParaRPr lang="en-US" sz="3200" dirty="0">
              <a:solidFill>
                <a:srgbClr val="00B0F0"/>
              </a:solidFill>
            </a:endParaRPr>
          </a:p>
        </p:txBody>
      </p:sp>
    </p:spTree>
    <p:extLst>
      <p:ext uri="{BB962C8B-B14F-4D97-AF65-F5344CB8AC3E}">
        <p14:creationId xmlns:p14="http://schemas.microsoft.com/office/powerpoint/2010/main" val="3060120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1:9</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48</a:t>
            </a:r>
            <a:endParaRPr lang="en-US" sz="3200" b="1" dirty="0">
              <a:solidFill>
                <a:schemeClr val="bg1"/>
              </a:solidFill>
            </a:endParaRPr>
          </a:p>
        </p:txBody>
      </p:sp>
      <p:sp>
        <p:nvSpPr>
          <p:cNvPr id="2" name="TextBox 1"/>
          <p:cNvSpPr txBox="1"/>
          <p:nvPr/>
        </p:nvSpPr>
        <p:spPr>
          <a:xfrm>
            <a:off x="558801" y="1117600"/>
            <a:ext cx="11176000" cy="2554545"/>
          </a:xfrm>
          <a:prstGeom prst="rect">
            <a:avLst/>
          </a:prstGeom>
          <a:noFill/>
        </p:spPr>
        <p:txBody>
          <a:bodyPr wrap="square" rtlCol="0">
            <a:spAutoFit/>
          </a:bodyPr>
          <a:lstStyle/>
          <a:p>
            <a:r>
              <a:rPr lang="en-US" sz="3200" dirty="0"/>
              <a:t>9 Behold! He comes with </a:t>
            </a:r>
            <a:r>
              <a:rPr lang="en-US" sz="3200" dirty="0">
                <a:solidFill>
                  <a:srgbClr val="FFFF00"/>
                </a:solidFill>
              </a:rPr>
              <a:t>tens of thousands </a:t>
            </a:r>
            <a:r>
              <a:rPr lang="en-US" sz="3200" dirty="0"/>
              <a:t>of His holy ones to pass judgment upon all, to annihilate all the wicked, to convict every soul of all the godless deeds they have committed, and of all the harsh words that godless sinners have spoken against Him.</a:t>
            </a:r>
            <a:endParaRPr lang="en-US" sz="3200" dirty="0">
              <a:solidFill>
                <a:srgbClr val="00B0F0"/>
              </a:solidFill>
            </a:endParaRPr>
          </a:p>
        </p:txBody>
      </p:sp>
    </p:spTree>
    <p:extLst>
      <p:ext uri="{BB962C8B-B14F-4D97-AF65-F5344CB8AC3E}">
        <p14:creationId xmlns:p14="http://schemas.microsoft.com/office/powerpoint/2010/main" val="2191209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49</a:t>
            </a:r>
            <a:endParaRPr lang="en-US" sz="3200" b="1" dirty="0">
              <a:solidFill>
                <a:schemeClr val="bg1"/>
              </a:solidFill>
            </a:endParaRPr>
          </a:p>
        </p:txBody>
      </p:sp>
      <p:sp>
        <p:nvSpPr>
          <p:cNvPr id="2" name="TextBox 1"/>
          <p:cNvSpPr txBox="1"/>
          <p:nvPr/>
        </p:nvSpPr>
        <p:spPr>
          <a:xfrm>
            <a:off x="558801" y="1117600"/>
            <a:ext cx="11176000" cy="4524315"/>
          </a:xfrm>
          <a:prstGeom prst="rect">
            <a:avLst/>
          </a:prstGeom>
          <a:noFill/>
        </p:spPr>
        <p:txBody>
          <a:bodyPr wrap="square" rtlCol="0">
            <a:spAutoFit/>
          </a:bodyPr>
          <a:lstStyle/>
          <a:p>
            <a:r>
              <a:rPr lang="en-US" sz="3200" dirty="0" smtClean="0">
                <a:solidFill>
                  <a:schemeClr val="bg1">
                    <a:lumMod val="50000"/>
                    <a:lumOff val="50000"/>
                  </a:schemeClr>
                </a:solidFill>
              </a:rPr>
              <a:t>14 [</a:t>
            </a:r>
            <a:r>
              <a:rPr lang="en-US" sz="3200" dirty="0">
                <a:solidFill>
                  <a:schemeClr val="bg1">
                    <a:lumMod val="50000"/>
                    <a:lumOff val="50000"/>
                  </a:schemeClr>
                </a:solidFill>
              </a:rPr>
              <a:t>It was] also about these men [that] Enoch, [in] the seventh [generation] from Adam, prophesied, saying, "Behold, the Lord came with many thousands of His holy ones, </a:t>
            </a:r>
            <a:endParaRPr lang="en-US" sz="3200" dirty="0" smtClean="0">
              <a:solidFill>
                <a:schemeClr val="bg1">
                  <a:lumMod val="50000"/>
                  <a:lumOff val="50000"/>
                </a:schemeClr>
              </a:solidFill>
            </a:endParaRPr>
          </a:p>
          <a:p>
            <a:endParaRPr lang="en-US" sz="3200" dirty="0"/>
          </a:p>
          <a:p>
            <a:r>
              <a:rPr lang="en-US" sz="3200" dirty="0" smtClean="0"/>
              <a:t>15 to </a:t>
            </a:r>
            <a:r>
              <a:rPr lang="en-US" sz="3200" dirty="0"/>
              <a:t>execute judgment upon all, and to convict all the ungodly of all their ungodly deeds which they have done in an ungodly way, and of all the harsh things which ungodly sinners have spoken against Him."</a:t>
            </a:r>
            <a:endParaRPr lang="en-US" sz="3200" dirty="0">
              <a:solidFill>
                <a:srgbClr val="00B0F0"/>
              </a:solidFill>
            </a:endParaRPr>
          </a:p>
        </p:txBody>
      </p:sp>
    </p:spTree>
    <p:extLst>
      <p:ext uri="{BB962C8B-B14F-4D97-AF65-F5344CB8AC3E}">
        <p14:creationId xmlns:p14="http://schemas.microsoft.com/office/powerpoint/2010/main" val="234745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50</a:t>
            </a:r>
            <a:endParaRPr lang="en-US" sz="3200" b="1" dirty="0">
              <a:solidFill>
                <a:schemeClr val="bg1"/>
              </a:solidFill>
            </a:endParaRPr>
          </a:p>
        </p:txBody>
      </p:sp>
      <p:sp>
        <p:nvSpPr>
          <p:cNvPr id="2" name="TextBox 1"/>
          <p:cNvSpPr txBox="1"/>
          <p:nvPr/>
        </p:nvSpPr>
        <p:spPr>
          <a:xfrm>
            <a:off x="558801" y="1117600"/>
            <a:ext cx="11176000" cy="5016758"/>
          </a:xfrm>
          <a:prstGeom prst="rect">
            <a:avLst/>
          </a:prstGeom>
          <a:noFill/>
        </p:spPr>
        <p:txBody>
          <a:bodyPr wrap="square" rtlCol="0">
            <a:spAutoFit/>
          </a:bodyPr>
          <a:lstStyle/>
          <a:p>
            <a:r>
              <a:rPr lang="en-US" sz="3200" dirty="0" smtClean="0"/>
              <a:t>16 These </a:t>
            </a:r>
            <a:r>
              <a:rPr lang="en-US" sz="3200" dirty="0"/>
              <a:t>are grumblers, finding fault, following after their [own] lusts; they speak arrogantly, flattering people for the sake of [gaining an] advantage</a:t>
            </a:r>
            <a:r>
              <a:rPr lang="en-US" sz="3200" dirty="0" smtClean="0"/>
              <a:t>.</a:t>
            </a:r>
          </a:p>
          <a:p>
            <a:endParaRPr lang="en-US" sz="3200" dirty="0">
              <a:solidFill>
                <a:srgbClr val="00B0F0"/>
              </a:solidFill>
            </a:endParaRPr>
          </a:p>
          <a:p>
            <a:r>
              <a:rPr lang="en-US" sz="3200" dirty="0" smtClean="0"/>
              <a:t>17 But </a:t>
            </a:r>
            <a:r>
              <a:rPr lang="en-US" sz="3200" dirty="0"/>
              <a:t>you, beloved, ought to remember the words that were spoken beforehand by the apostles of our Lord Jesus Christ, </a:t>
            </a:r>
            <a:endParaRPr lang="en-US" sz="3200" dirty="0" smtClean="0"/>
          </a:p>
          <a:p>
            <a:endParaRPr lang="en-US" sz="3200" dirty="0"/>
          </a:p>
          <a:p>
            <a:r>
              <a:rPr lang="en-US" sz="3200" dirty="0" smtClean="0"/>
              <a:t>18 that </a:t>
            </a:r>
            <a:r>
              <a:rPr lang="en-US" sz="3200" dirty="0"/>
              <a:t>they were saying to you, "In the last time there will be mockers, following after their own ungodly lusts."</a:t>
            </a:r>
          </a:p>
        </p:txBody>
      </p:sp>
    </p:spTree>
    <p:extLst>
      <p:ext uri="{BB962C8B-B14F-4D97-AF65-F5344CB8AC3E}">
        <p14:creationId xmlns:p14="http://schemas.microsoft.com/office/powerpoint/2010/main" val="1790960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51</a:t>
            </a:r>
            <a:endParaRPr lang="en-US" sz="3200" b="1" dirty="0">
              <a:solidFill>
                <a:schemeClr val="bg1"/>
              </a:solidFill>
            </a:endParaRPr>
          </a:p>
        </p:txBody>
      </p:sp>
      <p:sp>
        <p:nvSpPr>
          <p:cNvPr id="2" name="TextBox 1"/>
          <p:cNvSpPr txBox="1"/>
          <p:nvPr/>
        </p:nvSpPr>
        <p:spPr>
          <a:xfrm>
            <a:off x="558801" y="1117600"/>
            <a:ext cx="11176000" cy="5262979"/>
          </a:xfrm>
          <a:prstGeom prst="rect">
            <a:avLst/>
          </a:prstGeom>
          <a:noFill/>
        </p:spPr>
        <p:txBody>
          <a:bodyPr wrap="square" rtlCol="0">
            <a:spAutoFit/>
          </a:bodyPr>
          <a:lstStyle/>
          <a:p>
            <a:r>
              <a:rPr lang="en-US" sz="2400" dirty="0" smtClean="0">
                <a:solidFill>
                  <a:srgbClr val="FFC000"/>
                </a:solidFill>
              </a:rPr>
              <a:t>19</a:t>
            </a:r>
            <a:r>
              <a:rPr lang="en-US" sz="2400" dirty="0" smtClean="0"/>
              <a:t> These </a:t>
            </a:r>
            <a:r>
              <a:rPr lang="en-US" sz="2400" dirty="0"/>
              <a:t>are the ones who cause divisions, worldly-minded, devoid of the Spirit. </a:t>
            </a:r>
            <a:endParaRPr lang="en-US" sz="2400" dirty="0" smtClean="0"/>
          </a:p>
          <a:p>
            <a:r>
              <a:rPr lang="en-US" sz="2400" dirty="0" smtClean="0">
                <a:solidFill>
                  <a:srgbClr val="FFC000"/>
                </a:solidFill>
              </a:rPr>
              <a:t>20</a:t>
            </a:r>
            <a:r>
              <a:rPr lang="en-US" sz="2400" dirty="0" smtClean="0"/>
              <a:t> But </a:t>
            </a:r>
            <a:r>
              <a:rPr lang="en-US" sz="2400" dirty="0"/>
              <a:t>you, beloved, building yourselves up on your most holy faith, praying in the Holy Spirit, </a:t>
            </a:r>
            <a:endParaRPr lang="en-US" sz="2400" dirty="0" smtClean="0"/>
          </a:p>
          <a:p>
            <a:r>
              <a:rPr lang="en-US" sz="2400" dirty="0" smtClean="0">
                <a:solidFill>
                  <a:srgbClr val="FFC000"/>
                </a:solidFill>
              </a:rPr>
              <a:t>21</a:t>
            </a:r>
            <a:r>
              <a:rPr lang="en-US" sz="2400" dirty="0" smtClean="0"/>
              <a:t> keep </a:t>
            </a:r>
            <a:r>
              <a:rPr lang="en-US" sz="2400" dirty="0"/>
              <a:t>yourselves in the love of God, waiting anxiously for the mercy of our Lord Jesus Christ to eternal life. </a:t>
            </a:r>
            <a:endParaRPr lang="en-US" sz="2400" dirty="0" smtClean="0"/>
          </a:p>
          <a:p>
            <a:r>
              <a:rPr lang="en-US" sz="2400" dirty="0" smtClean="0">
                <a:solidFill>
                  <a:srgbClr val="FFC000"/>
                </a:solidFill>
              </a:rPr>
              <a:t>22</a:t>
            </a:r>
            <a:r>
              <a:rPr lang="en-US" sz="2400" dirty="0" smtClean="0"/>
              <a:t> </a:t>
            </a:r>
            <a:r>
              <a:rPr lang="en-US" sz="2400" dirty="0" smtClean="0">
                <a:solidFill>
                  <a:srgbClr val="00B0F0"/>
                </a:solidFill>
              </a:rPr>
              <a:t>And </a:t>
            </a:r>
            <a:r>
              <a:rPr lang="en-US" sz="2400" dirty="0">
                <a:solidFill>
                  <a:srgbClr val="00B0F0"/>
                </a:solidFill>
              </a:rPr>
              <a:t>have mercy on some, who are doubting; </a:t>
            </a:r>
            <a:endParaRPr lang="en-US" sz="2400" dirty="0" smtClean="0">
              <a:solidFill>
                <a:srgbClr val="00B0F0"/>
              </a:solidFill>
            </a:endParaRPr>
          </a:p>
          <a:p>
            <a:r>
              <a:rPr lang="en-US" sz="2400" dirty="0" smtClean="0">
                <a:solidFill>
                  <a:srgbClr val="FFC000"/>
                </a:solidFill>
              </a:rPr>
              <a:t>23</a:t>
            </a:r>
            <a:r>
              <a:rPr lang="en-US" sz="2400" dirty="0" smtClean="0"/>
              <a:t> </a:t>
            </a:r>
            <a:r>
              <a:rPr lang="en-US" sz="2400" u="sng" dirty="0" smtClean="0">
                <a:solidFill>
                  <a:srgbClr val="FFFF00"/>
                </a:solidFill>
              </a:rPr>
              <a:t>save </a:t>
            </a:r>
            <a:r>
              <a:rPr lang="en-US" sz="2400" u="sng" dirty="0">
                <a:solidFill>
                  <a:srgbClr val="FFFF00"/>
                </a:solidFill>
              </a:rPr>
              <a:t>others, </a:t>
            </a:r>
            <a:r>
              <a:rPr lang="en-US" sz="2400" b="1" i="1" dirty="0">
                <a:solidFill>
                  <a:srgbClr val="FFFF00"/>
                </a:solidFill>
              </a:rPr>
              <a:t>snatching</a:t>
            </a:r>
            <a:r>
              <a:rPr lang="en-US" sz="2400" dirty="0">
                <a:solidFill>
                  <a:srgbClr val="FFFF00"/>
                </a:solidFill>
              </a:rPr>
              <a:t> them out of the fire</a:t>
            </a:r>
            <a:r>
              <a:rPr lang="en-US" sz="2400" dirty="0"/>
              <a:t>; and on some have mercy with fear, hating even the garment polluted by the flesh.</a:t>
            </a:r>
          </a:p>
          <a:p>
            <a:r>
              <a:rPr lang="en-US" sz="2400" dirty="0" smtClean="0">
                <a:solidFill>
                  <a:srgbClr val="FFC000"/>
                </a:solidFill>
              </a:rPr>
              <a:t>24</a:t>
            </a:r>
            <a:r>
              <a:rPr lang="en-US" sz="2400" dirty="0" smtClean="0"/>
              <a:t> Now </a:t>
            </a:r>
            <a:r>
              <a:rPr lang="en-US" sz="2400" dirty="0"/>
              <a:t>to Him who is able to keep you from stumbling, and to make you stand in the presence of His glory blameless with great joy, </a:t>
            </a:r>
            <a:endParaRPr lang="en-US" sz="2400" dirty="0" smtClean="0"/>
          </a:p>
          <a:p>
            <a:r>
              <a:rPr lang="en-US" sz="2400" dirty="0" smtClean="0">
                <a:solidFill>
                  <a:srgbClr val="FFC000"/>
                </a:solidFill>
              </a:rPr>
              <a:t>25</a:t>
            </a:r>
            <a:r>
              <a:rPr lang="en-US" sz="2400" dirty="0" smtClean="0"/>
              <a:t> to </a:t>
            </a:r>
            <a:r>
              <a:rPr lang="en-US" sz="2400" dirty="0"/>
              <a:t>the only God our Savior, through Jesus Christ our Lord, [be] glory, majesty, dominion and authority, before all time and now and forever. Amen.</a:t>
            </a:r>
          </a:p>
        </p:txBody>
      </p:sp>
    </p:spTree>
    <p:extLst>
      <p:ext uri="{BB962C8B-B14F-4D97-AF65-F5344CB8AC3E}">
        <p14:creationId xmlns:p14="http://schemas.microsoft.com/office/powerpoint/2010/main" val="297682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Harpazo       </a:t>
            </a:r>
            <a:r>
              <a:rPr lang="en-US" sz="4000" dirty="0" err="1" smtClean="0">
                <a:solidFill>
                  <a:srgbClr val="92D050"/>
                </a:solidFill>
              </a:rPr>
              <a:t>strongs</a:t>
            </a:r>
            <a:r>
              <a:rPr lang="en-US" sz="4000" dirty="0" smtClean="0">
                <a:solidFill>
                  <a:srgbClr val="92D050"/>
                </a:solidFill>
              </a:rPr>
              <a:t> 726</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52</a:t>
            </a:r>
            <a:endParaRPr lang="en-US" sz="3200" b="1" dirty="0">
              <a:solidFill>
                <a:schemeClr val="bg1"/>
              </a:solidFill>
            </a:endParaRPr>
          </a:p>
        </p:txBody>
      </p:sp>
      <p:sp>
        <p:nvSpPr>
          <p:cNvPr id="2" name="TextBox 1"/>
          <p:cNvSpPr txBox="1"/>
          <p:nvPr/>
        </p:nvSpPr>
        <p:spPr>
          <a:xfrm>
            <a:off x="558801" y="1117600"/>
            <a:ext cx="11176000" cy="4524315"/>
          </a:xfrm>
          <a:prstGeom prst="rect">
            <a:avLst/>
          </a:prstGeom>
          <a:noFill/>
        </p:spPr>
        <p:txBody>
          <a:bodyPr wrap="square" rtlCol="0">
            <a:spAutoFit/>
          </a:bodyPr>
          <a:lstStyle/>
          <a:p>
            <a:r>
              <a:rPr lang="en-US" sz="2400" dirty="0" smtClean="0">
                <a:solidFill>
                  <a:srgbClr val="FFC000"/>
                </a:solidFill>
              </a:rPr>
              <a:t>23</a:t>
            </a:r>
            <a:r>
              <a:rPr lang="en-US" sz="2400" dirty="0" smtClean="0"/>
              <a:t> </a:t>
            </a:r>
            <a:r>
              <a:rPr lang="en-US" sz="2400" u="sng" dirty="0" smtClean="0">
                <a:solidFill>
                  <a:srgbClr val="FFFF00"/>
                </a:solidFill>
              </a:rPr>
              <a:t>save </a:t>
            </a:r>
            <a:r>
              <a:rPr lang="en-US" sz="2400" u="sng" dirty="0">
                <a:solidFill>
                  <a:srgbClr val="FFFF00"/>
                </a:solidFill>
              </a:rPr>
              <a:t>others, </a:t>
            </a:r>
            <a:r>
              <a:rPr lang="en-US" sz="2400" b="1" i="1" dirty="0">
                <a:solidFill>
                  <a:schemeClr val="bg1"/>
                </a:solidFill>
              </a:rPr>
              <a:t>snatching</a:t>
            </a:r>
            <a:r>
              <a:rPr lang="en-US" sz="2400" dirty="0">
                <a:solidFill>
                  <a:srgbClr val="FFFF00"/>
                </a:solidFill>
              </a:rPr>
              <a:t> them out of the fire</a:t>
            </a:r>
            <a:r>
              <a:rPr lang="en-US" sz="2400" dirty="0"/>
              <a:t>; and on some have mercy with fear, hating even the garment polluted by the flesh</a:t>
            </a:r>
            <a:r>
              <a:rPr lang="en-US" sz="2400" dirty="0" smtClean="0"/>
              <a:t>.</a:t>
            </a:r>
          </a:p>
          <a:p>
            <a:endParaRPr lang="en-US" sz="2400" dirty="0"/>
          </a:p>
          <a:p>
            <a:endParaRPr lang="en-US" sz="2400" dirty="0"/>
          </a:p>
          <a:p>
            <a:r>
              <a:rPr lang="en-US" sz="2400" dirty="0"/>
              <a:t>726 </a:t>
            </a:r>
            <a:r>
              <a:rPr lang="en-US" sz="2400" dirty="0" err="1"/>
              <a:t>harpázō</a:t>
            </a:r>
            <a:r>
              <a:rPr lang="en-US" sz="2400" dirty="0"/>
              <a:t> – properly, seize by force; snatch up, suddenly and decisively – like someone seizing bounty (spoil, a prize); to take by an open display of force (i.e. not covertly or secretly</a:t>
            </a:r>
            <a:r>
              <a:rPr lang="en-US" sz="2400" dirty="0" smtClean="0"/>
              <a:t>).</a:t>
            </a:r>
          </a:p>
          <a:p>
            <a:endParaRPr lang="en-US" sz="2400" dirty="0"/>
          </a:p>
          <a:p>
            <a:r>
              <a:rPr lang="en-US" sz="2400" dirty="0" smtClean="0"/>
              <a:t>Enoch also can explain scripture written hundreds of years after.</a:t>
            </a:r>
            <a:endParaRPr lang="en-US" sz="2400" dirty="0"/>
          </a:p>
          <a:p>
            <a:endParaRPr lang="en-US" sz="2400" dirty="0">
              <a:solidFill>
                <a:srgbClr val="FFC000"/>
              </a:solidFill>
            </a:endParaRPr>
          </a:p>
          <a:p>
            <a:endParaRPr lang="en-US" sz="2400" dirty="0">
              <a:solidFill>
                <a:srgbClr val="FFC000"/>
              </a:solidFill>
            </a:endParaRPr>
          </a:p>
          <a:p>
            <a:endParaRPr lang="en-US" sz="2400" dirty="0" smtClean="0">
              <a:solidFill>
                <a:srgbClr val="FFC000"/>
              </a:solidFill>
            </a:endParaRPr>
          </a:p>
        </p:txBody>
      </p:sp>
    </p:spTree>
    <p:extLst>
      <p:ext uri="{BB962C8B-B14F-4D97-AF65-F5344CB8AC3E}">
        <p14:creationId xmlns:p14="http://schemas.microsoft.com/office/powerpoint/2010/main" val="89025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Matthew 24:37-41</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53</a:t>
            </a:r>
            <a:endParaRPr lang="en-US" sz="3200" b="1" dirty="0">
              <a:solidFill>
                <a:schemeClr val="bg1"/>
              </a:solidFill>
            </a:endParaRPr>
          </a:p>
        </p:txBody>
      </p:sp>
      <p:sp>
        <p:nvSpPr>
          <p:cNvPr id="2" name="TextBox 1"/>
          <p:cNvSpPr txBox="1"/>
          <p:nvPr/>
        </p:nvSpPr>
        <p:spPr>
          <a:xfrm>
            <a:off x="558801" y="1117600"/>
            <a:ext cx="11176000" cy="3539430"/>
          </a:xfrm>
          <a:prstGeom prst="rect">
            <a:avLst/>
          </a:prstGeom>
          <a:noFill/>
        </p:spPr>
        <p:txBody>
          <a:bodyPr wrap="square" rtlCol="0">
            <a:spAutoFit/>
          </a:bodyPr>
          <a:lstStyle/>
          <a:p>
            <a:r>
              <a:rPr lang="en-US" sz="2800" dirty="0">
                <a:solidFill>
                  <a:srgbClr val="FFC000"/>
                </a:solidFill>
              </a:rPr>
              <a:t>37</a:t>
            </a:r>
            <a:r>
              <a:rPr lang="en-US" sz="2800" dirty="0"/>
              <a:t> For </a:t>
            </a:r>
            <a:r>
              <a:rPr lang="en-US" sz="2800" dirty="0" smtClean="0"/>
              <a:t>the </a:t>
            </a:r>
            <a:r>
              <a:rPr lang="en-US" sz="2800" dirty="0"/>
              <a:t>coming of the Son of Man will be just like the days of Noah. </a:t>
            </a:r>
            <a:r>
              <a:rPr lang="en-US" sz="2800" dirty="0">
                <a:solidFill>
                  <a:srgbClr val="FFC000"/>
                </a:solidFill>
              </a:rPr>
              <a:t>38</a:t>
            </a:r>
            <a:r>
              <a:rPr lang="en-US" sz="2800" dirty="0"/>
              <a:t> For as in those days before the flood they were eating and drinking, marrying and giving in marriage, until the day that Noah entered the ark, </a:t>
            </a:r>
            <a:r>
              <a:rPr lang="en-US" sz="2800" dirty="0">
                <a:solidFill>
                  <a:srgbClr val="FFC000"/>
                </a:solidFill>
              </a:rPr>
              <a:t>39</a:t>
            </a:r>
            <a:r>
              <a:rPr lang="en-US" sz="2800" dirty="0"/>
              <a:t> and they did not </a:t>
            </a:r>
            <a:r>
              <a:rPr lang="en-US" sz="2800" dirty="0" smtClean="0"/>
              <a:t>understand </a:t>
            </a:r>
            <a:r>
              <a:rPr lang="en-US" sz="2800" dirty="0"/>
              <a:t>until the flood came and </a:t>
            </a:r>
            <a:r>
              <a:rPr lang="en-US" sz="2800" dirty="0">
                <a:solidFill>
                  <a:srgbClr val="002060"/>
                </a:solidFill>
              </a:rPr>
              <a:t>took </a:t>
            </a:r>
            <a:r>
              <a:rPr lang="en-US" sz="2800" u="sng" dirty="0">
                <a:solidFill>
                  <a:srgbClr val="002060"/>
                </a:solidFill>
              </a:rPr>
              <a:t>them</a:t>
            </a:r>
            <a:r>
              <a:rPr lang="en-US" sz="2800" dirty="0">
                <a:solidFill>
                  <a:srgbClr val="002060"/>
                </a:solidFill>
              </a:rPr>
              <a:t> all away</a:t>
            </a:r>
            <a:r>
              <a:rPr lang="en-US" sz="2800" dirty="0"/>
              <a:t>; so will the coming of the Son of Man be. </a:t>
            </a:r>
            <a:r>
              <a:rPr lang="en-US" sz="2800" dirty="0">
                <a:solidFill>
                  <a:srgbClr val="FFC000"/>
                </a:solidFill>
              </a:rPr>
              <a:t>40</a:t>
            </a:r>
            <a:r>
              <a:rPr lang="en-US" sz="2800" dirty="0"/>
              <a:t> At that time there will be two men in the field; one </a:t>
            </a:r>
            <a:r>
              <a:rPr lang="en-US" sz="2800" dirty="0" smtClean="0"/>
              <a:t>will </a:t>
            </a:r>
            <a:r>
              <a:rPr lang="en-US" sz="2800" dirty="0"/>
              <a:t>be taken and one </a:t>
            </a:r>
            <a:r>
              <a:rPr lang="en-US" sz="2800" dirty="0" smtClean="0"/>
              <a:t>will </a:t>
            </a:r>
            <a:r>
              <a:rPr lang="en-US" sz="2800" dirty="0"/>
              <a:t>be left. </a:t>
            </a:r>
            <a:r>
              <a:rPr lang="en-US" sz="2800" dirty="0">
                <a:solidFill>
                  <a:srgbClr val="FFC000"/>
                </a:solidFill>
              </a:rPr>
              <a:t>41</a:t>
            </a:r>
            <a:r>
              <a:rPr lang="en-US" sz="2800" dirty="0"/>
              <a:t> Two women will be grinding at the </a:t>
            </a:r>
            <a:r>
              <a:rPr lang="en-US" sz="2800" dirty="0" smtClean="0"/>
              <a:t>mill</a:t>
            </a:r>
            <a:r>
              <a:rPr lang="en-US" sz="2800" dirty="0"/>
              <a:t>; one </a:t>
            </a:r>
            <a:r>
              <a:rPr lang="en-US" sz="2800" dirty="0" smtClean="0"/>
              <a:t>will </a:t>
            </a:r>
            <a:r>
              <a:rPr lang="en-US" sz="2800" dirty="0"/>
              <a:t>be taken and one </a:t>
            </a:r>
            <a:r>
              <a:rPr lang="en-US" sz="2800" dirty="0" smtClean="0"/>
              <a:t>will </a:t>
            </a:r>
            <a:r>
              <a:rPr lang="en-US" sz="2800" dirty="0"/>
              <a:t>be left</a:t>
            </a:r>
            <a:r>
              <a:rPr lang="en-US" sz="2800" dirty="0" smtClean="0"/>
              <a:t>. </a:t>
            </a:r>
            <a:endParaRPr lang="en-US" sz="2800" dirty="0">
              <a:solidFill>
                <a:srgbClr val="00B0F0"/>
              </a:solidFill>
            </a:endParaRPr>
          </a:p>
        </p:txBody>
      </p:sp>
    </p:spTree>
    <p:extLst>
      <p:ext uri="{BB962C8B-B14F-4D97-AF65-F5344CB8AC3E}">
        <p14:creationId xmlns:p14="http://schemas.microsoft.com/office/powerpoint/2010/main" val="3583647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Matthew 24:26-27 &amp; 34-36</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r>
              <a:rPr lang="en-US" sz="3200" b="1" dirty="0" smtClean="0">
                <a:solidFill>
                  <a:schemeClr val="bg1"/>
                </a:solidFill>
              </a:rPr>
              <a:t>4</a:t>
            </a:r>
            <a:endParaRPr lang="en-US" sz="3200" b="1" dirty="0">
              <a:solidFill>
                <a:schemeClr val="bg1"/>
              </a:solidFill>
            </a:endParaRPr>
          </a:p>
        </p:txBody>
      </p:sp>
      <p:sp>
        <p:nvSpPr>
          <p:cNvPr id="2" name="TextBox 1"/>
          <p:cNvSpPr txBox="1"/>
          <p:nvPr/>
        </p:nvSpPr>
        <p:spPr>
          <a:xfrm>
            <a:off x="558801" y="1117600"/>
            <a:ext cx="11176000" cy="4832092"/>
          </a:xfrm>
          <a:prstGeom prst="rect">
            <a:avLst/>
          </a:prstGeom>
          <a:noFill/>
        </p:spPr>
        <p:txBody>
          <a:bodyPr wrap="square" rtlCol="0">
            <a:spAutoFit/>
          </a:bodyPr>
          <a:lstStyle/>
          <a:p>
            <a:r>
              <a:rPr lang="en-US" sz="2800" dirty="0"/>
              <a:t>26 And just as it happened in the days of Noah, so will it also be in the days of the Son of Man: 27 people were eating, they were drinking, they were marrying, and they were being given in marriage, until the day that Noah entered the ark, and the flood came and destroyed them all.</a:t>
            </a:r>
            <a:endParaRPr lang="en-US" sz="2800" dirty="0" smtClean="0"/>
          </a:p>
          <a:p>
            <a:endParaRPr lang="en-US" sz="2800" dirty="0"/>
          </a:p>
          <a:p>
            <a:r>
              <a:rPr lang="en-US" sz="2800" dirty="0" smtClean="0"/>
              <a:t>34 </a:t>
            </a:r>
            <a:r>
              <a:rPr lang="en-US" sz="2800" dirty="0"/>
              <a:t>I tell you, on that night there will be two in one bed; one will be taken and the other will be left. 35 There will be two women grinding at the same place; one will be taken and the other will be left. </a:t>
            </a:r>
            <a:r>
              <a:rPr lang="en-US" sz="2800" dirty="0">
                <a:solidFill>
                  <a:srgbClr val="00B0F0"/>
                </a:solidFill>
              </a:rPr>
              <a:t>36 </a:t>
            </a:r>
            <a:r>
              <a:rPr lang="en-US" sz="2800" dirty="0" smtClean="0">
                <a:solidFill>
                  <a:srgbClr val="00B0F0"/>
                </a:solidFill>
              </a:rPr>
              <a:t>Two </a:t>
            </a:r>
            <a:r>
              <a:rPr lang="en-US" sz="2800" dirty="0">
                <a:solidFill>
                  <a:srgbClr val="00B0F0"/>
                </a:solidFill>
              </a:rPr>
              <a:t>men will be in the field; one will be taken and the other will be left</a:t>
            </a:r>
            <a:r>
              <a:rPr lang="en-US" sz="2800" dirty="0" smtClean="0">
                <a:solidFill>
                  <a:srgbClr val="00B0F0"/>
                </a:solidFill>
              </a:rPr>
              <a:t>.”</a:t>
            </a:r>
            <a:endParaRPr lang="en-US" sz="2800" dirty="0">
              <a:solidFill>
                <a:srgbClr val="00B0F0"/>
              </a:solidFill>
            </a:endParaRPr>
          </a:p>
        </p:txBody>
      </p:sp>
    </p:spTree>
    <p:extLst>
      <p:ext uri="{BB962C8B-B14F-4D97-AF65-F5344CB8AC3E}">
        <p14:creationId xmlns:p14="http://schemas.microsoft.com/office/powerpoint/2010/main" val="2424252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1</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55</a:t>
            </a:r>
            <a:endParaRPr lang="en-US" sz="3200" b="1" dirty="0">
              <a:solidFill>
                <a:schemeClr val="bg1"/>
              </a:solidFill>
            </a:endParaRPr>
          </a:p>
        </p:txBody>
      </p:sp>
      <p:sp>
        <p:nvSpPr>
          <p:cNvPr id="2" name="TextBox 1"/>
          <p:cNvSpPr txBox="1"/>
          <p:nvPr/>
        </p:nvSpPr>
        <p:spPr>
          <a:xfrm>
            <a:off x="558801" y="1117600"/>
            <a:ext cx="11176000" cy="4832092"/>
          </a:xfrm>
          <a:prstGeom prst="rect">
            <a:avLst/>
          </a:prstGeom>
          <a:noFill/>
        </p:spPr>
        <p:txBody>
          <a:bodyPr wrap="square" rtlCol="0">
            <a:spAutoFit/>
          </a:bodyPr>
          <a:lstStyle/>
          <a:p>
            <a:r>
              <a:rPr lang="en-US" sz="2800" dirty="0"/>
              <a:t>1 The words of the blessing of Enoch, wherewith he blessed the elect and righteous, who will be 2 living in the day of tribulation, when all the wicked and godless are </a:t>
            </a:r>
            <a:r>
              <a:rPr lang="en-US" sz="2800" dirty="0">
                <a:solidFill>
                  <a:srgbClr val="FFC000"/>
                </a:solidFill>
              </a:rPr>
              <a:t>to be removed</a:t>
            </a:r>
            <a:r>
              <a:rPr lang="en-US" sz="2800" dirty="0"/>
              <a:t>. And he took up his parable and said -Enoch a righteous man, whose eyes were opened by God, saw the vision of the Holy One in the heavens, which the angels showed me, and from them I heard everything, and from them I understood as I saw, </a:t>
            </a:r>
            <a:r>
              <a:rPr lang="en-US" sz="2800" dirty="0">
                <a:solidFill>
                  <a:srgbClr val="FFC000"/>
                </a:solidFill>
              </a:rPr>
              <a:t>but not for this generation, but for a remote one which is</a:t>
            </a:r>
            <a:r>
              <a:rPr lang="en-US" sz="2800" dirty="0"/>
              <a:t> 3 </a:t>
            </a:r>
            <a:r>
              <a:rPr lang="en-US" sz="2800" dirty="0">
                <a:solidFill>
                  <a:srgbClr val="FFC000"/>
                </a:solidFill>
              </a:rPr>
              <a:t>for to come. </a:t>
            </a:r>
            <a:r>
              <a:rPr lang="en-US" sz="2800" dirty="0"/>
              <a:t>Concerning the elect I said, and took up my parable concerning them</a:t>
            </a:r>
            <a:r>
              <a:rPr lang="en-US" sz="2800" dirty="0" smtClean="0"/>
              <a:t>:</a:t>
            </a:r>
          </a:p>
          <a:p>
            <a:endParaRPr lang="en-US" sz="2800" dirty="0">
              <a:solidFill>
                <a:srgbClr val="00B0F0"/>
              </a:solidFill>
            </a:endParaRPr>
          </a:p>
        </p:txBody>
      </p:sp>
    </p:spTree>
    <p:extLst>
      <p:ext uri="{BB962C8B-B14F-4D97-AF65-F5344CB8AC3E}">
        <p14:creationId xmlns:p14="http://schemas.microsoft.com/office/powerpoint/2010/main" val="3068794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29</a:t>
            </a:r>
          </a:p>
        </p:txBody>
      </p:sp>
      <p:sp>
        <p:nvSpPr>
          <p:cNvPr id="6" name="TextBox 5"/>
          <p:cNvSpPr txBox="1"/>
          <p:nvPr/>
        </p:nvSpPr>
        <p:spPr>
          <a:xfrm>
            <a:off x="558800" y="1117600"/>
            <a:ext cx="10398234" cy="3046988"/>
          </a:xfrm>
          <a:prstGeom prst="rect">
            <a:avLst/>
          </a:prstGeom>
          <a:noFill/>
        </p:spPr>
        <p:txBody>
          <a:bodyPr wrap="square" rtlCol="0">
            <a:spAutoFit/>
          </a:bodyPr>
          <a:lstStyle/>
          <a:p>
            <a:r>
              <a:rPr lang="en-US" sz="3200" dirty="0" smtClean="0"/>
              <a:t>6 And </a:t>
            </a:r>
            <a:r>
              <a:rPr lang="en-US" sz="3200" dirty="0">
                <a:solidFill>
                  <a:srgbClr val="FFFF00"/>
                </a:solidFill>
              </a:rPr>
              <a:t>angels who did not keep their own domain</a:t>
            </a:r>
            <a:r>
              <a:rPr lang="en-US" sz="3200" dirty="0"/>
              <a:t>, but abandoned their proper abode, He has kept in eternal bonds under darkness for the judgment of the great day, </a:t>
            </a:r>
            <a:endParaRPr lang="en-US" sz="3200" dirty="0" smtClean="0"/>
          </a:p>
          <a:p>
            <a:endParaRPr lang="en-US" sz="3200" dirty="0" smtClean="0"/>
          </a:p>
          <a:p>
            <a:endParaRPr lang="en-US" sz="3200" dirty="0"/>
          </a:p>
        </p:txBody>
      </p:sp>
    </p:spTree>
    <p:extLst>
      <p:ext uri="{BB962C8B-B14F-4D97-AF65-F5344CB8AC3E}">
        <p14:creationId xmlns:p14="http://schemas.microsoft.com/office/powerpoint/2010/main" val="1764013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234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3</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30</a:t>
            </a:r>
            <a:endParaRPr lang="en-US" sz="3200" b="1" dirty="0">
              <a:solidFill>
                <a:schemeClr val="bg1"/>
              </a:solidFill>
            </a:endParaRPr>
          </a:p>
        </p:txBody>
      </p:sp>
      <p:sp>
        <p:nvSpPr>
          <p:cNvPr id="2" name="TextBox 1"/>
          <p:cNvSpPr txBox="1"/>
          <p:nvPr/>
        </p:nvSpPr>
        <p:spPr>
          <a:xfrm>
            <a:off x="558801" y="1117600"/>
            <a:ext cx="11176000" cy="5262979"/>
          </a:xfrm>
          <a:prstGeom prst="rect">
            <a:avLst/>
          </a:prstGeom>
          <a:noFill/>
        </p:spPr>
        <p:txBody>
          <a:bodyPr wrap="square" rtlCol="0">
            <a:spAutoFit/>
          </a:bodyPr>
          <a:lstStyle/>
          <a:p>
            <a:r>
              <a:rPr lang="en-US" sz="2800" dirty="0"/>
              <a:t>1 And it came to pass when the children of men had multiplied that in those </a:t>
            </a:r>
            <a:r>
              <a:rPr lang="en-US" sz="2800" dirty="0" smtClean="0"/>
              <a:t>days were </a:t>
            </a:r>
            <a:r>
              <a:rPr lang="en-US" sz="2800" dirty="0"/>
              <a:t>born unto them beautiful and comely daughters</a:t>
            </a:r>
            <a:r>
              <a:rPr lang="en-US" sz="2800" dirty="0" smtClean="0"/>
              <a:t>.</a:t>
            </a:r>
          </a:p>
          <a:p>
            <a:endParaRPr lang="en-US" sz="2800" dirty="0"/>
          </a:p>
          <a:p>
            <a:r>
              <a:rPr lang="en-US" sz="2800" dirty="0"/>
              <a:t>2 And the angels, the children of the heaven, saw and lusted after them, and </a:t>
            </a:r>
            <a:r>
              <a:rPr lang="en-US" sz="2800" dirty="0" smtClean="0"/>
              <a:t>said to </a:t>
            </a:r>
            <a:r>
              <a:rPr lang="en-US" sz="2800" dirty="0"/>
              <a:t>one another: </a:t>
            </a:r>
            <a:r>
              <a:rPr lang="en-US" sz="2800" dirty="0">
                <a:solidFill>
                  <a:srgbClr val="FFFF00"/>
                </a:solidFill>
              </a:rPr>
              <a:t>"Come, let us choose us wives from among the children of </a:t>
            </a:r>
            <a:r>
              <a:rPr lang="en-US" sz="2800" dirty="0" smtClean="0">
                <a:solidFill>
                  <a:srgbClr val="FFFF00"/>
                </a:solidFill>
              </a:rPr>
              <a:t>men and </a:t>
            </a:r>
            <a:r>
              <a:rPr lang="en-US" sz="2800" dirty="0">
                <a:solidFill>
                  <a:srgbClr val="FFFF00"/>
                </a:solidFill>
              </a:rPr>
              <a:t>beget us children</a:t>
            </a:r>
            <a:r>
              <a:rPr lang="en-US" sz="2800" dirty="0" smtClean="0">
                <a:solidFill>
                  <a:srgbClr val="FFFF00"/>
                </a:solidFill>
              </a:rPr>
              <a:t>.“</a:t>
            </a:r>
          </a:p>
          <a:p>
            <a:endParaRPr lang="en-US" sz="2800" dirty="0"/>
          </a:p>
          <a:p>
            <a:r>
              <a:rPr lang="en-US" sz="2800" dirty="0"/>
              <a:t>3 And </a:t>
            </a:r>
            <a:r>
              <a:rPr lang="en-US" sz="2800" dirty="0" err="1"/>
              <a:t>Semjaza</a:t>
            </a:r>
            <a:r>
              <a:rPr lang="en-US" sz="2800" dirty="0"/>
              <a:t>, who was their leader, said unto them: "I fear ye will not </a:t>
            </a:r>
            <a:r>
              <a:rPr lang="en-US" sz="2800" dirty="0" smtClean="0"/>
              <a:t>indeed agree </a:t>
            </a:r>
            <a:r>
              <a:rPr lang="en-US" sz="2800" dirty="0"/>
              <a:t>to do this deed, and I alone shall have to pay the penalty of a great sin</a:t>
            </a:r>
            <a:r>
              <a:rPr lang="en-US" sz="2800" dirty="0" smtClean="0"/>
              <a:t>.“</a:t>
            </a:r>
          </a:p>
          <a:p>
            <a:endParaRPr lang="en-US" sz="2800" dirty="0"/>
          </a:p>
        </p:txBody>
      </p:sp>
    </p:spTree>
    <p:extLst>
      <p:ext uri="{BB962C8B-B14F-4D97-AF65-F5344CB8AC3E}">
        <p14:creationId xmlns:p14="http://schemas.microsoft.com/office/powerpoint/2010/main" val="52343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3</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31</a:t>
            </a:r>
            <a:endParaRPr lang="en-US" sz="3200" b="1" dirty="0">
              <a:solidFill>
                <a:schemeClr val="bg1"/>
              </a:solidFill>
            </a:endParaRPr>
          </a:p>
        </p:txBody>
      </p:sp>
      <p:sp>
        <p:nvSpPr>
          <p:cNvPr id="2" name="TextBox 1"/>
          <p:cNvSpPr txBox="1"/>
          <p:nvPr/>
        </p:nvSpPr>
        <p:spPr>
          <a:xfrm>
            <a:off x="558801" y="1117600"/>
            <a:ext cx="11176000" cy="4893647"/>
          </a:xfrm>
          <a:prstGeom prst="rect">
            <a:avLst/>
          </a:prstGeom>
          <a:noFill/>
        </p:spPr>
        <p:txBody>
          <a:bodyPr wrap="square" rtlCol="0">
            <a:spAutoFit/>
          </a:bodyPr>
          <a:lstStyle/>
          <a:p>
            <a:r>
              <a:rPr lang="en-US" sz="2800" dirty="0"/>
              <a:t>5 Then </a:t>
            </a:r>
            <a:r>
              <a:rPr lang="en-US" sz="2800" dirty="0" err="1"/>
              <a:t>sware</a:t>
            </a:r>
            <a:r>
              <a:rPr lang="en-US" sz="2800" dirty="0"/>
              <a:t> they all together and bound themselves by mutual </a:t>
            </a:r>
            <a:r>
              <a:rPr lang="en-US" sz="2800" dirty="0">
                <a:solidFill>
                  <a:srgbClr val="FFFF00"/>
                </a:solidFill>
              </a:rPr>
              <a:t>imprecations</a:t>
            </a:r>
            <a:r>
              <a:rPr lang="en-US" sz="2800" dirty="0"/>
              <a:t> upon it. And they were in all two hundred; who descended in the days of Jared on the summit of Mount Hermon, and they called it Mount Hermon, because they had sworn and bound themselves by mutual imprecations upon it. </a:t>
            </a:r>
            <a:endParaRPr lang="en-US" sz="2800" dirty="0" smtClean="0"/>
          </a:p>
          <a:p>
            <a:endParaRPr lang="en-US" sz="2800" dirty="0"/>
          </a:p>
          <a:p>
            <a:r>
              <a:rPr lang="en-US" sz="2400" dirty="0">
                <a:solidFill>
                  <a:srgbClr val="FFFF00"/>
                </a:solidFill>
              </a:rPr>
              <a:t>An imprecation is a spoken or written curse, a strong expression of ill-will, or a prayer calling for misfortune or evil to befall someone or something, essentially wishing harm upon another, often involving a sense of invoking divine or supernatural power</a:t>
            </a:r>
            <a:r>
              <a:rPr lang="en-US" sz="2400" dirty="0">
                <a:solidFill>
                  <a:srgbClr val="FFFF00"/>
                </a:solidFill>
                <a:latin typeface="Google Sans"/>
              </a:rPr>
              <a:t>. It's a formal, often angry, statement that can range from muttered insults to serious maledictions, and it carries connotations of deep anger or hostility. </a:t>
            </a:r>
            <a:r>
              <a:rPr lang="en-US" sz="2400" dirty="0" smtClean="0">
                <a:solidFill>
                  <a:srgbClr val="FFFF00"/>
                </a:solidFill>
                <a:latin typeface="Google Sans"/>
              </a:rPr>
              <a:t>                                            </a:t>
            </a:r>
            <a:r>
              <a:rPr lang="en-US" sz="2400" dirty="0" smtClean="0">
                <a:solidFill>
                  <a:srgbClr val="00B0F0"/>
                </a:solidFill>
                <a:latin typeface="Google Sans"/>
              </a:rPr>
              <a:t>Luther</a:t>
            </a:r>
            <a:endParaRPr lang="en-US" sz="2400" dirty="0">
              <a:solidFill>
                <a:srgbClr val="00B0F0"/>
              </a:solidFill>
            </a:endParaRPr>
          </a:p>
        </p:txBody>
      </p:sp>
    </p:spTree>
    <p:extLst>
      <p:ext uri="{BB962C8B-B14F-4D97-AF65-F5344CB8AC3E}">
        <p14:creationId xmlns:p14="http://schemas.microsoft.com/office/powerpoint/2010/main" val="3672634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Jude </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32</a:t>
            </a:r>
            <a:endParaRPr lang="en-US" sz="3200" b="1" dirty="0">
              <a:solidFill>
                <a:schemeClr val="bg1"/>
              </a:solidFill>
            </a:endParaRPr>
          </a:p>
        </p:txBody>
      </p:sp>
      <p:sp>
        <p:nvSpPr>
          <p:cNvPr id="6" name="TextBox 5"/>
          <p:cNvSpPr txBox="1"/>
          <p:nvPr/>
        </p:nvSpPr>
        <p:spPr>
          <a:xfrm>
            <a:off x="558800" y="1117600"/>
            <a:ext cx="10398234" cy="5755422"/>
          </a:xfrm>
          <a:prstGeom prst="rect">
            <a:avLst/>
          </a:prstGeom>
          <a:noFill/>
        </p:spPr>
        <p:txBody>
          <a:bodyPr wrap="square" rtlCol="0">
            <a:spAutoFit/>
          </a:bodyPr>
          <a:lstStyle/>
          <a:p>
            <a:r>
              <a:rPr lang="en-US" sz="3200" dirty="0" smtClean="0">
                <a:solidFill>
                  <a:schemeClr val="bg1">
                    <a:lumMod val="50000"/>
                    <a:lumOff val="50000"/>
                  </a:schemeClr>
                </a:solidFill>
              </a:rPr>
              <a:t>6 And </a:t>
            </a:r>
            <a:r>
              <a:rPr lang="en-US" sz="3200" dirty="0">
                <a:solidFill>
                  <a:schemeClr val="bg1">
                    <a:lumMod val="50000"/>
                    <a:lumOff val="50000"/>
                  </a:schemeClr>
                </a:solidFill>
              </a:rPr>
              <a:t>angels who did not keep their own domain, but abandoned their proper abode, He has kept in eternal bonds under darkness for the judgment of the great day, </a:t>
            </a:r>
            <a:endParaRPr lang="en-US" sz="3200" dirty="0" smtClean="0">
              <a:solidFill>
                <a:schemeClr val="bg1">
                  <a:lumMod val="50000"/>
                  <a:lumOff val="50000"/>
                </a:schemeClr>
              </a:solidFill>
            </a:endParaRPr>
          </a:p>
          <a:p>
            <a:r>
              <a:rPr lang="en-US" sz="4000" dirty="0" smtClean="0">
                <a:solidFill>
                  <a:srgbClr val="92D050"/>
                </a:solidFill>
              </a:rPr>
              <a:t>Genesis 6:4</a:t>
            </a:r>
          </a:p>
          <a:p>
            <a:r>
              <a:rPr lang="en-US" sz="3200" dirty="0" smtClean="0"/>
              <a:t>4 There </a:t>
            </a:r>
            <a:r>
              <a:rPr lang="en-US" sz="3200" dirty="0"/>
              <a:t>were giants in the earth in those days; and also after that, when the sons of God came in unto the daughters of men, and they bare [children] to them, the same [became] mighty men which [were] of old, men of renown.</a:t>
            </a:r>
          </a:p>
          <a:p>
            <a:endParaRPr lang="en-US" sz="3200" dirty="0"/>
          </a:p>
        </p:txBody>
      </p:sp>
    </p:spTree>
    <p:extLst>
      <p:ext uri="{BB962C8B-B14F-4D97-AF65-F5344CB8AC3E}">
        <p14:creationId xmlns:p14="http://schemas.microsoft.com/office/powerpoint/2010/main" val="97371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a:solidFill>
                  <a:srgbClr val="92D050"/>
                </a:solidFill>
              </a:rPr>
              <a:t>1 Enoch 3</a:t>
            </a: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33</a:t>
            </a:r>
            <a:endParaRPr lang="en-US" sz="3200" b="1" dirty="0">
              <a:solidFill>
                <a:schemeClr val="bg1"/>
              </a:solidFill>
            </a:endParaRPr>
          </a:p>
        </p:txBody>
      </p:sp>
      <p:sp>
        <p:nvSpPr>
          <p:cNvPr id="2" name="TextBox 1"/>
          <p:cNvSpPr txBox="1"/>
          <p:nvPr/>
        </p:nvSpPr>
        <p:spPr>
          <a:xfrm>
            <a:off x="558801" y="1117600"/>
            <a:ext cx="11176000" cy="4832092"/>
          </a:xfrm>
          <a:prstGeom prst="rect">
            <a:avLst/>
          </a:prstGeom>
          <a:noFill/>
        </p:spPr>
        <p:txBody>
          <a:bodyPr wrap="square" rtlCol="0">
            <a:spAutoFit/>
          </a:bodyPr>
          <a:lstStyle/>
          <a:p>
            <a:r>
              <a:rPr lang="en-US" sz="2800" dirty="0"/>
              <a:t>4 And they all answered him and said: "Let us all swear an oath, and all bind ourselves by mutual imprecations not to abandon this plan but to do this thing</a:t>
            </a:r>
            <a:r>
              <a:rPr lang="en-US" sz="2800" dirty="0" smtClean="0"/>
              <a:t>.“</a:t>
            </a:r>
          </a:p>
          <a:p>
            <a:endParaRPr lang="en-US" sz="2800" dirty="0"/>
          </a:p>
          <a:p>
            <a:r>
              <a:rPr lang="en-US" sz="2800" dirty="0" smtClean="0">
                <a:solidFill>
                  <a:schemeClr val="tx1">
                    <a:lumMod val="50000"/>
                  </a:schemeClr>
                </a:solidFill>
              </a:rPr>
              <a:t>5 </a:t>
            </a:r>
            <a:r>
              <a:rPr lang="en-US" sz="2800" dirty="0">
                <a:solidFill>
                  <a:schemeClr val="tx1">
                    <a:lumMod val="50000"/>
                  </a:schemeClr>
                </a:solidFill>
              </a:rPr>
              <a:t>Then </a:t>
            </a:r>
            <a:r>
              <a:rPr lang="en-US" sz="2800" dirty="0" err="1">
                <a:solidFill>
                  <a:schemeClr val="tx1">
                    <a:lumMod val="50000"/>
                  </a:schemeClr>
                </a:solidFill>
              </a:rPr>
              <a:t>sware</a:t>
            </a:r>
            <a:r>
              <a:rPr lang="en-US" sz="2800" dirty="0">
                <a:solidFill>
                  <a:schemeClr val="tx1">
                    <a:lumMod val="50000"/>
                  </a:schemeClr>
                </a:solidFill>
              </a:rPr>
              <a:t> they all together and bound themselves by mutual </a:t>
            </a:r>
            <a:r>
              <a:rPr lang="en-US" sz="2800" dirty="0" smtClean="0">
                <a:solidFill>
                  <a:schemeClr val="tx1">
                    <a:lumMod val="50000"/>
                  </a:schemeClr>
                </a:solidFill>
              </a:rPr>
              <a:t>imprecations upon </a:t>
            </a:r>
            <a:r>
              <a:rPr lang="en-US" sz="2800" dirty="0">
                <a:solidFill>
                  <a:schemeClr val="tx1">
                    <a:lumMod val="50000"/>
                  </a:schemeClr>
                </a:solidFill>
              </a:rPr>
              <a:t>it. </a:t>
            </a:r>
            <a:r>
              <a:rPr lang="en-US" sz="2800" dirty="0">
                <a:solidFill>
                  <a:srgbClr val="FFFF00"/>
                </a:solidFill>
              </a:rPr>
              <a:t>And they were in all two hundred; who descended in the days of </a:t>
            </a:r>
            <a:r>
              <a:rPr lang="en-US" sz="2800" dirty="0" smtClean="0">
                <a:solidFill>
                  <a:srgbClr val="FFFF00"/>
                </a:solidFill>
              </a:rPr>
              <a:t>Jared </a:t>
            </a:r>
            <a:r>
              <a:rPr lang="en-US" sz="2800" dirty="0" smtClean="0">
                <a:solidFill>
                  <a:schemeClr val="bg1">
                    <a:lumMod val="50000"/>
                    <a:lumOff val="50000"/>
                  </a:schemeClr>
                </a:solidFill>
              </a:rPr>
              <a:t>on </a:t>
            </a:r>
            <a:r>
              <a:rPr lang="en-US" sz="2800" dirty="0">
                <a:solidFill>
                  <a:schemeClr val="bg1">
                    <a:lumMod val="50000"/>
                    <a:lumOff val="50000"/>
                  </a:schemeClr>
                </a:solidFill>
              </a:rPr>
              <a:t>the summit of Mount Hermon, and they called it Mount Hermon, </a:t>
            </a:r>
            <a:r>
              <a:rPr lang="en-US" sz="2800" dirty="0" smtClean="0">
                <a:solidFill>
                  <a:schemeClr val="bg1">
                    <a:lumMod val="50000"/>
                    <a:lumOff val="50000"/>
                  </a:schemeClr>
                </a:solidFill>
              </a:rPr>
              <a:t>because they </a:t>
            </a:r>
            <a:r>
              <a:rPr lang="en-US" sz="2800" dirty="0">
                <a:solidFill>
                  <a:schemeClr val="bg1">
                    <a:lumMod val="50000"/>
                    <a:lumOff val="50000"/>
                  </a:schemeClr>
                </a:solidFill>
              </a:rPr>
              <a:t>had sworn and bound themselves by mutual imprecations upon it</a:t>
            </a:r>
            <a:r>
              <a:rPr lang="en-US" sz="2800" dirty="0" smtClean="0">
                <a:solidFill>
                  <a:schemeClr val="bg1">
                    <a:lumMod val="50000"/>
                    <a:lumOff val="50000"/>
                  </a:schemeClr>
                </a:solidFill>
              </a:rPr>
              <a:t>.</a:t>
            </a:r>
          </a:p>
          <a:p>
            <a:endParaRPr lang="en-US" sz="2800" dirty="0"/>
          </a:p>
          <a:p>
            <a:r>
              <a:rPr lang="en-US" sz="2800" i="1" dirty="0">
                <a:solidFill>
                  <a:srgbClr val="FFC000"/>
                </a:solidFill>
              </a:rPr>
              <a:t>9 And they became pregnant, and they bare great </a:t>
            </a:r>
            <a:r>
              <a:rPr lang="en-US" sz="2800" i="1" dirty="0" smtClean="0">
                <a:solidFill>
                  <a:srgbClr val="FFC000"/>
                </a:solidFill>
              </a:rPr>
              <a:t>giants….</a:t>
            </a:r>
            <a:endParaRPr lang="en-US" sz="2800" i="1" dirty="0">
              <a:solidFill>
                <a:srgbClr val="FFC000"/>
              </a:solidFill>
            </a:endParaRPr>
          </a:p>
        </p:txBody>
      </p:sp>
    </p:spTree>
    <p:extLst>
      <p:ext uri="{BB962C8B-B14F-4D97-AF65-F5344CB8AC3E}">
        <p14:creationId xmlns:p14="http://schemas.microsoft.com/office/powerpoint/2010/main" val="2323084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Enoch 4</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34</a:t>
            </a:r>
            <a:endParaRPr lang="en-US" sz="3200" b="1" dirty="0">
              <a:solidFill>
                <a:schemeClr val="bg1"/>
              </a:solidFill>
            </a:endParaRPr>
          </a:p>
        </p:txBody>
      </p:sp>
      <p:sp>
        <p:nvSpPr>
          <p:cNvPr id="2" name="TextBox 1"/>
          <p:cNvSpPr txBox="1"/>
          <p:nvPr/>
        </p:nvSpPr>
        <p:spPr>
          <a:xfrm>
            <a:off x="558801" y="1117600"/>
            <a:ext cx="11176000" cy="5262979"/>
          </a:xfrm>
          <a:prstGeom prst="rect">
            <a:avLst/>
          </a:prstGeom>
          <a:noFill/>
        </p:spPr>
        <p:txBody>
          <a:bodyPr wrap="square" rtlCol="0">
            <a:spAutoFit/>
          </a:bodyPr>
          <a:lstStyle/>
          <a:p>
            <a:r>
              <a:rPr lang="en-US" sz="2800" dirty="0"/>
              <a:t>1 And then Michael, Uriel, Raphael, and Gabriel looked down from heaven </a:t>
            </a:r>
            <a:r>
              <a:rPr lang="en-US" sz="2800" dirty="0" smtClean="0"/>
              <a:t>and saw </a:t>
            </a:r>
            <a:r>
              <a:rPr lang="en-US" sz="2800" dirty="0"/>
              <a:t>much blood being shed upon the earth, and all lawlessness being </a:t>
            </a:r>
            <a:r>
              <a:rPr lang="en-US" sz="2800" dirty="0" smtClean="0"/>
              <a:t>wrought upon </a:t>
            </a:r>
            <a:r>
              <a:rPr lang="en-US" sz="2800" dirty="0"/>
              <a:t>the earth.</a:t>
            </a:r>
          </a:p>
          <a:p>
            <a:endParaRPr lang="en-US" sz="2800" b="1" u="sng" dirty="0" smtClean="0"/>
          </a:p>
          <a:p>
            <a:r>
              <a:rPr lang="en-US" sz="2800" u="sng" dirty="0" smtClean="0">
                <a:solidFill>
                  <a:srgbClr val="00B0F0"/>
                </a:solidFill>
              </a:rPr>
              <a:t>They reported to the Lord saying:</a:t>
            </a:r>
          </a:p>
          <a:p>
            <a:endParaRPr lang="en-US" sz="2800" b="1" u="sng" dirty="0"/>
          </a:p>
          <a:p>
            <a:r>
              <a:rPr lang="en-US" sz="2800" dirty="0"/>
              <a:t>6 And they have gone to the daughters of men upon the earth, and have </a:t>
            </a:r>
            <a:r>
              <a:rPr lang="en-US" sz="2800" dirty="0" smtClean="0"/>
              <a:t>slept with </a:t>
            </a:r>
            <a:r>
              <a:rPr lang="en-US" sz="2800" dirty="0"/>
              <a:t>the women, and have defiled themselves, and revealed to them all kinds </a:t>
            </a:r>
            <a:r>
              <a:rPr lang="en-US" sz="2800" dirty="0" smtClean="0"/>
              <a:t>of sins</a:t>
            </a:r>
            <a:r>
              <a:rPr lang="en-US" sz="2800" dirty="0"/>
              <a:t>. </a:t>
            </a:r>
            <a:r>
              <a:rPr lang="en-US" sz="2800" dirty="0">
                <a:solidFill>
                  <a:srgbClr val="FFFF00"/>
                </a:solidFill>
              </a:rPr>
              <a:t>And the women have borne giants</a:t>
            </a:r>
            <a:r>
              <a:rPr lang="en-US" sz="2800" dirty="0"/>
              <a:t>, and the whole earth has thereby been</a:t>
            </a:r>
          </a:p>
          <a:p>
            <a:r>
              <a:rPr lang="en-US" sz="2800" dirty="0"/>
              <a:t>filled with blood and unrighteousness</a:t>
            </a:r>
            <a:r>
              <a:rPr lang="en-US" sz="2800" dirty="0" smtClean="0"/>
              <a:t>. </a:t>
            </a:r>
            <a:r>
              <a:rPr lang="en-US" sz="2800" dirty="0" smtClean="0">
                <a:solidFill>
                  <a:schemeClr val="tx1">
                    <a:lumMod val="50000"/>
                  </a:schemeClr>
                </a:solidFill>
              </a:rPr>
              <a:t>(Jude 6)</a:t>
            </a:r>
            <a:endParaRPr lang="en-US" sz="2800" dirty="0">
              <a:solidFill>
                <a:schemeClr val="tx1">
                  <a:lumMod val="50000"/>
                </a:schemeClr>
              </a:solidFill>
            </a:endParaRPr>
          </a:p>
          <a:p>
            <a:endParaRPr lang="en-US" sz="2800" b="1" u="sng" dirty="0"/>
          </a:p>
        </p:txBody>
      </p:sp>
    </p:spTree>
    <p:extLst>
      <p:ext uri="{BB962C8B-B14F-4D97-AF65-F5344CB8AC3E}">
        <p14:creationId xmlns:p14="http://schemas.microsoft.com/office/powerpoint/2010/main" val="69314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r>
              <a:rPr lang="en-US" sz="4000" dirty="0" smtClean="0">
                <a:solidFill>
                  <a:srgbClr val="92D050"/>
                </a:solidFill>
              </a:rPr>
              <a:t>1 Enoch 4</a:t>
            </a:r>
            <a:endParaRPr lang="en-US" sz="40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35</a:t>
            </a:r>
            <a:endParaRPr lang="en-US" sz="3200" b="1" dirty="0">
              <a:solidFill>
                <a:schemeClr val="bg1"/>
              </a:solidFill>
            </a:endParaRPr>
          </a:p>
        </p:txBody>
      </p:sp>
      <p:sp>
        <p:nvSpPr>
          <p:cNvPr id="2" name="TextBox 1"/>
          <p:cNvSpPr txBox="1"/>
          <p:nvPr/>
        </p:nvSpPr>
        <p:spPr>
          <a:xfrm>
            <a:off x="558801" y="1117600"/>
            <a:ext cx="11176000" cy="5509200"/>
          </a:xfrm>
          <a:prstGeom prst="rect">
            <a:avLst/>
          </a:prstGeom>
          <a:noFill/>
        </p:spPr>
        <p:txBody>
          <a:bodyPr wrap="square" rtlCol="0">
            <a:spAutoFit/>
          </a:bodyPr>
          <a:lstStyle/>
          <a:p>
            <a:r>
              <a:rPr lang="en-US" sz="3200" dirty="0"/>
              <a:t>57 And there mine eyes saw how they made these their instruments, iron </a:t>
            </a:r>
            <a:r>
              <a:rPr lang="en-US" sz="3200" dirty="0" smtClean="0"/>
              <a:t>chains of </a:t>
            </a:r>
            <a:r>
              <a:rPr lang="en-US" sz="3200" dirty="0"/>
              <a:t>immeasurable weight</a:t>
            </a:r>
            <a:r>
              <a:rPr lang="en-US" sz="3200" dirty="0" smtClean="0"/>
              <a:t>.</a:t>
            </a:r>
          </a:p>
          <a:p>
            <a:endParaRPr lang="en-US" sz="3200" dirty="0"/>
          </a:p>
          <a:p>
            <a:r>
              <a:rPr lang="en-US" sz="3200" dirty="0"/>
              <a:t>58 And I asked the angel of peace who went with me, saying: </a:t>
            </a:r>
            <a:r>
              <a:rPr lang="en-US" sz="3200" dirty="0">
                <a:solidFill>
                  <a:srgbClr val="FFFF00"/>
                </a:solidFill>
              </a:rPr>
              <a:t>"For whom </a:t>
            </a:r>
            <a:r>
              <a:rPr lang="en-US" sz="3200" dirty="0" smtClean="0">
                <a:solidFill>
                  <a:srgbClr val="FFFF00"/>
                </a:solidFill>
              </a:rPr>
              <a:t>are these </a:t>
            </a:r>
            <a:r>
              <a:rPr lang="en-US" sz="3200" dirty="0">
                <a:solidFill>
                  <a:srgbClr val="FFFF00"/>
                </a:solidFill>
              </a:rPr>
              <a:t>chains being prepared</a:t>
            </a:r>
            <a:r>
              <a:rPr lang="en-US" sz="3200" dirty="0" smtClean="0">
                <a:solidFill>
                  <a:srgbClr val="FFFF00"/>
                </a:solidFill>
              </a:rPr>
              <a:t>?“</a:t>
            </a:r>
          </a:p>
          <a:p>
            <a:endParaRPr lang="en-US" sz="3200" dirty="0"/>
          </a:p>
          <a:p>
            <a:r>
              <a:rPr lang="en-US" sz="3200" dirty="0"/>
              <a:t>59 And he said unto me: "These are being prepared for the hosts of Azazel, </a:t>
            </a:r>
            <a:r>
              <a:rPr lang="en-US" sz="3200" dirty="0" smtClean="0"/>
              <a:t>so that </a:t>
            </a:r>
            <a:r>
              <a:rPr lang="en-US" sz="3200" dirty="0"/>
              <a:t>they may take them and cast them into the abyss of complete condemnation,</a:t>
            </a:r>
          </a:p>
          <a:p>
            <a:r>
              <a:rPr lang="en-US" sz="3200" dirty="0"/>
              <a:t>and they shall cover their jaws with rough stones as the Lord of </a:t>
            </a:r>
            <a:r>
              <a:rPr lang="en-US" sz="3200" dirty="0" smtClean="0"/>
              <a:t>Spirits commanded</a:t>
            </a:r>
            <a:r>
              <a:rPr lang="en-US" sz="3200" dirty="0"/>
              <a:t>."</a:t>
            </a:r>
            <a:endParaRPr lang="en-US" sz="2800" b="1" u="sng" dirty="0"/>
          </a:p>
        </p:txBody>
      </p:sp>
    </p:spTree>
    <p:extLst>
      <p:ext uri="{BB962C8B-B14F-4D97-AF65-F5344CB8AC3E}">
        <p14:creationId xmlns:p14="http://schemas.microsoft.com/office/powerpoint/2010/main" val="964399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73945</TotalTime>
  <Words>2586</Words>
  <Application>Microsoft Office PowerPoint</Application>
  <PresentationFormat>Widescreen</PresentationFormat>
  <Paragraphs>155</Paragraphs>
  <Slides>30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Algerian</vt:lpstr>
      <vt:lpstr>Arial</vt:lpstr>
      <vt:lpstr>Century Gothic</vt:lpstr>
      <vt:lpstr>Google Sans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271</cp:revision>
  <dcterms:created xsi:type="dcterms:W3CDTF">2025-10-16T21:16:34Z</dcterms:created>
  <dcterms:modified xsi:type="dcterms:W3CDTF">2025-12-13T20:03:50Z</dcterms:modified>
</cp:coreProperties>
</file>