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8" r:id="rId2"/>
    <p:sldId id="256" r:id="rId3"/>
    <p:sldId id="411" r:id="rId4"/>
    <p:sldId id="412" r:id="rId5"/>
    <p:sldId id="413" r:id="rId6"/>
    <p:sldId id="414" r:id="rId7"/>
    <p:sldId id="415" r:id="rId8"/>
    <p:sldId id="416" r:id="rId9"/>
    <p:sldId id="418" r:id="rId10"/>
    <p:sldId id="419" r:id="rId11"/>
    <p:sldId id="410" r:id="rId12"/>
    <p:sldId id="409" r:id="rId13"/>
    <p:sldId id="403" r:id="rId14"/>
    <p:sldId id="404" r:id="rId15"/>
    <p:sldId id="405" r:id="rId16"/>
    <p:sldId id="406" r:id="rId17"/>
    <p:sldId id="407" r:id="rId18"/>
    <p:sldId id="408" r:id="rId19"/>
    <p:sldId id="417" r:id="rId20"/>
    <p:sldId id="420" r:id="rId21"/>
    <p:sldId id="421" r:id="rId22"/>
    <p:sldId id="422" r:id="rId23"/>
    <p:sldId id="423" r:id="rId24"/>
    <p:sldId id="424" r:id="rId25"/>
    <p:sldId id="426" r:id="rId26"/>
    <p:sldId id="427" r:id="rId27"/>
    <p:sldId id="428" r:id="rId28"/>
    <p:sldId id="261" r:id="rId29"/>
    <p:sldId id="317"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9" autoAdjust="0"/>
    <p:restoredTop sz="94660"/>
  </p:normalViewPr>
  <p:slideViewPr>
    <p:cSldViewPr snapToGrid="0">
      <p:cViewPr varScale="1">
        <p:scale>
          <a:sx n="76" d="100"/>
          <a:sy n="76" d="100"/>
        </p:scale>
        <p:origin x="126" y="7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11/20/2025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11/20/2025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11/20/2025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11/20/2025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11/20/2025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11/20/2025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11/20/2025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11/20/2025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11/20/2025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11/20/2025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11/20/2025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11/20/2025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11/20/2025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flipH="1">
            <a:off x="7551683" y="2711668"/>
            <a:ext cx="3488847" cy="1822231"/>
          </a:xfrm>
        </p:spPr>
        <p:txBody>
          <a:bodyPr>
            <a:normAutofit fontScale="62500" lnSpcReduction="20000"/>
          </a:bodyPr>
          <a:lstStyle/>
          <a:p>
            <a:r>
              <a:rPr lang="en-US" sz="9600" dirty="0" smtClean="0">
                <a:solidFill>
                  <a:srgbClr val="92D050"/>
                </a:solidFill>
                <a:latin typeface="Algerian" panose="04020705040A02060702" pitchFamily="82" charset="0"/>
              </a:rPr>
              <a:t>WEEK </a:t>
            </a:r>
            <a:r>
              <a:rPr lang="en-US" sz="9600" dirty="0">
                <a:solidFill>
                  <a:srgbClr val="92D050"/>
                </a:solidFill>
                <a:latin typeface="Algerian" panose="04020705040A02060702" pitchFamily="82" charset="0"/>
              </a:rPr>
              <a:t>1</a:t>
            </a:r>
            <a:endParaRPr lang="en-US" sz="9600" dirty="0" smtClean="0">
              <a:solidFill>
                <a:srgbClr val="92D050"/>
              </a:solidFill>
              <a:latin typeface="Algerian" panose="04020705040A02060702" pitchFamily="82" charset="0"/>
            </a:endParaRPr>
          </a:p>
          <a:p>
            <a:r>
              <a:rPr lang="en-US" sz="8800" dirty="0" smtClean="0">
                <a:solidFill>
                  <a:schemeClr val="bg1"/>
                </a:solidFill>
                <a:latin typeface="Algerian" panose="04020705040A02060702" pitchFamily="82" charset="0"/>
              </a:rPr>
              <a:t>11-23-25</a:t>
            </a:r>
            <a:endParaRPr lang="en-US" sz="8800" dirty="0">
              <a:solidFill>
                <a:schemeClr val="bg1"/>
              </a:solidFill>
              <a:latin typeface="Algerian" panose="04020705040A02060702" pitchFamily="82" charset="0"/>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a:t>
            </a:r>
            <a:endParaRPr lang="en-US" sz="3200" b="1" dirty="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505" y="1179486"/>
            <a:ext cx="6661275" cy="4705635"/>
          </a:xfrm>
          <a:prstGeom prst="rect">
            <a:avLst/>
          </a:prstGeom>
        </p:spPr>
      </p:pic>
    </p:spTree>
    <p:extLst>
      <p:ext uri="{BB962C8B-B14F-4D97-AF65-F5344CB8AC3E}">
        <p14:creationId xmlns:p14="http://schemas.microsoft.com/office/powerpoint/2010/main" val="18663504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Jude </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10</a:t>
            </a:r>
            <a:endParaRPr lang="en-US" sz="3200" b="1" dirty="0">
              <a:solidFill>
                <a:schemeClr val="bg1"/>
              </a:solidFill>
            </a:endParaRPr>
          </a:p>
        </p:txBody>
      </p:sp>
      <p:sp>
        <p:nvSpPr>
          <p:cNvPr id="6" name="TextBox 5"/>
          <p:cNvSpPr txBox="1"/>
          <p:nvPr/>
        </p:nvSpPr>
        <p:spPr>
          <a:xfrm>
            <a:off x="558800" y="1117600"/>
            <a:ext cx="10398234" cy="5755422"/>
          </a:xfrm>
          <a:prstGeom prst="rect">
            <a:avLst/>
          </a:prstGeom>
          <a:noFill/>
        </p:spPr>
        <p:txBody>
          <a:bodyPr wrap="square" rtlCol="0">
            <a:spAutoFit/>
          </a:bodyPr>
          <a:lstStyle/>
          <a:p>
            <a:r>
              <a:rPr lang="en-US" sz="3200" dirty="0" smtClean="0">
                <a:solidFill>
                  <a:schemeClr val="bg1">
                    <a:lumMod val="50000"/>
                    <a:lumOff val="50000"/>
                  </a:schemeClr>
                </a:solidFill>
              </a:rPr>
              <a:t>6 And </a:t>
            </a:r>
            <a:r>
              <a:rPr lang="en-US" sz="3200" dirty="0">
                <a:solidFill>
                  <a:schemeClr val="bg1">
                    <a:lumMod val="50000"/>
                    <a:lumOff val="50000"/>
                  </a:schemeClr>
                </a:solidFill>
              </a:rPr>
              <a:t>angels who did not keep their own domain, but abandoned their proper abode, He has kept in eternal bonds under darkness for the judgment of the great day, </a:t>
            </a:r>
            <a:endParaRPr lang="en-US" sz="3200" dirty="0" smtClean="0">
              <a:solidFill>
                <a:schemeClr val="bg1">
                  <a:lumMod val="50000"/>
                  <a:lumOff val="50000"/>
                </a:schemeClr>
              </a:solidFill>
            </a:endParaRPr>
          </a:p>
          <a:p>
            <a:r>
              <a:rPr lang="en-US" sz="4000" dirty="0" smtClean="0">
                <a:solidFill>
                  <a:srgbClr val="92D050"/>
                </a:solidFill>
              </a:rPr>
              <a:t>Genesis 6:4</a:t>
            </a:r>
          </a:p>
          <a:p>
            <a:r>
              <a:rPr lang="en-US" sz="3200" dirty="0" smtClean="0"/>
              <a:t>4 There </a:t>
            </a:r>
            <a:r>
              <a:rPr lang="en-US" sz="3200" dirty="0"/>
              <a:t>were giants in the earth in those days; and also after that, when the sons of God came in unto the daughters of men, and they bare [children] to them, the same [became] mighty men which [were] of old, men of renown.</a:t>
            </a:r>
          </a:p>
          <a:p>
            <a:endParaRPr lang="en-US" sz="3200" dirty="0"/>
          </a:p>
        </p:txBody>
      </p:sp>
      <p:sp>
        <p:nvSpPr>
          <p:cNvPr id="2" name="Rectangle 1"/>
          <p:cNvSpPr/>
          <p:nvPr/>
        </p:nvSpPr>
        <p:spPr>
          <a:xfrm>
            <a:off x="977462" y="1939159"/>
            <a:ext cx="9979572" cy="31058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 Numbers 13:33 (twice) – “We even saw the Nephilim there—the descendants of </a:t>
            </a:r>
            <a:r>
              <a:rPr lang="en-US" sz="3600" dirty="0" err="1"/>
              <a:t>Anak</a:t>
            </a:r>
            <a:r>
              <a:rPr lang="en-US" sz="3600" dirty="0"/>
              <a:t> that come from the Nephilim! We were like grasshoppers in our own sight, and we were the same in their sight.”</a:t>
            </a:r>
          </a:p>
        </p:txBody>
      </p:sp>
    </p:spTree>
    <p:extLst>
      <p:ext uri="{BB962C8B-B14F-4D97-AF65-F5344CB8AC3E}">
        <p14:creationId xmlns:p14="http://schemas.microsoft.com/office/powerpoint/2010/main" val="137814653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1 Enoch </a:t>
            </a:r>
            <a:r>
              <a:rPr lang="en-US" sz="4000" dirty="0" smtClean="0">
                <a:solidFill>
                  <a:srgbClr val="92D050"/>
                </a:solidFill>
              </a:rPr>
              <a:t>3</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11</a:t>
            </a:r>
            <a:endParaRPr lang="en-US" sz="3200" b="1" dirty="0">
              <a:solidFill>
                <a:schemeClr val="bg1"/>
              </a:solidFill>
            </a:endParaRPr>
          </a:p>
        </p:txBody>
      </p:sp>
      <p:sp>
        <p:nvSpPr>
          <p:cNvPr id="2" name="TextBox 1"/>
          <p:cNvSpPr txBox="1"/>
          <p:nvPr/>
        </p:nvSpPr>
        <p:spPr>
          <a:xfrm>
            <a:off x="558801" y="1117600"/>
            <a:ext cx="11176000" cy="5262979"/>
          </a:xfrm>
          <a:prstGeom prst="rect">
            <a:avLst/>
          </a:prstGeom>
          <a:noFill/>
        </p:spPr>
        <p:txBody>
          <a:bodyPr wrap="square" rtlCol="0">
            <a:spAutoFit/>
          </a:bodyPr>
          <a:lstStyle/>
          <a:p>
            <a:r>
              <a:rPr lang="en-US" sz="2800" dirty="0"/>
              <a:t>1 And it came to pass when the children of men had multiplied that in those </a:t>
            </a:r>
            <a:r>
              <a:rPr lang="en-US" sz="2800" dirty="0" smtClean="0"/>
              <a:t>days were </a:t>
            </a:r>
            <a:r>
              <a:rPr lang="en-US" sz="2800" dirty="0"/>
              <a:t>born unto them beautiful and comely daughters</a:t>
            </a:r>
            <a:r>
              <a:rPr lang="en-US" sz="2800" dirty="0" smtClean="0"/>
              <a:t>.</a:t>
            </a:r>
          </a:p>
          <a:p>
            <a:endParaRPr lang="en-US" sz="2800" dirty="0"/>
          </a:p>
          <a:p>
            <a:r>
              <a:rPr lang="en-US" sz="2800" dirty="0"/>
              <a:t>2 And the angels, the children of the heaven, saw and lusted after them, and </a:t>
            </a:r>
            <a:r>
              <a:rPr lang="en-US" sz="2800" dirty="0" smtClean="0"/>
              <a:t>said to </a:t>
            </a:r>
            <a:r>
              <a:rPr lang="en-US" sz="2800" dirty="0"/>
              <a:t>one another: "Come, let us choose us wives from among the children of </a:t>
            </a:r>
            <a:r>
              <a:rPr lang="en-US" sz="2800" dirty="0" smtClean="0"/>
              <a:t>men and </a:t>
            </a:r>
            <a:r>
              <a:rPr lang="en-US" sz="2800" dirty="0"/>
              <a:t>beget us children</a:t>
            </a:r>
            <a:r>
              <a:rPr lang="en-US" sz="2800" dirty="0" smtClean="0"/>
              <a:t>.“</a:t>
            </a:r>
          </a:p>
          <a:p>
            <a:endParaRPr lang="en-US" sz="2800" dirty="0"/>
          </a:p>
          <a:p>
            <a:r>
              <a:rPr lang="en-US" sz="2800" dirty="0"/>
              <a:t>3 And </a:t>
            </a:r>
            <a:r>
              <a:rPr lang="en-US" sz="2800" dirty="0" err="1"/>
              <a:t>Semjaza</a:t>
            </a:r>
            <a:r>
              <a:rPr lang="en-US" sz="2800" dirty="0"/>
              <a:t>, who was their leader, said unto them: "I fear ye will not </a:t>
            </a:r>
            <a:r>
              <a:rPr lang="en-US" sz="2800" dirty="0" smtClean="0"/>
              <a:t>indeed agree </a:t>
            </a:r>
            <a:r>
              <a:rPr lang="en-US" sz="2800" dirty="0"/>
              <a:t>to do this deed, and I alone shall have to pay the penalty of a great sin</a:t>
            </a:r>
            <a:r>
              <a:rPr lang="en-US" sz="2800" dirty="0" smtClean="0"/>
              <a:t>.“</a:t>
            </a:r>
          </a:p>
          <a:p>
            <a:endParaRPr lang="en-US" sz="2800" dirty="0"/>
          </a:p>
        </p:txBody>
      </p:sp>
    </p:spTree>
    <p:extLst>
      <p:ext uri="{BB962C8B-B14F-4D97-AF65-F5344CB8AC3E}">
        <p14:creationId xmlns:p14="http://schemas.microsoft.com/office/powerpoint/2010/main" val="52343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a:solidFill>
                  <a:srgbClr val="92D050"/>
                </a:solidFill>
              </a:rPr>
              <a:t>1 Enoch 3</a:t>
            </a: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12</a:t>
            </a:r>
            <a:endParaRPr lang="en-US" sz="3200" b="1" dirty="0">
              <a:solidFill>
                <a:schemeClr val="bg1"/>
              </a:solidFill>
            </a:endParaRPr>
          </a:p>
        </p:txBody>
      </p:sp>
      <p:sp>
        <p:nvSpPr>
          <p:cNvPr id="2" name="TextBox 1"/>
          <p:cNvSpPr txBox="1"/>
          <p:nvPr/>
        </p:nvSpPr>
        <p:spPr>
          <a:xfrm>
            <a:off x="558801" y="1117600"/>
            <a:ext cx="11176000" cy="5262979"/>
          </a:xfrm>
          <a:prstGeom prst="rect">
            <a:avLst/>
          </a:prstGeom>
          <a:noFill/>
        </p:spPr>
        <p:txBody>
          <a:bodyPr wrap="square" rtlCol="0">
            <a:spAutoFit/>
          </a:bodyPr>
          <a:lstStyle/>
          <a:p>
            <a:r>
              <a:rPr lang="en-US" sz="2800" dirty="0"/>
              <a:t>1 And it came to pass when the children of men had multiplied that in those </a:t>
            </a:r>
            <a:r>
              <a:rPr lang="en-US" sz="2800" dirty="0" smtClean="0"/>
              <a:t>days were </a:t>
            </a:r>
            <a:r>
              <a:rPr lang="en-US" sz="2800" dirty="0"/>
              <a:t>born unto them beautiful and comely daughters</a:t>
            </a:r>
            <a:r>
              <a:rPr lang="en-US" sz="2800" dirty="0" smtClean="0"/>
              <a:t>.</a:t>
            </a:r>
          </a:p>
          <a:p>
            <a:endParaRPr lang="en-US" sz="2800" dirty="0"/>
          </a:p>
          <a:p>
            <a:r>
              <a:rPr lang="en-US" sz="2800" dirty="0"/>
              <a:t>2 And the angels, the children of the heaven, saw and lusted after them, and </a:t>
            </a:r>
            <a:r>
              <a:rPr lang="en-US" sz="2800" dirty="0" smtClean="0"/>
              <a:t>said to </a:t>
            </a:r>
            <a:r>
              <a:rPr lang="en-US" sz="2800" dirty="0"/>
              <a:t>one another: "Come, let us choose us wives from among the children of </a:t>
            </a:r>
            <a:r>
              <a:rPr lang="en-US" sz="2800" dirty="0" smtClean="0"/>
              <a:t>men and </a:t>
            </a:r>
            <a:r>
              <a:rPr lang="en-US" sz="2800" dirty="0"/>
              <a:t>beget us children</a:t>
            </a:r>
            <a:r>
              <a:rPr lang="en-US" sz="2800" dirty="0" smtClean="0"/>
              <a:t>.“</a:t>
            </a:r>
          </a:p>
          <a:p>
            <a:endParaRPr lang="en-US" sz="2800" dirty="0"/>
          </a:p>
          <a:p>
            <a:r>
              <a:rPr lang="en-US" sz="2800" dirty="0"/>
              <a:t>3 And </a:t>
            </a:r>
            <a:r>
              <a:rPr lang="en-US" sz="2800" dirty="0" err="1"/>
              <a:t>Semjaza</a:t>
            </a:r>
            <a:r>
              <a:rPr lang="en-US" sz="2800" dirty="0"/>
              <a:t>, who was their leader, said unto them: "I fear ye will not </a:t>
            </a:r>
            <a:r>
              <a:rPr lang="en-US" sz="2800" dirty="0" smtClean="0"/>
              <a:t>indeed agree </a:t>
            </a:r>
            <a:r>
              <a:rPr lang="en-US" sz="2800" dirty="0"/>
              <a:t>to do this deed, and I alone shall have to pay the penalty of a great sin</a:t>
            </a:r>
            <a:r>
              <a:rPr lang="en-US" sz="2800" dirty="0" smtClean="0"/>
              <a:t>.“</a:t>
            </a:r>
          </a:p>
          <a:p>
            <a:endParaRPr lang="en-US" sz="2800" dirty="0"/>
          </a:p>
        </p:txBody>
      </p:sp>
    </p:spTree>
    <p:extLst>
      <p:ext uri="{BB962C8B-B14F-4D97-AF65-F5344CB8AC3E}">
        <p14:creationId xmlns:p14="http://schemas.microsoft.com/office/powerpoint/2010/main" val="2777688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a:solidFill>
                  <a:srgbClr val="92D050"/>
                </a:solidFill>
              </a:rPr>
              <a:t>1 Enoch 3</a:t>
            </a: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13</a:t>
            </a:r>
            <a:endParaRPr lang="en-US" sz="3200" b="1" dirty="0">
              <a:solidFill>
                <a:schemeClr val="bg1"/>
              </a:solidFill>
            </a:endParaRPr>
          </a:p>
        </p:txBody>
      </p:sp>
      <p:sp>
        <p:nvSpPr>
          <p:cNvPr id="2" name="TextBox 1"/>
          <p:cNvSpPr txBox="1"/>
          <p:nvPr/>
        </p:nvSpPr>
        <p:spPr>
          <a:xfrm>
            <a:off x="558801" y="1117600"/>
            <a:ext cx="11176000" cy="4832092"/>
          </a:xfrm>
          <a:prstGeom prst="rect">
            <a:avLst/>
          </a:prstGeom>
          <a:noFill/>
        </p:spPr>
        <p:txBody>
          <a:bodyPr wrap="square" rtlCol="0">
            <a:spAutoFit/>
          </a:bodyPr>
          <a:lstStyle/>
          <a:p>
            <a:r>
              <a:rPr lang="en-US" sz="2800" dirty="0"/>
              <a:t>4 And they all answered him and said: "Let us all swear an oath, and all bind ourselves by mutual imprecations not to abandon this plan but to do this thing</a:t>
            </a:r>
            <a:r>
              <a:rPr lang="en-US" sz="2800" dirty="0" smtClean="0"/>
              <a:t>.“</a:t>
            </a:r>
          </a:p>
          <a:p>
            <a:endParaRPr lang="en-US" sz="2800" dirty="0"/>
          </a:p>
          <a:p>
            <a:r>
              <a:rPr lang="en-US" sz="2800" dirty="0" smtClean="0"/>
              <a:t>5 </a:t>
            </a:r>
            <a:r>
              <a:rPr lang="en-US" sz="2800" dirty="0"/>
              <a:t>Then </a:t>
            </a:r>
            <a:r>
              <a:rPr lang="en-US" sz="2800" dirty="0" err="1"/>
              <a:t>sware</a:t>
            </a:r>
            <a:r>
              <a:rPr lang="en-US" sz="2800" dirty="0"/>
              <a:t> they all together and bound themselves by mutual </a:t>
            </a:r>
            <a:r>
              <a:rPr lang="en-US" sz="2800" dirty="0" smtClean="0"/>
              <a:t>imprecations upon </a:t>
            </a:r>
            <a:r>
              <a:rPr lang="en-US" sz="2800" dirty="0"/>
              <a:t>it. And they were in all two hundred; who descended in the days of </a:t>
            </a:r>
            <a:r>
              <a:rPr lang="en-US" sz="2800" u="sng" dirty="0" smtClean="0">
                <a:solidFill>
                  <a:srgbClr val="FFFF00"/>
                </a:solidFill>
              </a:rPr>
              <a:t>Jared</a:t>
            </a:r>
            <a:r>
              <a:rPr lang="en-US" sz="2800" dirty="0" smtClean="0"/>
              <a:t> on </a:t>
            </a:r>
            <a:r>
              <a:rPr lang="en-US" sz="2800" dirty="0"/>
              <a:t>the summit of Mount Hermon, and they called it Mount Hermon, </a:t>
            </a:r>
            <a:r>
              <a:rPr lang="en-US" sz="2800" dirty="0" smtClean="0"/>
              <a:t>because they </a:t>
            </a:r>
            <a:r>
              <a:rPr lang="en-US" sz="2800" dirty="0"/>
              <a:t>had sworn and bound themselves by mutual imprecations upon it</a:t>
            </a:r>
            <a:r>
              <a:rPr lang="en-US" sz="2800" dirty="0" smtClean="0"/>
              <a:t>.</a:t>
            </a:r>
          </a:p>
          <a:p>
            <a:endParaRPr lang="en-US" sz="2800" dirty="0"/>
          </a:p>
          <a:p>
            <a:r>
              <a:rPr lang="en-US" sz="2800" i="1" dirty="0">
                <a:solidFill>
                  <a:srgbClr val="FFC000"/>
                </a:solidFill>
              </a:rPr>
              <a:t>9 And they became pregnant, and they bare great </a:t>
            </a:r>
            <a:r>
              <a:rPr lang="en-US" sz="2800" i="1" dirty="0" smtClean="0">
                <a:solidFill>
                  <a:srgbClr val="FFC000"/>
                </a:solidFill>
              </a:rPr>
              <a:t>giants….</a:t>
            </a:r>
            <a:endParaRPr lang="en-US" sz="2800" i="1" dirty="0">
              <a:solidFill>
                <a:srgbClr val="FFC000"/>
              </a:solidFill>
            </a:endParaRPr>
          </a:p>
        </p:txBody>
      </p:sp>
    </p:spTree>
    <p:extLst>
      <p:ext uri="{BB962C8B-B14F-4D97-AF65-F5344CB8AC3E}">
        <p14:creationId xmlns:p14="http://schemas.microsoft.com/office/powerpoint/2010/main" val="2323084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Who is </a:t>
            </a:r>
            <a:r>
              <a:rPr lang="en-US" sz="4000" dirty="0" err="1" smtClean="0">
                <a:solidFill>
                  <a:srgbClr val="92D050"/>
                </a:solidFill>
              </a:rPr>
              <a:t>jared</a:t>
            </a:r>
            <a:r>
              <a:rPr lang="en-US" sz="4000" dirty="0" smtClean="0">
                <a:solidFill>
                  <a:srgbClr val="92D050"/>
                </a:solidFill>
              </a:rPr>
              <a:t>?</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14</a:t>
            </a:r>
            <a:endParaRPr lang="en-US" sz="3200" b="1" dirty="0">
              <a:solidFill>
                <a:schemeClr val="bg1"/>
              </a:solidFill>
            </a:endParaRPr>
          </a:p>
        </p:txBody>
      </p:sp>
      <p:sp>
        <p:nvSpPr>
          <p:cNvPr id="2" name="TextBox 1"/>
          <p:cNvSpPr txBox="1"/>
          <p:nvPr/>
        </p:nvSpPr>
        <p:spPr>
          <a:xfrm>
            <a:off x="558801" y="1117600"/>
            <a:ext cx="11176000" cy="3354765"/>
          </a:xfrm>
          <a:prstGeom prst="rect">
            <a:avLst/>
          </a:prstGeom>
          <a:noFill/>
        </p:spPr>
        <p:txBody>
          <a:bodyPr wrap="square" rtlCol="0">
            <a:spAutoFit/>
          </a:bodyPr>
          <a:lstStyle/>
          <a:p>
            <a:r>
              <a:rPr lang="en-US" sz="2800" b="1" u="sng" dirty="0" smtClean="0"/>
              <a:t>Genesis 5:18-20</a:t>
            </a:r>
          </a:p>
          <a:p>
            <a:endParaRPr lang="en-US" sz="2800" dirty="0"/>
          </a:p>
          <a:p>
            <a:r>
              <a:rPr lang="en-US" sz="3200" dirty="0" smtClean="0"/>
              <a:t>18 </a:t>
            </a:r>
            <a:r>
              <a:rPr lang="en-US" sz="3200" dirty="0"/>
              <a:t>Now Jared lived 162 years, and fathered </a:t>
            </a:r>
            <a:r>
              <a:rPr lang="en-US" sz="3200" u="sng" dirty="0">
                <a:solidFill>
                  <a:srgbClr val="FFFF00"/>
                </a:solidFill>
              </a:rPr>
              <a:t>Enoch</a:t>
            </a:r>
            <a:r>
              <a:rPr lang="en-US" sz="3200" dirty="0"/>
              <a:t>. 19 Then Jared lived eight hundred years after he fathered Enoch, and he fathered other sons and daughters. 20 So all the days of Jared were 962 years, and he died</a:t>
            </a:r>
            <a:r>
              <a:rPr lang="en-US" sz="3200" dirty="0" smtClean="0"/>
              <a:t>.</a:t>
            </a:r>
          </a:p>
          <a:p>
            <a:endParaRPr lang="en-US" sz="2800" dirty="0"/>
          </a:p>
        </p:txBody>
      </p:sp>
    </p:spTree>
    <p:extLst>
      <p:ext uri="{BB962C8B-B14F-4D97-AF65-F5344CB8AC3E}">
        <p14:creationId xmlns:p14="http://schemas.microsoft.com/office/powerpoint/2010/main" val="3933774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Enoch 4</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15</a:t>
            </a:r>
            <a:endParaRPr lang="en-US" sz="3200" b="1" dirty="0">
              <a:solidFill>
                <a:schemeClr val="bg1"/>
              </a:solidFill>
            </a:endParaRPr>
          </a:p>
        </p:txBody>
      </p:sp>
      <p:sp>
        <p:nvSpPr>
          <p:cNvPr id="2" name="TextBox 1"/>
          <p:cNvSpPr txBox="1"/>
          <p:nvPr/>
        </p:nvSpPr>
        <p:spPr>
          <a:xfrm>
            <a:off x="558801" y="1117600"/>
            <a:ext cx="11176000" cy="5262979"/>
          </a:xfrm>
          <a:prstGeom prst="rect">
            <a:avLst/>
          </a:prstGeom>
          <a:noFill/>
        </p:spPr>
        <p:txBody>
          <a:bodyPr wrap="square" rtlCol="0">
            <a:spAutoFit/>
          </a:bodyPr>
          <a:lstStyle/>
          <a:p>
            <a:r>
              <a:rPr lang="en-US" sz="2800" dirty="0"/>
              <a:t>1 And then Michael, Uriel, Raphael, and Gabriel looked down from heaven </a:t>
            </a:r>
            <a:r>
              <a:rPr lang="en-US" sz="2800" dirty="0" smtClean="0"/>
              <a:t>and saw </a:t>
            </a:r>
            <a:r>
              <a:rPr lang="en-US" sz="2800" dirty="0"/>
              <a:t>much blood being shed upon the earth, and all lawlessness being </a:t>
            </a:r>
            <a:r>
              <a:rPr lang="en-US" sz="2800" dirty="0" smtClean="0"/>
              <a:t>wrought upon </a:t>
            </a:r>
            <a:r>
              <a:rPr lang="en-US" sz="2800" dirty="0"/>
              <a:t>the earth.</a:t>
            </a:r>
          </a:p>
          <a:p>
            <a:endParaRPr lang="en-US" sz="2800" b="1" u="sng" dirty="0" smtClean="0"/>
          </a:p>
          <a:p>
            <a:r>
              <a:rPr lang="en-US" sz="2800" u="sng" dirty="0" smtClean="0">
                <a:solidFill>
                  <a:srgbClr val="00B0F0"/>
                </a:solidFill>
              </a:rPr>
              <a:t>They reported to the Lord saying:</a:t>
            </a:r>
          </a:p>
          <a:p>
            <a:endParaRPr lang="en-US" sz="2800" b="1" u="sng" dirty="0"/>
          </a:p>
          <a:p>
            <a:r>
              <a:rPr lang="en-US" sz="2800" dirty="0"/>
              <a:t>6 And they have gone to the daughters of men upon the earth, and have </a:t>
            </a:r>
            <a:r>
              <a:rPr lang="en-US" sz="2800" dirty="0" smtClean="0"/>
              <a:t>slept with </a:t>
            </a:r>
            <a:r>
              <a:rPr lang="en-US" sz="2800" dirty="0"/>
              <a:t>the women, and have defiled themselves, and revealed to them all kinds </a:t>
            </a:r>
            <a:r>
              <a:rPr lang="en-US" sz="2800" dirty="0" smtClean="0"/>
              <a:t>of sins</a:t>
            </a:r>
            <a:r>
              <a:rPr lang="en-US" sz="2800" dirty="0"/>
              <a:t>. </a:t>
            </a:r>
            <a:r>
              <a:rPr lang="en-US" sz="2800" dirty="0">
                <a:solidFill>
                  <a:srgbClr val="FFFF00"/>
                </a:solidFill>
              </a:rPr>
              <a:t>And the women have borne giants</a:t>
            </a:r>
            <a:r>
              <a:rPr lang="en-US" sz="2800" dirty="0"/>
              <a:t>, and the whole earth has thereby been</a:t>
            </a:r>
          </a:p>
          <a:p>
            <a:r>
              <a:rPr lang="en-US" sz="2800" dirty="0"/>
              <a:t>filled with blood and unrighteousness.</a:t>
            </a:r>
          </a:p>
          <a:p>
            <a:endParaRPr lang="en-US" sz="2800" b="1" u="sng" dirty="0"/>
          </a:p>
        </p:txBody>
      </p:sp>
    </p:spTree>
    <p:extLst>
      <p:ext uri="{BB962C8B-B14F-4D97-AF65-F5344CB8AC3E}">
        <p14:creationId xmlns:p14="http://schemas.microsoft.com/office/powerpoint/2010/main" val="693148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1 Enoch </a:t>
            </a:r>
            <a:r>
              <a:rPr lang="en-US" sz="4000" dirty="0" smtClean="0">
                <a:solidFill>
                  <a:srgbClr val="92D050"/>
                </a:solidFill>
              </a:rPr>
              <a:t>4</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16</a:t>
            </a:r>
            <a:endParaRPr lang="en-US" sz="3200" b="1" dirty="0">
              <a:solidFill>
                <a:schemeClr val="bg1"/>
              </a:solidFill>
            </a:endParaRPr>
          </a:p>
        </p:txBody>
      </p:sp>
      <p:sp>
        <p:nvSpPr>
          <p:cNvPr id="2" name="TextBox 1"/>
          <p:cNvSpPr txBox="1"/>
          <p:nvPr/>
        </p:nvSpPr>
        <p:spPr>
          <a:xfrm>
            <a:off x="558801" y="1117600"/>
            <a:ext cx="11176000" cy="4955203"/>
          </a:xfrm>
          <a:prstGeom prst="rect">
            <a:avLst/>
          </a:prstGeom>
          <a:noFill/>
        </p:spPr>
        <p:txBody>
          <a:bodyPr wrap="square" rtlCol="0">
            <a:spAutoFit/>
          </a:bodyPr>
          <a:lstStyle/>
          <a:p>
            <a:r>
              <a:rPr lang="en-US" sz="3200" dirty="0"/>
              <a:t>9 Then said the Most High, the Holy and Great One </a:t>
            </a:r>
            <a:r>
              <a:rPr lang="en-US" sz="3200" dirty="0" err="1"/>
              <a:t>spake</a:t>
            </a:r>
            <a:r>
              <a:rPr lang="en-US" sz="3200" dirty="0"/>
              <a:t>, and sent Uriel to </a:t>
            </a:r>
            <a:r>
              <a:rPr lang="en-US" sz="3200" dirty="0" smtClean="0"/>
              <a:t>the son </a:t>
            </a:r>
            <a:r>
              <a:rPr lang="en-US" sz="3200" dirty="0"/>
              <a:t>of </a:t>
            </a:r>
            <a:r>
              <a:rPr lang="en-US" sz="3200" dirty="0" err="1"/>
              <a:t>Lamech</a:t>
            </a:r>
            <a:r>
              <a:rPr lang="en-US" sz="3200" dirty="0"/>
              <a:t> and said to him, "Go to Noah and tell him in my name </a:t>
            </a:r>
            <a:r>
              <a:rPr lang="en-US" sz="3200" dirty="0" smtClean="0"/>
              <a:t>'Hide thyself</a:t>
            </a:r>
            <a:r>
              <a:rPr lang="en-US" sz="3200" dirty="0"/>
              <a:t>!' and reveal to him the end that is approaching, that the whole earth </a:t>
            </a:r>
            <a:r>
              <a:rPr lang="en-US" sz="3200" dirty="0" smtClean="0"/>
              <a:t>will be </a:t>
            </a:r>
            <a:r>
              <a:rPr lang="en-US" sz="3200" dirty="0"/>
              <a:t>destroyed, and a deluge is about to come upon the whole earth, and </a:t>
            </a:r>
            <a:r>
              <a:rPr lang="en-US" sz="3200" dirty="0" smtClean="0"/>
              <a:t>will destroy </a:t>
            </a:r>
            <a:r>
              <a:rPr lang="en-US" sz="3200" dirty="0"/>
              <a:t>all that is on it. And now instruct him that he may escape and his </a:t>
            </a:r>
            <a:r>
              <a:rPr lang="en-US" sz="3200" dirty="0" smtClean="0"/>
              <a:t>seed may </a:t>
            </a:r>
            <a:r>
              <a:rPr lang="en-US" sz="3200" dirty="0"/>
              <a:t>be preserved for all the generations of the world."</a:t>
            </a:r>
          </a:p>
          <a:p>
            <a:endParaRPr lang="en-US" sz="2800" b="1" u="sng" dirty="0"/>
          </a:p>
        </p:txBody>
      </p:sp>
    </p:spTree>
    <p:extLst>
      <p:ext uri="{BB962C8B-B14F-4D97-AF65-F5344CB8AC3E}">
        <p14:creationId xmlns:p14="http://schemas.microsoft.com/office/powerpoint/2010/main" val="4093777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1 Enoch </a:t>
            </a:r>
            <a:r>
              <a:rPr lang="en-US" sz="4000" dirty="0" smtClean="0">
                <a:solidFill>
                  <a:srgbClr val="92D050"/>
                </a:solidFill>
              </a:rPr>
              <a:t>4</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17</a:t>
            </a:r>
            <a:endParaRPr lang="en-US" sz="3200" b="1" dirty="0">
              <a:solidFill>
                <a:schemeClr val="bg1"/>
              </a:solidFill>
            </a:endParaRPr>
          </a:p>
        </p:txBody>
      </p:sp>
      <p:sp>
        <p:nvSpPr>
          <p:cNvPr id="2" name="TextBox 1"/>
          <p:cNvSpPr txBox="1"/>
          <p:nvPr/>
        </p:nvSpPr>
        <p:spPr>
          <a:xfrm>
            <a:off x="558801" y="1117600"/>
            <a:ext cx="11176000" cy="5509200"/>
          </a:xfrm>
          <a:prstGeom prst="rect">
            <a:avLst/>
          </a:prstGeom>
          <a:noFill/>
        </p:spPr>
        <p:txBody>
          <a:bodyPr wrap="square" rtlCol="0">
            <a:spAutoFit/>
          </a:bodyPr>
          <a:lstStyle/>
          <a:p>
            <a:r>
              <a:rPr lang="en-US" sz="3200" dirty="0"/>
              <a:t>57 And there mine eyes saw how they made these their instruments, iron </a:t>
            </a:r>
            <a:r>
              <a:rPr lang="en-US" sz="3200" dirty="0" smtClean="0"/>
              <a:t>chains of </a:t>
            </a:r>
            <a:r>
              <a:rPr lang="en-US" sz="3200" dirty="0"/>
              <a:t>immeasurable weight</a:t>
            </a:r>
            <a:r>
              <a:rPr lang="en-US" sz="3200" dirty="0" smtClean="0"/>
              <a:t>.</a:t>
            </a:r>
          </a:p>
          <a:p>
            <a:endParaRPr lang="en-US" sz="3200" dirty="0"/>
          </a:p>
          <a:p>
            <a:r>
              <a:rPr lang="en-US" sz="3200" dirty="0"/>
              <a:t>58 And I asked the angel of peace who went with me, saying: "For whom </a:t>
            </a:r>
            <a:r>
              <a:rPr lang="en-US" sz="3200" dirty="0" smtClean="0"/>
              <a:t>are these </a:t>
            </a:r>
            <a:r>
              <a:rPr lang="en-US" sz="3200" dirty="0"/>
              <a:t>chains being prepared</a:t>
            </a:r>
            <a:r>
              <a:rPr lang="en-US" sz="3200" dirty="0" smtClean="0"/>
              <a:t>?“</a:t>
            </a:r>
          </a:p>
          <a:p>
            <a:endParaRPr lang="en-US" sz="3200" dirty="0"/>
          </a:p>
          <a:p>
            <a:r>
              <a:rPr lang="en-US" sz="3200" dirty="0"/>
              <a:t>59 And he said unto me: "These are being prepared for the hosts of </a:t>
            </a:r>
            <a:r>
              <a:rPr lang="en-US" sz="3200" dirty="0" err="1"/>
              <a:t>Azazel</a:t>
            </a:r>
            <a:r>
              <a:rPr lang="en-US" sz="3200" dirty="0"/>
              <a:t>, </a:t>
            </a:r>
            <a:r>
              <a:rPr lang="en-US" sz="3200" dirty="0" smtClean="0"/>
              <a:t>so that </a:t>
            </a:r>
            <a:r>
              <a:rPr lang="en-US" sz="3200" dirty="0"/>
              <a:t>they may take them and cast them into the abyss of complete condemnation,</a:t>
            </a:r>
          </a:p>
          <a:p>
            <a:r>
              <a:rPr lang="en-US" sz="3200" dirty="0"/>
              <a:t>and they shall cover their jaws with rough stones as the Lord of </a:t>
            </a:r>
            <a:r>
              <a:rPr lang="en-US" sz="3200" dirty="0" smtClean="0"/>
              <a:t>Spirits commanded</a:t>
            </a:r>
            <a:r>
              <a:rPr lang="en-US" sz="3200" dirty="0"/>
              <a:t>."</a:t>
            </a:r>
            <a:endParaRPr lang="en-US" sz="2800" b="1" u="sng" dirty="0"/>
          </a:p>
        </p:txBody>
      </p:sp>
    </p:spTree>
    <p:extLst>
      <p:ext uri="{BB962C8B-B14F-4D97-AF65-F5344CB8AC3E}">
        <p14:creationId xmlns:p14="http://schemas.microsoft.com/office/powerpoint/2010/main" val="964399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1 Enoch </a:t>
            </a:r>
            <a:r>
              <a:rPr lang="en-US" sz="4000" dirty="0" smtClean="0">
                <a:solidFill>
                  <a:srgbClr val="92D050"/>
                </a:solidFill>
              </a:rPr>
              <a:t>4</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18</a:t>
            </a:r>
            <a:endParaRPr lang="en-US" sz="3200" b="1" dirty="0">
              <a:solidFill>
                <a:schemeClr val="bg1"/>
              </a:solidFill>
            </a:endParaRPr>
          </a:p>
        </p:txBody>
      </p:sp>
      <p:sp>
        <p:nvSpPr>
          <p:cNvPr id="2" name="TextBox 1"/>
          <p:cNvSpPr txBox="1"/>
          <p:nvPr/>
        </p:nvSpPr>
        <p:spPr>
          <a:xfrm>
            <a:off x="558801" y="1117600"/>
            <a:ext cx="11176000" cy="5201424"/>
          </a:xfrm>
          <a:prstGeom prst="rect">
            <a:avLst/>
          </a:prstGeom>
          <a:noFill/>
        </p:spPr>
        <p:txBody>
          <a:bodyPr wrap="square" rtlCol="0">
            <a:spAutoFit/>
          </a:bodyPr>
          <a:lstStyle/>
          <a:p>
            <a:r>
              <a:rPr lang="en-US" sz="3200" dirty="0"/>
              <a:t>60 And Michael, and Gabriel, and Raphael, and Phanuel shall take hold of </a:t>
            </a:r>
            <a:r>
              <a:rPr lang="en-US" sz="3200" dirty="0" smtClean="0"/>
              <a:t>them on </a:t>
            </a:r>
            <a:r>
              <a:rPr lang="en-US" sz="3200" dirty="0"/>
              <a:t>that great day, and </a:t>
            </a:r>
            <a:r>
              <a:rPr lang="en-US" sz="3200" i="1" u="sng" dirty="0">
                <a:solidFill>
                  <a:srgbClr val="FFFF00"/>
                </a:solidFill>
              </a:rPr>
              <a:t>cast them on that day into the burning furnace</a:t>
            </a:r>
            <a:r>
              <a:rPr lang="en-US" sz="3200" dirty="0"/>
              <a:t>, that </a:t>
            </a:r>
            <a:r>
              <a:rPr lang="en-US" sz="3200" dirty="0" smtClean="0"/>
              <a:t>the Lord </a:t>
            </a:r>
            <a:r>
              <a:rPr lang="en-US" sz="3200" dirty="0"/>
              <a:t>of Spirits may take vengeance on them for their unrighteousness </a:t>
            </a:r>
            <a:r>
              <a:rPr lang="en-US" sz="3200" dirty="0" smtClean="0"/>
              <a:t>in becoming </a:t>
            </a:r>
            <a:r>
              <a:rPr lang="en-US" sz="3200" dirty="0"/>
              <a:t>subject to Satan and leading astray those who dwell on the earth</a:t>
            </a:r>
            <a:r>
              <a:rPr lang="en-US" sz="3200" dirty="0" smtClean="0"/>
              <a:t>.</a:t>
            </a:r>
          </a:p>
          <a:p>
            <a:endParaRPr lang="en-US" sz="3200" dirty="0" smtClean="0"/>
          </a:p>
          <a:p>
            <a:r>
              <a:rPr lang="en-US" sz="2400" dirty="0"/>
              <a:t>https://reformjudaism.org</a:t>
            </a:r>
          </a:p>
          <a:p>
            <a:r>
              <a:rPr lang="en-US" sz="3600" dirty="0" smtClean="0">
                <a:solidFill>
                  <a:srgbClr val="00B0F0"/>
                </a:solidFill>
              </a:rPr>
              <a:t>No </a:t>
            </a:r>
            <a:r>
              <a:rPr lang="en-US" sz="3600" dirty="0">
                <a:solidFill>
                  <a:srgbClr val="00B0F0"/>
                </a:solidFill>
              </a:rPr>
              <a:t>concept of Hell exists in Judaism. </a:t>
            </a:r>
            <a:endParaRPr lang="en-US" sz="3600" dirty="0" smtClean="0">
              <a:solidFill>
                <a:srgbClr val="00B0F0"/>
              </a:solidFill>
            </a:endParaRPr>
          </a:p>
          <a:p>
            <a:r>
              <a:rPr lang="en-US" sz="2400" i="1" dirty="0"/>
              <a:t>Olam Ha-Ba </a:t>
            </a:r>
            <a:r>
              <a:rPr lang="en-US" sz="2400" dirty="0"/>
              <a:t>(“the World to Come</a:t>
            </a:r>
            <a:r>
              <a:rPr lang="en-US" sz="2400" dirty="0" smtClean="0"/>
              <a:t>”), is more like purgatory. Usually 12 months, go figure.</a:t>
            </a:r>
            <a:endParaRPr lang="en-US" sz="2400" dirty="0"/>
          </a:p>
        </p:txBody>
      </p:sp>
    </p:spTree>
    <p:extLst>
      <p:ext uri="{BB962C8B-B14F-4D97-AF65-F5344CB8AC3E}">
        <p14:creationId xmlns:p14="http://schemas.microsoft.com/office/powerpoint/2010/main" val="1134394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1 Enoch </a:t>
            </a:r>
            <a:r>
              <a:rPr lang="en-US" sz="4000" dirty="0" smtClean="0">
                <a:solidFill>
                  <a:srgbClr val="92D050"/>
                </a:solidFill>
              </a:rPr>
              <a:t>4</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19</a:t>
            </a:r>
            <a:endParaRPr lang="en-US" sz="3200" b="1" dirty="0">
              <a:solidFill>
                <a:schemeClr val="bg1"/>
              </a:solidFill>
            </a:endParaRPr>
          </a:p>
        </p:txBody>
      </p:sp>
      <p:sp>
        <p:nvSpPr>
          <p:cNvPr id="2" name="TextBox 1"/>
          <p:cNvSpPr txBox="1"/>
          <p:nvPr/>
        </p:nvSpPr>
        <p:spPr>
          <a:xfrm>
            <a:off x="558801" y="1117600"/>
            <a:ext cx="11176000" cy="5201424"/>
          </a:xfrm>
          <a:prstGeom prst="rect">
            <a:avLst/>
          </a:prstGeom>
          <a:noFill/>
        </p:spPr>
        <p:txBody>
          <a:bodyPr wrap="square" rtlCol="0">
            <a:spAutoFit/>
          </a:bodyPr>
          <a:lstStyle/>
          <a:p>
            <a:r>
              <a:rPr lang="en-US" sz="3200" dirty="0"/>
              <a:t>60 And Michael, and Gabriel, and Raphael, and Phanuel shall take hold of </a:t>
            </a:r>
            <a:r>
              <a:rPr lang="en-US" sz="3200" dirty="0" smtClean="0"/>
              <a:t>them on </a:t>
            </a:r>
            <a:r>
              <a:rPr lang="en-US" sz="3200" dirty="0"/>
              <a:t>that great day, and </a:t>
            </a:r>
            <a:r>
              <a:rPr lang="en-US" sz="3200" i="1" u="sng" dirty="0">
                <a:solidFill>
                  <a:srgbClr val="FFFF00"/>
                </a:solidFill>
              </a:rPr>
              <a:t>cast them on that day into the burning furnace</a:t>
            </a:r>
            <a:r>
              <a:rPr lang="en-US" sz="3200" dirty="0"/>
              <a:t>, that </a:t>
            </a:r>
            <a:r>
              <a:rPr lang="en-US" sz="3200" dirty="0" smtClean="0"/>
              <a:t>the Lord </a:t>
            </a:r>
            <a:r>
              <a:rPr lang="en-US" sz="3200" dirty="0"/>
              <a:t>of Spirits may take vengeance on them for their unrighteousness </a:t>
            </a:r>
            <a:r>
              <a:rPr lang="en-US" sz="3200" dirty="0" smtClean="0"/>
              <a:t>in becoming </a:t>
            </a:r>
            <a:r>
              <a:rPr lang="en-US" sz="3200" dirty="0"/>
              <a:t>subject to Satan and leading astray those who dwell on the earth</a:t>
            </a:r>
            <a:r>
              <a:rPr lang="en-US" sz="3200" dirty="0" smtClean="0"/>
              <a:t>.</a:t>
            </a:r>
          </a:p>
          <a:p>
            <a:endParaRPr lang="en-US" sz="3200" dirty="0" smtClean="0"/>
          </a:p>
          <a:p>
            <a:r>
              <a:rPr lang="en-US" sz="2400" dirty="0"/>
              <a:t>https://reformjudaism.org</a:t>
            </a:r>
          </a:p>
          <a:p>
            <a:r>
              <a:rPr lang="en-US" sz="3600" dirty="0" smtClean="0">
                <a:solidFill>
                  <a:srgbClr val="00B0F0"/>
                </a:solidFill>
              </a:rPr>
              <a:t>No </a:t>
            </a:r>
            <a:r>
              <a:rPr lang="en-US" sz="3600" dirty="0">
                <a:solidFill>
                  <a:srgbClr val="00B0F0"/>
                </a:solidFill>
              </a:rPr>
              <a:t>concept of Hell exists in Judaism. </a:t>
            </a:r>
            <a:endParaRPr lang="en-US" sz="3600" dirty="0" smtClean="0">
              <a:solidFill>
                <a:srgbClr val="00B0F0"/>
              </a:solidFill>
            </a:endParaRPr>
          </a:p>
          <a:p>
            <a:r>
              <a:rPr lang="en-US" sz="2400" i="1" dirty="0"/>
              <a:t>Olam Ha-Ba </a:t>
            </a:r>
            <a:r>
              <a:rPr lang="en-US" sz="2400" dirty="0"/>
              <a:t>(“the World to Come</a:t>
            </a:r>
            <a:r>
              <a:rPr lang="en-US" sz="2400" dirty="0" smtClean="0"/>
              <a:t>”), is more like purgatory. Usually 12 months, go figure.</a:t>
            </a:r>
            <a:endParaRPr lang="en-US" sz="2400" dirty="0"/>
          </a:p>
        </p:txBody>
      </p:sp>
    </p:spTree>
    <p:extLst>
      <p:ext uri="{BB962C8B-B14F-4D97-AF65-F5344CB8AC3E}">
        <p14:creationId xmlns:p14="http://schemas.microsoft.com/office/powerpoint/2010/main" val="2944269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Jude </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2</a:t>
            </a:r>
            <a:endParaRPr lang="en-US" sz="3200" b="1" dirty="0">
              <a:solidFill>
                <a:schemeClr val="bg1"/>
              </a:solidFill>
            </a:endParaRPr>
          </a:p>
        </p:txBody>
      </p:sp>
      <p:sp>
        <p:nvSpPr>
          <p:cNvPr id="2" name="TextBox 1"/>
          <p:cNvSpPr txBox="1"/>
          <p:nvPr/>
        </p:nvSpPr>
        <p:spPr>
          <a:xfrm>
            <a:off x="558801" y="1117600"/>
            <a:ext cx="11176000" cy="5262979"/>
          </a:xfrm>
          <a:prstGeom prst="rect">
            <a:avLst/>
          </a:prstGeom>
          <a:noFill/>
        </p:spPr>
        <p:txBody>
          <a:bodyPr wrap="square" rtlCol="0">
            <a:spAutoFit/>
          </a:bodyPr>
          <a:lstStyle/>
          <a:p>
            <a:r>
              <a:rPr lang="en-US" sz="2800" dirty="0"/>
              <a:t>1Jude, a bond-servant of Jesus Christ, and brother of James, To those who are the called, beloved in God the Father, and kept for Jesus Christ: </a:t>
            </a:r>
            <a:endParaRPr lang="en-US" sz="2800" dirty="0" smtClean="0"/>
          </a:p>
          <a:p>
            <a:endParaRPr lang="en-US" sz="2800" dirty="0"/>
          </a:p>
          <a:p>
            <a:r>
              <a:rPr lang="en-US" sz="2800" dirty="0" smtClean="0"/>
              <a:t>2 May </a:t>
            </a:r>
            <a:r>
              <a:rPr lang="en-US" sz="2800" dirty="0"/>
              <a:t>mercy and peace and love be multiplied to you.</a:t>
            </a:r>
          </a:p>
          <a:p>
            <a:endParaRPr lang="en-US" sz="2800" dirty="0"/>
          </a:p>
          <a:p>
            <a:r>
              <a:rPr lang="en-US" sz="2800" dirty="0"/>
              <a:t>3Beloved, while I was making every effort to write you about our common salvation, I felt the necessity to write to you appealing that you contend earnestly for the faith which was </a:t>
            </a:r>
            <a:r>
              <a:rPr lang="en-US" sz="2800" i="1" dirty="0">
                <a:solidFill>
                  <a:srgbClr val="FFFF00"/>
                </a:solidFill>
              </a:rPr>
              <a:t>once for all </a:t>
            </a:r>
            <a:r>
              <a:rPr lang="en-US" sz="2800" dirty="0"/>
              <a:t>handed down to the saints</a:t>
            </a:r>
            <a:r>
              <a:rPr lang="en-US" sz="2800" dirty="0" smtClean="0"/>
              <a:t>.</a:t>
            </a:r>
          </a:p>
          <a:p>
            <a:endParaRPr lang="en-US" sz="2800" dirty="0"/>
          </a:p>
          <a:p>
            <a:r>
              <a:rPr lang="en-US" sz="2800" b="1" dirty="0" smtClean="0">
                <a:solidFill>
                  <a:srgbClr val="FFC000"/>
                </a:solidFill>
              </a:rPr>
              <a:t>Why is that important?</a:t>
            </a:r>
            <a:endParaRPr lang="en-US" sz="2800" b="1" dirty="0">
              <a:solidFill>
                <a:srgbClr val="FFC000"/>
              </a:solidFill>
            </a:endParaRPr>
          </a:p>
        </p:txBody>
      </p:sp>
    </p:spTree>
    <p:extLst>
      <p:ext uri="{BB962C8B-B14F-4D97-AF65-F5344CB8AC3E}">
        <p14:creationId xmlns:p14="http://schemas.microsoft.com/office/powerpoint/2010/main" val="885703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Jude</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20</a:t>
            </a:r>
            <a:endParaRPr lang="en-US" sz="3200" b="1" dirty="0">
              <a:solidFill>
                <a:schemeClr val="bg1"/>
              </a:solidFill>
            </a:endParaRPr>
          </a:p>
        </p:txBody>
      </p:sp>
      <p:sp>
        <p:nvSpPr>
          <p:cNvPr id="2" name="TextBox 1"/>
          <p:cNvSpPr txBox="1"/>
          <p:nvPr/>
        </p:nvSpPr>
        <p:spPr>
          <a:xfrm>
            <a:off x="558801" y="1117600"/>
            <a:ext cx="11176000" cy="4031873"/>
          </a:xfrm>
          <a:prstGeom prst="rect">
            <a:avLst/>
          </a:prstGeom>
          <a:noFill/>
        </p:spPr>
        <p:txBody>
          <a:bodyPr wrap="square" rtlCol="0">
            <a:spAutoFit/>
          </a:bodyPr>
          <a:lstStyle/>
          <a:p>
            <a:r>
              <a:rPr lang="en-US" sz="3200" dirty="0" smtClean="0"/>
              <a:t>7 just </a:t>
            </a:r>
            <a:r>
              <a:rPr lang="en-US" sz="3200" dirty="0"/>
              <a:t>as Sodom and Gomorrah and the cities around them, since they in the same way as these indulged in gross immorality and went after strange flesh, are exhibited as an example in undergoing the punishment of eternal fire. </a:t>
            </a:r>
            <a:endParaRPr lang="en-US" sz="3200" dirty="0" smtClean="0"/>
          </a:p>
          <a:p>
            <a:r>
              <a:rPr lang="en-US" sz="3200" dirty="0" smtClean="0"/>
              <a:t>8 Yet </a:t>
            </a:r>
            <a:r>
              <a:rPr lang="en-US" sz="3200" dirty="0"/>
              <a:t>in the same way these men, also by dreaming, defile the flesh, and reject authority, and </a:t>
            </a:r>
            <a:r>
              <a:rPr lang="en-US" sz="3200" dirty="0">
                <a:solidFill>
                  <a:srgbClr val="FFFF00"/>
                </a:solidFill>
              </a:rPr>
              <a:t>revile angelic majesties. </a:t>
            </a:r>
          </a:p>
        </p:txBody>
      </p:sp>
    </p:spTree>
    <p:extLst>
      <p:ext uri="{BB962C8B-B14F-4D97-AF65-F5344CB8AC3E}">
        <p14:creationId xmlns:p14="http://schemas.microsoft.com/office/powerpoint/2010/main" val="1083616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Jude 8</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21</a:t>
            </a:r>
            <a:endParaRPr lang="en-US" sz="3200" b="1" dirty="0">
              <a:solidFill>
                <a:schemeClr val="bg1"/>
              </a:solidFill>
            </a:endParaRPr>
          </a:p>
        </p:txBody>
      </p:sp>
      <p:sp>
        <p:nvSpPr>
          <p:cNvPr id="2" name="TextBox 1"/>
          <p:cNvSpPr txBox="1"/>
          <p:nvPr/>
        </p:nvSpPr>
        <p:spPr>
          <a:xfrm>
            <a:off x="558801" y="1117600"/>
            <a:ext cx="11176000" cy="3539430"/>
          </a:xfrm>
          <a:prstGeom prst="rect">
            <a:avLst/>
          </a:prstGeom>
          <a:noFill/>
        </p:spPr>
        <p:txBody>
          <a:bodyPr wrap="square" rtlCol="0">
            <a:spAutoFit/>
          </a:bodyPr>
          <a:lstStyle/>
          <a:p>
            <a:r>
              <a:rPr lang="en-US" sz="3200" dirty="0"/>
              <a:t>Gnostics may "revile" (or reject the authority of) angels because Gnostic cosmology often identifies these celestial beings as agents of the </a:t>
            </a:r>
            <a:r>
              <a:rPr lang="en-US" sz="3200" dirty="0">
                <a:solidFill>
                  <a:srgbClr val="FFFF00"/>
                </a:solidFill>
              </a:rPr>
              <a:t>Demiurge</a:t>
            </a:r>
            <a:r>
              <a:rPr lang="en-US" sz="3200" dirty="0"/>
              <a:t>, an inferior and ignorant creator-god who created the material world and actively works to keep human spirits trapped within it. </a:t>
            </a:r>
            <a:endParaRPr lang="en-US" sz="3200" dirty="0" smtClean="0"/>
          </a:p>
          <a:p>
            <a:endParaRPr lang="en-US" sz="3200" dirty="0">
              <a:solidFill>
                <a:srgbClr val="FFFF00"/>
              </a:solidFill>
            </a:endParaRPr>
          </a:p>
        </p:txBody>
      </p:sp>
    </p:spTree>
    <p:extLst>
      <p:ext uri="{BB962C8B-B14F-4D97-AF65-F5344CB8AC3E}">
        <p14:creationId xmlns:p14="http://schemas.microsoft.com/office/powerpoint/2010/main" val="3002530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Jude 8</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22</a:t>
            </a:r>
            <a:endParaRPr lang="en-US" sz="3200" b="1" dirty="0">
              <a:solidFill>
                <a:schemeClr val="bg1"/>
              </a:solidFill>
            </a:endParaRPr>
          </a:p>
        </p:txBody>
      </p:sp>
      <p:sp>
        <p:nvSpPr>
          <p:cNvPr id="2" name="TextBox 1"/>
          <p:cNvSpPr txBox="1"/>
          <p:nvPr/>
        </p:nvSpPr>
        <p:spPr>
          <a:xfrm>
            <a:off x="558801" y="1117600"/>
            <a:ext cx="11176000" cy="5016758"/>
          </a:xfrm>
          <a:prstGeom prst="rect">
            <a:avLst/>
          </a:prstGeom>
          <a:noFill/>
        </p:spPr>
        <p:txBody>
          <a:bodyPr wrap="square" rtlCol="0">
            <a:spAutoFit/>
          </a:bodyPr>
          <a:lstStyle/>
          <a:p>
            <a:r>
              <a:rPr lang="en-US" sz="3200" dirty="0"/>
              <a:t>The term "demiurge" is not found in the Bible itself, but it was a concept developed by early Gnostic sects to describe the creator of the material world, whom they identified with the God of the Old Testament. According to these Gnostic beliefs, the demiurge is an ignorant or malicious inferior being, </a:t>
            </a:r>
            <a:r>
              <a:rPr lang="en-US" sz="3200" dirty="0" smtClean="0"/>
              <a:t>who </a:t>
            </a:r>
            <a:r>
              <a:rPr lang="en-US" sz="3200" dirty="0"/>
              <a:t>created an evil, corrupt material universe and keeps human souls trapped in it. This stands in contrast to the biblical account, which presents God as the single, benevolent, and perfect creator of all </a:t>
            </a:r>
            <a:r>
              <a:rPr lang="en-US" sz="3200" dirty="0" smtClean="0"/>
              <a:t>things.</a:t>
            </a:r>
            <a:endParaRPr lang="en-US" sz="3200" dirty="0">
              <a:solidFill>
                <a:srgbClr val="FFFF00"/>
              </a:solidFill>
            </a:endParaRPr>
          </a:p>
        </p:txBody>
      </p:sp>
    </p:spTree>
    <p:extLst>
      <p:ext uri="{BB962C8B-B14F-4D97-AF65-F5344CB8AC3E}">
        <p14:creationId xmlns:p14="http://schemas.microsoft.com/office/powerpoint/2010/main" val="1545976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Jude</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23</a:t>
            </a:r>
            <a:endParaRPr lang="en-US" sz="3200" b="1" dirty="0">
              <a:solidFill>
                <a:schemeClr val="bg1"/>
              </a:solidFill>
            </a:endParaRPr>
          </a:p>
        </p:txBody>
      </p:sp>
      <p:sp>
        <p:nvSpPr>
          <p:cNvPr id="2" name="TextBox 1"/>
          <p:cNvSpPr txBox="1"/>
          <p:nvPr/>
        </p:nvSpPr>
        <p:spPr>
          <a:xfrm>
            <a:off x="558801" y="1117600"/>
            <a:ext cx="11176000" cy="2062103"/>
          </a:xfrm>
          <a:prstGeom prst="rect">
            <a:avLst/>
          </a:prstGeom>
          <a:noFill/>
        </p:spPr>
        <p:txBody>
          <a:bodyPr wrap="square" rtlCol="0">
            <a:spAutoFit/>
          </a:bodyPr>
          <a:lstStyle/>
          <a:p>
            <a:r>
              <a:rPr lang="en-US" sz="3200" dirty="0" smtClean="0"/>
              <a:t>9 But </a:t>
            </a:r>
            <a:r>
              <a:rPr lang="en-US" sz="3200" dirty="0"/>
              <a:t>Michael the archangel, when he disputed with the devil and argued about the body of Moses, did not dare pronounce against him a railing judgment, but said, "The Lord rebuke you!" </a:t>
            </a:r>
            <a:endParaRPr lang="en-US" sz="3200" dirty="0">
              <a:solidFill>
                <a:srgbClr val="FFFF00"/>
              </a:solidFill>
            </a:endParaRPr>
          </a:p>
        </p:txBody>
      </p:sp>
    </p:spTree>
    <p:extLst>
      <p:ext uri="{BB962C8B-B14F-4D97-AF65-F5344CB8AC3E}">
        <p14:creationId xmlns:p14="http://schemas.microsoft.com/office/powerpoint/2010/main" val="2957423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Jude</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24</a:t>
            </a:r>
            <a:endParaRPr lang="en-US" sz="3200" b="1" dirty="0">
              <a:solidFill>
                <a:schemeClr val="bg1"/>
              </a:solidFill>
            </a:endParaRPr>
          </a:p>
        </p:txBody>
      </p:sp>
      <p:sp>
        <p:nvSpPr>
          <p:cNvPr id="2" name="TextBox 1"/>
          <p:cNvSpPr txBox="1"/>
          <p:nvPr/>
        </p:nvSpPr>
        <p:spPr>
          <a:xfrm>
            <a:off x="558801" y="1117600"/>
            <a:ext cx="11176000" cy="4524315"/>
          </a:xfrm>
          <a:prstGeom prst="rect">
            <a:avLst/>
          </a:prstGeom>
          <a:noFill/>
        </p:spPr>
        <p:txBody>
          <a:bodyPr wrap="square" rtlCol="0">
            <a:spAutoFit/>
          </a:bodyPr>
          <a:lstStyle/>
          <a:p>
            <a:r>
              <a:rPr lang="en-US" sz="3200" dirty="0" smtClean="0"/>
              <a:t>9 But </a:t>
            </a:r>
            <a:r>
              <a:rPr lang="en-US" sz="3200" dirty="0"/>
              <a:t>Michael the archangel, when he disputed with the devil and argued about the body of Moses, did not dare pronounce against him a railing judgment, but said, "The Lord rebuke you!" </a:t>
            </a:r>
            <a:endParaRPr lang="en-US" sz="3200" dirty="0" smtClean="0"/>
          </a:p>
          <a:p>
            <a:endParaRPr lang="en-US" sz="3200" dirty="0">
              <a:solidFill>
                <a:srgbClr val="FFFF00"/>
              </a:solidFill>
            </a:endParaRPr>
          </a:p>
          <a:p>
            <a:r>
              <a:rPr lang="en-US" sz="3200" dirty="0" smtClean="0">
                <a:solidFill>
                  <a:srgbClr val="00B0F0"/>
                </a:solidFill>
              </a:rPr>
              <a:t>Two Questions:</a:t>
            </a:r>
          </a:p>
          <a:p>
            <a:endParaRPr lang="en-US" sz="3200" dirty="0"/>
          </a:p>
          <a:p>
            <a:pPr marL="514350" indent="-514350">
              <a:buAutoNum type="arabicPeriod"/>
            </a:pPr>
            <a:r>
              <a:rPr lang="en-US" sz="3200" dirty="0" smtClean="0"/>
              <a:t>What is Jude referring to?</a:t>
            </a:r>
          </a:p>
          <a:p>
            <a:pPr marL="514350" indent="-514350">
              <a:buAutoNum type="arabicPeriod"/>
            </a:pPr>
            <a:r>
              <a:rPr lang="en-US" sz="3200" dirty="0" smtClean="0"/>
              <a:t>Why did Satan want the body of Moses?</a:t>
            </a:r>
            <a:endParaRPr lang="en-US" sz="3200" dirty="0"/>
          </a:p>
        </p:txBody>
      </p:sp>
    </p:spTree>
    <p:extLst>
      <p:ext uri="{BB962C8B-B14F-4D97-AF65-F5344CB8AC3E}">
        <p14:creationId xmlns:p14="http://schemas.microsoft.com/office/powerpoint/2010/main" val="1085527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Jude</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25</a:t>
            </a:r>
            <a:endParaRPr lang="en-US" sz="3200" b="1" dirty="0">
              <a:solidFill>
                <a:schemeClr val="bg1"/>
              </a:solidFill>
            </a:endParaRPr>
          </a:p>
        </p:txBody>
      </p:sp>
      <p:sp>
        <p:nvSpPr>
          <p:cNvPr id="2" name="TextBox 1"/>
          <p:cNvSpPr txBox="1"/>
          <p:nvPr/>
        </p:nvSpPr>
        <p:spPr>
          <a:xfrm>
            <a:off x="558801" y="1117600"/>
            <a:ext cx="11176000" cy="2062103"/>
          </a:xfrm>
          <a:prstGeom prst="rect">
            <a:avLst/>
          </a:prstGeom>
          <a:noFill/>
        </p:spPr>
        <p:txBody>
          <a:bodyPr wrap="square" rtlCol="0">
            <a:spAutoFit/>
          </a:bodyPr>
          <a:lstStyle/>
          <a:p>
            <a:pPr marL="514350" indent="-514350">
              <a:buAutoNum type="arabicPeriod"/>
            </a:pPr>
            <a:r>
              <a:rPr lang="en-US" sz="3200" dirty="0" smtClean="0"/>
              <a:t>What is Jude referring to?</a:t>
            </a:r>
          </a:p>
          <a:p>
            <a:endParaRPr lang="en-US" sz="3200" dirty="0"/>
          </a:p>
          <a:p>
            <a:r>
              <a:rPr lang="en-US" sz="3200" dirty="0" smtClean="0">
                <a:solidFill>
                  <a:srgbClr val="00B0F0"/>
                </a:solidFill>
              </a:rPr>
              <a:t>This is a quote from the Assumption of Moses.</a:t>
            </a:r>
          </a:p>
          <a:p>
            <a:endParaRPr lang="en-US" sz="3200" dirty="0" smtClean="0">
              <a:solidFill>
                <a:srgbClr val="00B0F0"/>
              </a:solidFill>
            </a:endParaRPr>
          </a:p>
        </p:txBody>
      </p:sp>
    </p:spTree>
    <p:extLst>
      <p:ext uri="{BB962C8B-B14F-4D97-AF65-F5344CB8AC3E}">
        <p14:creationId xmlns:p14="http://schemas.microsoft.com/office/powerpoint/2010/main" val="1133714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Jude</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26</a:t>
            </a:r>
            <a:endParaRPr lang="en-US" sz="3200" b="1" dirty="0">
              <a:solidFill>
                <a:schemeClr val="bg1"/>
              </a:solidFill>
            </a:endParaRPr>
          </a:p>
        </p:txBody>
      </p:sp>
      <p:sp>
        <p:nvSpPr>
          <p:cNvPr id="2" name="TextBox 1"/>
          <p:cNvSpPr txBox="1"/>
          <p:nvPr/>
        </p:nvSpPr>
        <p:spPr>
          <a:xfrm>
            <a:off x="558801" y="1117600"/>
            <a:ext cx="11176000" cy="4031873"/>
          </a:xfrm>
          <a:prstGeom prst="rect">
            <a:avLst/>
          </a:prstGeom>
          <a:noFill/>
        </p:spPr>
        <p:txBody>
          <a:bodyPr wrap="square" rtlCol="0">
            <a:spAutoFit/>
          </a:bodyPr>
          <a:lstStyle/>
          <a:p>
            <a:pPr marL="514350" indent="-514350">
              <a:buAutoNum type="arabicPeriod"/>
            </a:pPr>
            <a:r>
              <a:rPr lang="en-US" sz="3200" dirty="0" smtClean="0"/>
              <a:t>What is Jude referring to?</a:t>
            </a:r>
          </a:p>
          <a:p>
            <a:endParaRPr lang="en-US" sz="3200" dirty="0"/>
          </a:p>
          <a:p>
            <a:r>
              <a:rPr lang="en-US" sz="3200" dirty="0" smtClean="0">
                <a:solidFill>
                  <a:srgbClr val="00B0F0"/>
                </a:solidFill>
              </a:rPr>
              <a:t>This is a quote from the Assumption of Moses.</a:t>
            </a:r>
          </a:p>
          <a:p>
            <a:endParaRPr lang="en-US" sz="3200" dirty="0" smtClean="0">
              <a:solidFill>
                <a:srgbClr val="00B0F0"/>
              </a:solidFill>
            </a:endParaRPr>
          </a:p>
          <a:p>
            <a:r>
              <a:rPr lang="en-US" sz="3200" dirty="0" smtClean="0"/>
              <a:t>2. Why did Satan want the body of Moses?</a:t>
            </a:r>
          </a:p>
          <a:p>
            <a:endParaRPr lang="en-US" sz="3200" dirty="0"/>
          </a:p>
          <a:p>
            <a:r>
              <a:rPr lang="en-US" sz="3200" dirty="0" smtClean="0">
                <a:solidFill>
                  <a:srgbClr val="00B0F0"/>
                </a:solidFill>
              </a:rPr>
              <a:t>Likely it was to create a shrine to honor Moses on the level that we see with Mary.</a:t>
            </a:r>
            <a:endParaRPr lang="en-US" sz="3200" dirty="0">
              <a:solidFill>
                <a:srgbClr val="00B0F0"/>
              </a:solidFill>
            </a:endParaRPr>
          </a:p>
        </p:txBody>
      </p:sp>
    </p:spTree>
    <p:extLst>
      <p:ext uri="{BB962C8B-B14F-4D97-AF65-F5344CB8AC3E}">
        <p14:creationId xmlns:p14="http://schemas.microsoft.com/office/powerpoint/2010/main" val="1183269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Jude</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26</a:t>
            </a:r>
            <a:endParaRPr lang="en-US" sz="3200" b="1" dirty="0">
              <a:solidFill>
                <a:schemeClr val="bg1"/>
              </a:solidFill>
            </a:endParaRPr>
          </a:p>
        </p:txBody>
      </p:sp>
      <p:pic>
        <p:nvPicPr>
          <p:cNvPr id="5" name="jud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0557" y="965775"/>
            <a:ext cx="9525000" cy="5366197"/>
          </a:xfrm>
          <a:prstGeom prst="rect">
            <a:avLst/>
          </a:prstGeom>
        </p:spPr>
      </p:pic>
    </p:spTree>
    <p:extLst>
      <p:ext uri="{BB962C8B-B14F-4D97-AF65-F5344CB8AC3E}">
        <p14:creationId xmlns:p14="http://schemas.microsoft.com/office/powerpoint/2010/main" val="1689747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2341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esus brother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3999" y="688975"/>
            <a:ext cx="10154227" cy="5584825"/>
          </a:xfrm>
          <a:prstGeom prst="rect">
            <a:avLst/>
          </a:prstGeom>
        </p:spPr>
      </p:pic>
    </p:spTree>
    <p:extLst>
      <p:ext uri="{BB962C8B-B14F-4D97-AF65-F5344CB8AC3E}">
        <p14:creationId xmlns:p14="http://schemas.microsoft.com/office/powerpoint/2010/main" val="23303784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Jude </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3</a:t>
            </a:r>
            <a:endParaRPr lang="en-US" sz="3200" b="1" dirty="0">
              <a:solidFill>
                <a:schemeClr val="bg1"/>
              </a:solidFill>
            </a:endParaRPr>
          </a:p>
        </p:txBody>
      </p:sp>
      <p:sp>
        <p:nvSpPr>
          <p:cNvPr id="6" name="TextBox 5"/>
          <p:cNvSpPr txBox="1"/>
          <p:nvPr/>
        </p:nvSpPr>
        <p:spPr>
          <a:xfrm>
            <a:off x="558800" y="1117600"/>
            <a:ext cx="10398234" cy="4893647"/>
          </a:xfrm>
          <a:prstGeom prst="rect">
            <a:avLst/>
          </a:prstGeom>
          <a:noFill/>
        </p:spPr>
        <p:txBody>
          <a:bodyPr wrap="square" rtlCol="0">
            <a:spAutoFit/>
          </a:bodyPr>
          <a:lstStyle/>
          <a:p>
            <a:r>
              <a:rPr lang="en-US" sz="2400" b="1" u="sng" dirty="0"/>
              <a:t>Romans 6:10:</a:t>
            </a:r>
            <a:r>
              <a:rPr lang="en-US" sz="2400" dirty="0"/>
              <a:t> "For in that he died, he died to sin </a:t>
            </a:r>
            <a:r>
              <a:rPr lang="en-US" sz="2400" i="1" dirty="0">
                <a:solidFill>
                  <a:srgbClr val="FFFF00"/>
                </a:solidFill>
              </a:rPr>
              <a:t>once for all</a:t>
            </a:r>
            <a:r>
              <a:rPr lang="en-US" sz="2400" dirty="0"/>
              <a:t>; but in that he liveth, he liveth unto God</a:t>
            </a:r>
            <a:r>
              <a:rPr lang="en-US" sz="2400" dirty="0" smtClean="0"/>
              <a:t>".</a:t>
            </a:r>
          </a:p>
          <a:p>
            <a:endParaRPr lang="en-US" sz="2400" dirty="0"/>
          </a:p>
          <a:p>
            <a:r>
              <a:rPr lang="en-US" sz="2400" b="1" u="sng" dirty="0"/>
              <a:t>Hebrews 7:27: </a:t>
            </a:r>
            <a:r>
              <a:rPr lang="en-US" sz="2400" dirty="0"/>
              <a:t>"He does not need to offer sacrifices daily, first for his own sins and then for the sins of the people. He did this </a:t>
            </a:r>
            <a:r>
              <a:rPr lang="en-US" sz="2400" i="1" dirty="0">
                <a:solidFill>
                  <a:srgbClr val="FFFF00"/>
                </a:solidFill>
              </a:rPr>
              <a:t>once for all </a:t>
            </a:r>
            <a:r>
              <a:rPr lang="en-US" sz="2400" dirty="0"/>
              <a:t>when he offered himself</a:t>
            </a:r>
            <a:r>
              <a:rPr lang="en-US" sz="2400" dirty="0" smtClean="0"/>
              <a:t>".</a:t>
            </a:r>
          </a:p>
          <a:p>
            <a:endParaRPr lang="en-US" sz="2400" dirty="0"/>
          </a:p>
          <a:p>
            <a:r>
              <a:rPr lang="en-US" sz="2400" b="1" u="sng" dirty="0"/>
              <a:t>Hebrews 9:12: </a:t>
            </a:r>
            <a:r>
              <a:rPr lang="en-US" sz="2400" dirty="0"/>
              <a:t>"He did not enter by means of the blood of goats and calves; but he entered the Most Holy Place </a:t>
            </a:r>
            <a:r>
              <a:rPr lang="en-US" sz="2400" i="1" dirty="0">
                <a:solidFill>
                  <a:srgbClr val="FFFF00"/>
                </a:solidFill>
              </a:rPr>
              <a:t>once for all</a:t>
            </a:r>
            <a:r>
              <a:rPr lang="en-US" sz="2400" dirty="0"/>
              <a:t> by his own blood, thus securing eternal redemption</a:t>
            </a:r>
            <a:r>
              <a:rPr lang="en-US" sz="2400" dirty="0" smtClean="0"/>
              <a:t>".</a:t>
            </a:r>
          </a:p>
          <a:p>
            <a:endParaRPr lang="en-US" sz="2400" dirty="0"/>
          </a:p>
          <a:p>
            <a:r>
              <a:rPr lang="en-US" sz="2400" b="1" u="sng" dirty="0"/>
              <a:t>Hebrews 10:10: </a:t>
            </a:r>
            <a:r>
              <a:rPr lang="en-US" sz="2400" dirty="0"/>
              <a:t>"And by that will, we have been made holy through the sacrifice of the body of Jesus Christ </a:t>
            </a:r>
            <a:r>
              <a:rPr lang="en-US" sz="2400" i="1" dirty="0">
                <a:solidFill>
                  <a:srgbClr val="FFFF00"/>
                </a:solidFill>
              </a:rPr>
              <a:t>once for all</a:t>
            </a:r>
            <a:r>
              <a:rPr lang="en-US" sz="2400" dirty="0"/>
              <a:t>".</a:t>
            </a:r>
          </a:p>
        </p:txBody>
      </p:sp>
    </p:spTree>
    <p:extLst>
      <p:ext uri="{BB962C8B-B14F-4D97-AF65-F5344CB8AC3E}">
        <p14:creationId xmlns:p14="http://schemas.microsoft.com/office/powerpoint/2010/main" val="4233547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Jude </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4</a:t>
            </a:r>
            <a:endParaRPr lang="en-US" sz="3200" b="1" dirty="0">
              <a:solidFill>
                <a:schemeClr val="bg1"/>
              </a:solidFill>
            </a:endParaRPr>
          </a:p>
        </p:txBody>
      </p:sp>
      <p:sp>
        <p:nvSpPr>
          <p:cNvPr id="6" name="TextBox 5"/>
          <p:cNvSpPr txBox="1"/>
          <p:nvPr/>
        </p:nvSpPr>
        <p:spPr>
          <a:xfrm>
            <a:off x="558800" y="1117600"/>
            <a:ext cx="10398234" cy="2554545"/>
          </a:xfrm>
          <a:prstGeom prst="rect">
            <a:avLst/>
          </a:prstGeom>
          <a:noFill/>
        </p:spPr>
        <p:txBody>
          <a:bodyPr wrap="square" rtlCol="0">
            <a:spAutoFit/>
          </a:bodyPr>
          <a:lstStyle/>
          <a:p>
            <a:r>
              <a:rPr lang="en-US" sz="3200" dirty="0" smtClean="0"/>
              <a:t>4 For </a:t>
            </a:r>
            <a:r>
              <a:rPr lang="en-US" sz="3200" dirty="0"/>
              <a:t>certain persons have crept in unnoticed, those who were long </a:t>
            </a:r>
            <a:r>
              <a:rPr lang="en-US" sz="3200" dirty="0">
                <a:solidFill>
                  <a:srgbClr val="FFFF00"/>
                </a:solidFill>
              </a:rPr>
              <a:t>beforehand marked </a:t>
            </a:r>
            <a:r>
              <a:rPr lang="en-US" sz="3200" dirty="0"/>
              <a:t>out for this condemnation, ungodly persons who turn the grace of our God into licentiousness and deny our only Master and Lord, Jesus Christ.</a:t>
            </a:r>
          </a:p>
        </p:txBody>
      </p:sp>
    </p:spTree>
    <p:extLst>
      <p:ext uri="{BB962C8B-B14F-4D97-AF65-F5344CB8AC3E}">
        <p14:creationId xmlns:p14="http://schemas.microsoft.com/office/powerpoint/2010/main" val="2274206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Jude </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5</a:t>
            </a:r>
            <a:endParaRPr lang="en-US" sz="3200" b="1" dirty="0">
              <a:solidFill>
                <a:schemeClr val="bg1"/>
              </a:solidFill>
            </a:endParaRPr>
          </a:p>
        </p:txBody>
      </p:sp>
      <p:sp>
        <p:nvSpPr>
          <p:cNvPr id="6" name="TextBox 5"/>
          <p:cNvSpPr txBox="1"/>
          <p:nvPr/>
        </p:nvSpPr>
        <p:spPr>
          <a:xfrm>
            <a:off x="558800" y="1117600"/>
            <a:ext cx="10398234" cy="3477875"/>
          </a:xfrm>
          <a:prstGeom prst="rect">
            <a:avLst/>
          </a:prstGeom>
          <a:noFill/>
        </p:spPr>
        <p:txBody>
          <a:bodyPr wrap="square" rtlCol="0">
            <a:spAutoFit/>
          </a:bodyPr>
          <a:lstStyle/>
          <a:p>
            <a:endParaRPr lang="en-US" sz="2400" dirty="0"/>
          </a:p>
          <a:p>
            <a:r>
              <a:rPr lang="en-US" sz="2800" dirty="0"/>
              <a:t>Jude 1:4 </a:t>
            </a:r>
            <a:r>
              <a:rPr lang="en-US" sz="2800" dirty="0" smtClean="0"/>
              <a:t>–</a:t>
            </a:r>
            <a:r>
              <a:rPr lang="en-US" sz="2800" b="1" dirty="0">
                <a:solidFill>
                  <a:srgbClr val="00B0F0"/>
                </a:solidFill>
                <a:latin typeface="Verdana" panose="020B0604030504040204" pitchFamily="34" charset="0"/>
              </a:rPr>
              <a:t>4270. prographó</a:t>
            </a:r>
            <a:r>
              <a:rPr lang="en-US" sz="2800" dirty="0" smtClean="0"/>
              <a:t>.”</a:t>
            </a:r>
          </a:p>
          <a:p>
            <a:endParaRPr lang="en-US" sz="2800" dirty="0"/>
          </a:p>
          <a:p>
            <a:r>
              <a:rPr lang="en-US" sz="2800" dirty="0" smtClean="0"/>
              <a:t>False </a:t>
            </a:r>
            <a:r>
              <a:rPr lang="en-US" sz="2800" dirty="0"/>
              <a:t>teachers may slip in unnoticed by churches, but they have never slipped past God. </a:t>
            </a:r>
            <a:r>
              <a:rPr lang="en-US" sz="2800" b="1" dirty="0">
                <a:solidFill>
                  <a:srgbClr val="FFC000"/>
                </a:solidFill>
              </a:rPr>
              <a:t>Their judgment was pre-inscribed in the prophetic writings</a:t>
            </a:r>
            <a:r>
              <a:rPr lang="en-US" sz="2800" dirty="0"/>
              <a:t> (compare Deuteronomy 13, Ezekiel 34, and the intertestamental warnings echoed by Jude).</a:t>
            </a:r>
          </a:p>
        </p:txBody>
      </p:sp>
    </p:spTree>
    <p:extLst>
      <p:ext uri="{BB962C8B-B14F-4D97-AF65-F5344CB8AC3E}">
        <p14:creationId xmlns:p14="http://schemas.microsoft.com/office/powerpoint/2010/main" val="3171421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a:solidFill>
                  <a:srgbClr val="92D050"/>
                </a:solidFill>
              </a:rPr>
              <a:t>Deuteronomy 13</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6</a:t>
            </a:r>
            <a:endParaRPr lang="en-US" sz="3200" b="1" dirty="0">
              <a:solidFill>
                <a:schemeClr val="bg1"/>
              </a:solidFill>
            </a:endParaRPr>
          </a:p>
        </p:txBody>
      </p:sp>
      <p:sp>
        <p:nvSpPr>
          <p:cNvPr id="6" name="TextBox 5"/>
          <p:cNvSpPr txBox="1"/>
          <p:nvPr/>
        </p:nvSpPr>
        <p:spPr>
          <a:xfrm>
            <a:off x="315311" y="864175"/>
            <a:ext cx="10641724" cy="5940088"/>
          </a:xfrm>
          <a:prstGeom prst="rect">
            <a:avLst/>
          </a:prstGeom>
          <a:noFill/>
        </p:spPr>
        <p:txBody>
          <a:bodyPr wrap="square" rtlCol="0">
            <a:spAutoFit/>
          </a:bodyPr>
          <a:lstStyle/>
          <a:p>
            <a:endParaRPr lang="en-US" sz="1600" dirty="0"/>
          </a:p>
          <a:p>
            <a:r>
              <a:rPr lang="en-US" sz="2800" dirty="0" smtClean="0">
                <a:solidFill>
                  <a:srgbClr val="FFC000"/>
                </a:solidFill>
              </a:rPr>
              <a:t>1</a:t>
            </a:r>
            <a:r>
              <a:rPr lang="en-US" sz="2800" dirty="0" smtClean="0"/>
              <a:t> If </a:t>
            </a:r>
            <a:r>
              <a:rPr lang="en-US" sz="2800" dirty="0"/>
              <a:t>a prophet or dreamer of dreams arises among you and proclaims a sign or wonder to you, </a:t>
            </a:r>
            <a:endParaRPr lang="en-US" sz="2800" dirty="0" smtClean="0"/>
          </a:p>
          <a:p>
            <a:r>
              <a:rPr lang="en-US" sz="2800" dirty="0" smtClean="0">
                <a:solidFill>
                  <a:srgbClr val="FFC000"/>
                </a:solidFill>
              </a:rPr>
              <a:t>2</a:t>
            </a:r>
            <a:r>
              <a:rPr lang="en-US" sz="2800" dirty="0" smtClean="0"/>
              <a:t> and </a:t>
            </a:r>
            <a:r>
              <a:rPr lang="en-US" sz="2800" dirty="0"/>
              <a:t>if the sign or wonder he has spoken to you comes about, but he says, “Let us follow other gods (which you have not known) and let us worship them,” </a:t>
            </a:r>
            <a:endParaRPr lang="en-US" sz="2800" dirty="0" smtClean="0"/>
          </a:p>
          <a:p>
            <a:r>
              <a:rPr lang="en-US" sz="2800" dirty="0" smtClean="0">
                <a:solidFill>
                  <a:srgbClr val="FFC000"/>
                </a:solidFill>
              </a:rPr>
              <a:t>3</a:t>
            </a:r>
            <a:r>
              <a:rPr lang="en-US" sz="2800" dirty="0" smtClean="0"/>
              <a:t> you </a:t>
            </a:r>
            <a:r>
              <a:rPr lang="en-US" sz="2800" dirty="0"/>
              <a:t>must not listen to the words of that prophet or dreamer. For the LORD your God is testing you to find out whether you love Him with all your heart and with all your soul. </a:t>
            </a:r>
            <a:endParaRPr lang="en-US" sz="2800" dirty="0" smtClean="0"/>
          </a:p>
          <a:p>
            <a:r>
              <a:rPr lang="en-US" sz="2800" dirty="0" smtClean="0">
                <a:solidFill>
                  <a:srgbClr val="FFC000"/>
                </a:solidFill>
              </a:rPr>
              <a:t>4</a:t>
            </a:r>
            <a:r>
              <a:rPr lang="en-US" sz="2800" dirty="0" smtClean="0"/>
              <a:t> You </a:t>
            </a:r>
            <a:r>
              <a:rPr lang="en-US" sz="2800" dirty="0"/>
              <a:t>are to follow the LORD your God and fear Him. Keep His commandments and listen to His voice; serve Him and hold fast to Him.</a:t>
            </a:r>
          </a:p>
          <a:p>
            <a:r>
              <a:rPr lang="en-US" sz="2800" dirty="0" smtClean="0"/>
              <a:t>5 Such </a:t>
            </a:r>
            <a:r>
              <a:rPr lang="en-US" sz="2800" dirty="0"/>
              <a:t>a prophet or dreamer must be put to death</a:t>
            </a:r>
            <a:r>
              <a:rPr lang="en-US" sz="2800" dirty="0" smtClean="0"/>
              <a:t>,….</a:t>
            </a:r>
            <a:endParaRPr lang="en-US" sz="2800" dirty="0"/>
          </a:p>
        </p:txBody>
      </p:sp>
    </p:spTree>
    <p:extLst>
      <p:ext uri="{BB962C8B-B14F-4D97-AF65-F5344CB8AC3E}">
        <p14:creationId xmlns:p14="http://schemas.microsoft.com/office/powerpoint/2010/main" val="3980407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Jude </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7</a:t>
            </a:r>
            <a:endParaRPr lang="en-US" sz="3200" b="1" dirty="0">
              <a:solidFill>
                <a:schemeClr val="bg1"/>
              </a:solidFill>
            </a:endParaRPr>
          </a:p>
        </p:txBody>
      </p:sp>
      <p:sp>
        <p:nvSpPr>
          <p:cNvPr id="6" name="TextBox 5"/>
          <p:cNvSpPr txBox="1"/>
          <p:nvPr/>
        </p:nvSpPr>
        <p:spPr>
          <a:xfrm>
            <a:off x="558800" y="1117600"/>
            <a:ext cx="10398234" cy="3046988"/>
          </a:xfrm>
          <a:prstGeom prst="rect">
            <a:avLst/>
          </a:prstGeom>
          <a:noFill/>
        </p:spPr>
        <p:txBody>
          <a:bodyPr wrap="square" rtlCol="0">
            <a:spAutoFit/>
          </a:bodyPr>
          <a:lstStyle/>
          <a:p>
            <a:r>
              <a:rPr lang="en-US" sz="3200" dirty="0" smtClean="0"/>
              <a:t>5 Now </a:t>
            </a:r>
            <a:r>
              <a:rPr lang="en-US" sz="3200" dirty="0"/>
              <a:t>I desire to remind you, though you know all things </a:t>
            </a:r>
            <a:r>
              <a:rPr lang="en-US" sz="3200" i="1" dirty="0">
                <a:solidFill>
                  <a:srgbClr val="FFFF00"/>
                </a:solidFill>
              </a:rPr>
              <a:t>once for all</a:t>
            </a:r>
            <a:r>
              <a:rPr lang="en-US" sz="3200" dirty="0"/>
              <a:t>, that the Lord, after saving a people out of the land of Egypt, subsequently destroyed those who did not believe</a:t>
            </a:r>
            <a:r>
              <a:rPr lang="en-US" sz="3200" dirty="0" smtClean="0"/>
              <a:t>.</a:t>
            </a:r>
          </a:p>
          <a:p>
            <a:endParaRPr lang="en-US" sz="3200" dirty="0"/>
          </a:p>
          <a:p>
            <a:endParaRPr lang="en-US" sz="3200" dirty="0"/>
          </a:p>
        </p:txBody>
      </p:sp>
    </p:spTree>
    <p:extLst>
      <p:ext uri="{BB962C8B-B14F-4D97-AF65-F5344CB8AC3E}">
        <p14:creationId xmlns:p14="http://schemas.microsoft.com/office/powerpoint/2010/main" val="3044622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Jude </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8</a:t>
            </a:r>
            <a:endParaRPr lang="en-US" sz="3200" b="1" dirty="0">
              <a:solidFill>
                <a:schemeClr val="bg1"/>
              </a:solidFill>
            </a:endParaRPr>
          </a:p>
        </p:txBody>
      </p:sp>
      <p:sp>
        <p:nvSpPr>
          <p:cNvPr id="6" name="TextBox 5"/>
          <p:cNvSpPr txBox="1"/>
          <p:nvPr/>
        </p:nvSpPr>
        <p:spPr>
          <a:xfrm>
            <a:off x="558800" y="1117600"/>
            <a:ext cx="10398234" cy="5509200"/>
          </a:xfrm>
          <a:prstGeom prst="rect">
            <a:avLst/>
          </a:prstGeom>
          <a:noFill/>
        </p:spPr>
        <p:txBody>
          <a:bodyPr wrap="square" rtlCol="0">
            <a:spAutoFit/>
          </a:bodyPr>
          <a:lstStyle/>
          <a:p>
            <a:r>
              <a:rPr lang="en-US" sz="3200" dirty="0" smtClean="0"/>
              <a:t>6 And </a:t>
            </a:r>
            <a:r>
              <a:rPr lang="en-US" sz="3200" dirty="0">
                <a:solidFill>
                  <a:srgbClr val="FFFF00"/>
                </a:solidFill>
              </a:rPr>
              <a:t>angels who did not keep their own domain</a:t>
            </a:r>
            <a:r>
              <a:rPr lang="en-US" sz="3200" dirty="0"/>
              <a:t>, but abandoned their proper abode, He has kept in eternal bonds under darkness for the judgment of the great day, </a:t>
            </a:r>
            <a:endParaRPr lang="en-US" sz="3200" dirty="0" smtClean="0"/>
          </a:p>
          <a:p>
            <a:endParaRPr lang="en-US" sz="3200" dirty="0" smtClean="0"/>
          </a:p>
          <a:p>
            <a:r>
              <a:rPr lang="en-US" sz="3200" dirty="0" smtClean="0"/>
              <a:t>7 </a:t>
            </a:r>
            <a:r>
              <a:rPr lang="en-US" sz="3200" dirty="0" smtClean="0">
                <a:solidFill>
                  <a:srgbClr val="FFFF00"/>
                </a:solidFill>
              </a:rPr>
              <a:t>just </a:t>
            </a:r>
            <a:r>
              <a:rPr lang="en-US" sz="3200" dirty="0">
                <a:solidFill>
                  <a:srgbClr val="FFFF00"/>
                </a:solidFill>
              </a:rPr>
              <a:t>as Sodom and Gomorrah </a:t>
            </a:r>
            <a:r>
              <a:rPr lang="en-US" sz="3200" dirty="0"/>
              <a:t>and the cities around them, since they in the same way as </a:t>
            </a:r>
            <a:r>
              <a:rPr lang="en-US" sz="3200" dirty="0">
                <a:solidFill>
                  <a:srgbClr val="00B0F0"/>
                </a:solidFill>
              </a:rPr>
              <a:t>these </a:t>
            </a:r>
            <a:r>
              <a:rPr lang="en-US" sz="3200" dirty="0"/>
              <a:t>indulged in </a:t>
            </a:r>
            <a:r>
              <a:rPr lang="en-US" sz="3200" dirty="0">
                <a:solidFill>
                  <a:srgbClr val="FFFF00"/>
                </a:solidFill>
              </a:rPr>
              <a:t>gross immorality and went after strange flesh</a:t>
            </a:r>
            <a:r>
              <a:rPr lang="en-US" sz="3200" dirty="0"/>
              <a:t>, are exhibited as an example in undergoing the punishment of </a:t>
            </a:r>
            <a:r>
              <a:rPr lang="en-US" sz="3200" dirty="0">
                <a:solidFill>
                  <a:srgbClr val="00B0F0"/>
                </a:solidFill>
              </a:rPr>
              <a:t>eternal fire.</a:t>
            </a:r>
          </a:p>
          <a:p>
            <a:endParaRPr lang="en-US" sz="3200" dirty="0"/>
          </a:p>
        </p:txBody>
      </p:sp>
    </p:spTree>
    <p:extLst>
      <p:ext uri="{BB962C8B-B14F-4D97-AF65-F5344CB8AC3E}">
        <p14:creationId xmlns:p14="http://schemas.microsoft.com/office/powerpoint/2010/main" val="2808320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Jude </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9</a:t>
            </a:r>
            <a:endParaRPr lang="en-US" sz="3200" b="1" dirty="0">
              <a:solidFill>
                <a:schemeClr val="bg1"/>
              </a:solidFill>
            </a:endParaRPr>
          </a:p>
        </p:txBody>
      </p:sp>
      <p:sp>
        <p:nvSpPr>
          <p:cNvPr id="6" name="TextBox 5"/>
          <p:cNvSpPr txBox="1"/>
          <p:nvPr/>
        </p:nvSpPr>
        <p:spPr>
          <a:xfrm>
            <a:off x="558800" y="1117600"/>
            <a:ext cx="10398234" cy="5755422"/>
          </a:xfrm>
          <a:prstGeom prst="rect">
            <a:avLst/>
          </a:prstGeom>
          <a:noFill/>
        </p:spPr>
        <p:txBody>
          <a:bodyPr wrap="square" rtlCol="0">
            <a:spAutoFit/>
          </a:bodyPr>
          <a:lstStyle/>
          <a:p>
            <a:r>
              <a:rPr lang="en-US" sz="3200" dirty="0" smtClean="0">
                <a:solidFill>
                  <a:schemeClr val="bg1">
                    <a:lumMod val="50000"/>
                    <a:lumOff val="50000"/>
                  </a:schemeClr>
                </a:solidFill>
              </a:rPr>
              <a:t>6 And </a:t>
            </a:r>
            <a:r>
              <a:rPr lang="en-US" sz="3200" dirty="0">
                <a:solidFill>
                  <a:schemeClr val="bg1">
                    <a:lumMod val="50000"/>
                    <a:lumOff val="50000"/>
                  </a:schemeClr>
                </a:solidFill>
              </a:rPr>
              <a:t>angels who did not keep their own domain, but abandoned their proper abode, He has kept in eternal bonds under darkness for the judgment of the great day, </a:t>
            </a:r>
            <a:endParaRPr lang="en-US" sz="3200" dirty="0" smtClean="0">
              <a:solidFill>
                <a:schemeClr val="bg1">
                  <a:lumMod val="50000"/>
                  <a:lumOff val="50000"/>
                </a:schemeClr>
              </a:solidFill>
            </a:endParaRPr>
          </a:p>
          <a:p>
            <a:r>
              <a:rPr lang="en-US" sz="4000" dirty="0" smtClean="0">
                <a:solidFill>
                  <a:srgbClr val="92D050"/>
                </a:solidFill>
              </a:rPr>
              <a:t>Genesis 6:4</a:t>
            </a:r>
          </a:p>
          <a:p>
            <a:r>
              <a:rPr lang="en-US" sz="3200" dirty="0" smtClean="0"/>
              <a:t>4 There </a:t>
            </a:r>
            <a:r>
              <a:rPr lang="en-US" sz="3200" dirty="0"/>
              <a:t>were giants in the earth in those days; and also after that, when the sons of God came in unto the daughters of men, and they bare [children] to them, the same [became] mighty men which [were] of old, men of renown.</a:t>
            </a:r>
          </a:p>
          <a:p>
            <a:endParaRPr lang="en-US" sz="3200" dirty="0"/>
          </a:p>
        </p:txBody>
      </p:sp>
    </p:spTree>
    <p:extLst>
      <p:ext uri="{BB962C8B-B14F-4D97-AF65-F5344CB8AC3E}">
        <p14:creationId xmlns:p14="http://schemas.microsoft.com/office/powerpoint/2010/main" val="973711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51255</TotalTime>
  <Words>2086</Words>
  <Application>Microsoft Office PowerPoint</Application>
  <PresentationFormat>Widescreen</PresentationFormat>
  <Paragraphs>153</Paragraphs>
  <Slides>29</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Algerian</vt:lpstr>
      <vt:lpstr>Arial</vt:lpstr>
      <vt:lpstr>Century Gothic</vt:lpstr>
      <vt:lpstr>Verdana</vt:lpstr>
      <vt:lpstr>Wingdings 3</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spots kmvl.net</dc:creator>
  <cp:lastModifiedBy>spots kmvl.net</cp:lastModifiedBy>
  <cp:revision>235</cp:revision>
  <dcterms:created xsi:type="dcterms:W3CDTF">2025-10-16T21:16:34Z</dcterms:created>
  <dcterms:modified xsi:type="dcterms:W3CDTF">2025-11-23T13:11:24Z</dcterms:modified>
</cp:coreProperties>
</file>