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1" r:id="rId5"/>
    <p:sldId id="265" r:id="rId6"/>
    <p:sldId id="262" r:id="rId7"/>
    <p:sldId id="266" r:id="rId8"/>
    <p:sldId id="267" r:id="rId9"/>
    <p:sldId id="268" r:id="rId10"/>
    <p:sldId id="269" r:id="rId11"/>
    <p:sldId id="263" r:id="rId12"/>
    <p:sldId id="270" r:id="rId13"/>
    <p:sldId id="257"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7" d="100"/>
          <a:sy n="87" d="100"/>
        </p:scale>
        <p:origin x="-29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0" y="5600700"/>
            <a:ext cx="9498013" cy="1028700"/>
          </a:xfrm>
        </p:spPr>
        <p:txBody>
          <a:bodyPr>
            <a:normAutofit/>
          </a:bodyPr>
          <a:lstStyle/>
          <a:p>
            <a:r>
              <a:rPr lang="en-US" sz="5400" dirty="0" smtClean="0">
                <a:latin typeface="+mn-lt"/>
              </a:rPr>
              <a:t>Week 1</a:t>
            </a:r>
            <a:endParaRPr lang="en-US" sz="5400" dirty="0">
              <a:latin typeface="+mn-lt"/>
            </a:endParaRPr>
          </a:p>
        </p:txBody>
      </p:sp>
      <p:sp>
        <p:nvSpPr>
          <p:cNvPr id="4" name="TextBox 3"/>
          <p:cNvSpPr txBox="1"/>
          <p:nvPr/>
        </p:nvSpPr>
        <p:spPr>
          <a:xfrm>
            <a:off x="10553700" y="228600"/>
            <a:ext cx="444500" cy="646331"/>
          </a:xfrm>
          <a:prstGeom prst="rect">
            <a:avLst/>
          </a:prstGeom>
          <a:noFill/>
        </p:spPr>
        <p:txBody>
          <a:bodyPr wrap="square" rtlCol="0">
            <a:spAutoFit/>
          </a:bodyPr>
          <a:lstStyle/>
          <a:p>
            <a:r>
              <a:rPr lang="en-US" sz="3600" b="1" dirty="0">
                <a:solidFill>
                  <a:schemeClr val="bg1"/>
                </a:solidFill>
              </a:rPr>
              <a:t>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519" y="551765"/>
            <a:ext cx="8775081" cy="4979245"/>
          </a:xfrm>
          <a:prstGeom prst="rect">
            <a:avLst/>
          </a:prstGeom>
        </p:spPr>
      </p:pic>
    </p:spTree>
    <p:extLst>
      <p:ext uri="{BB962C8B-B14F-4D97-AF65-F5344CB8AC3E}">
        <p14:creationId xmlns:p14="http://schemas.microsoft.com/office/powerpoint/2010/main" val="375491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1903631"/>
            <a:ext cx="10769600" cy="2795369"/>
          </a:xfrm>
        </p:spPr>
        <p:txBody>
          <a:bodyPr/>
          <a:lstStyle/>
          <a:p>
            <a:r>
              <a:rPr lang="en-US" sz="2400" dirty="0">
                <a:solidFill>
                  <a:srgbClr val="C00000"/>
                </a:solidFill>
              </a:rPr>
              <a:t>12</a:t>
            </a:r>
            <a:r>
              <a:rPr lang="en-US" sz="2400" dirty="0"/>
              <a:t> Therefore, just as through one man sin entered into the world, and death through sin, and so death spread to all mankind, because all sinned— </a:t>
            </a:r>
            <a:r>
              <a:rPr lang="en-US" sz="2400" dirty="0">
                <a:solidFill>
                  <a:srgbClr val="C00000"/>
                </a:solidFill>
              </a:rPr>
              <a:t>13</a:t>
            </a:r>
            <a:r>
              <a:rPr lang="en-US" sz="2400" dirty="0"/>
              <a:t> for </a:t>
            </a:r>
            <a:r>
              <a:rPr lang="en-US" sz="2400" dirty="0" smtClean="0"/>
              <a:t>until </a:t>
            </a:r>
            <a:r>
              <a:rPr lang="en-US" sz="2400" dirty="0"/>
              <a:t>the Law sin was in the world, but sin is not </a:t>
            </a:r>
            <a:r>
              <a:rPr lang="en-US" sz="2400" dirty="0" smtClean="0"/>
              <a:t>counted </a:t>
            </a:r>
            <a:r>
              <a:rPr lang="en-US" sz="2400" dirty="0"/>
              <a:t>against anyone when there is no law. </a:t>
            </a:r>
            <a:r>
              <a:rPr lang="en-US" sz="2400" dirty="0">
                <a:solidFill>
                  <a:srgbClr val="C00000"/>
                </a:solidFill>
              </a:rPr>
              <a:t>14</a:t>
            </a:r>
            <a:r>
              <a:rPr lang="en-US" sz="2400" dirty="0">
                <a:solidFill>
                  <a:schemeClr val="bg1">
                    <a:lumMod val="50000"/>
                    <a:lumOff val="50000"/>
                  </a:schemeClr>
                </a:solidFill>
              </a:rPr>
              <a:t> </a:t>
            </a:r>
            <a:r>
              <a:rPr lang="en-US" sz="2400" dirty="0"/>
              <a:t>Nevertheless death reigned from Adam until Moses, </a:t>
            </a:r>
            <a:r>
              <a:rPr lang="en-US" sz="2400" i="1" dirty="0">
                <a:solidFill>
                  <a:srgbClr val="FFFF00"/>
                </a:solidFill>
              </a:rPr>
              <a:t>even over those who had not sinned in the likeness of the </a:t>
            </a:r>
            <a:r>
              <a:rPr lang="en-US" sz="2400" i="1" dirty="0" smtClean="0">
                <a:solidFill>
                  <a:srgbClr val="FFFF00"/>
                </a:solidFill>
              </a:rPr>
              <a:t>violation </a:t>
            </a:r>
            <a:r>
              <a:rPr lang="en-US" sz="2400" i="1" dirty="0">
                <a:solidFill>
                  <a:srgbClr val="FFFF00"/>
                </a:solidFill>
              </a:rPr>
              <a:t>committed by Adam, who is a </a:t>
            </a:r>
            <a:r>
              <a:rPr lang="en-US" sz="2400" i="1" dirty="0" smtClean="0">
                <a:solidFill>
                  <a:srgbClr val="FFFF00"/>
                </a:solidFill>
              </a:rPr>
              <a:t>type </a:t>
            </a:r>
            <a:r>
              <a:rPr lang="en-US" sz="2400" i="1" dirty="0">
                <a:solidFill>
                  <a:srgbClr val="FFFF00"/>
                </a:solidFill>
              </a:rPr>
              <a:t>of Him who was to come.</a:t>
            </a:r>
          </a:p>
        </p:txBody>
      </p:sp>
      <p:sp>
        <p:nvSpPr>
          <p:cNvPr id="3" name="Subtitle 2"/>
          <p:cNvSpPr>
            <a:spLocks noGrp="1"/>
          </p:cNvSpPr>
          <p:nvPr>
            <p:ph type="subTitle" idx="1"/>
          </p:nvPr>
        </p:nvSpPr>
        <p:spPr>
          <a:xfrm>
            <a:off x="1154955" y="584200"/>
            <a:ext cx="8825658" cy="844729"/>
          </a:xfrm>
        </p:spPr>
        <p:txBody>
          <a:bodyPr>
            <a:normAutofit/>
          </a:bodyPr>
          <a:lstStyle/>
          <a:p>
            <a:r>
              <a:rPr lang="en-US" sz="3200" dirty="0" smtClean="0"/>
              <a:t>Where does that grip of sin originate?</a:t>
            </a:r>
            <a:endParaRPr lang="en-US" sz="3200" dirty="0"/>
          </a:p>
        </p:txBody>
      </p:sp>
      <p:sp>
        <p:nvSpPr>
          <p:cNvPr id="4" name="TextBox 3"/>
          <p:cNvSpPr txBox="1"/>
          <p:nvPr/>
        </p:nvSpPr>
        <p:spPr>
          <a:xfrm>
            <a:off x="10360868" y="139700"/>
            <a:ext cx="840532" cy="1200329"/>
          </a:xfrm>
          <a:prstGeom prst="rect">
            <a:avLst/>
          </a:prstGeom>
          <a:noFill/>
        </p:spPr>
        <p:txBody>
          <a:bodyPr wrap="square" rtlCol="0">
            <a:spAutoFit/>
          </a:bodyPr>
          <a:lstStyle/>
          <a:p>
            <a:r>
              <a:rPr lang="en-US" sz="3600" b="1" dirty="0" smtClean="0">
                <a:solidFill>
                  <a:schemeClr val="bg1"/>
                </a:solidFill>
              </a:rPr>
              <a:t>10</a:t>
            </a:r>
          </a:p>
          <a:p>
            <a:endParaRPr lang="en-US" sz="3600" b="1" dirty="0">
              <a:solidFill>
                <a:schemeClr val="bg1"/>
              </a:solidFill>
            </a:endParaRPr>
          </a:p>
        </p:txBody>
      </p:sp>
      <p:sp>
        <p:nvSpPr>
          <p:cNvPr id="5" name="TextBox 4"/>
          <p:cNvSpPr txBox="1"/>
          <p:nvPr/>
        </p:nvSpPr>
        <p:spPr>
          <a:xfrm>
            <a:off x="774700" y="1257300"/>
            <a:ext cx="7150101" cy="646331"/>
          </a:xfrm>
          <a:prstGeom prst="rect">
            <a:avLst/>
          </a:prstGeom>
          <a:noFill/>
        </p:spPr>
        <p:txBody>
          <a:bodyPr wrap="square" rtlCol="0">
            <a:spAutoFit/>
          </a:bodyPr>
          <a:lstStyle/>
          <a:p>
            <a:r>
              <a:rPr lang="en-US" sz="3600" dirty="0" smtClean="0">
                <a:solidFill>
                  <a:schemeClr val="accent6">
                    <a:lumMod val="75000"/>
                  </a:schemeClr>
                </a:solidFill>
              </a:rPr>
              <a:t>Romans 5</a:t>
            </a:r>
            <a:endParaRPr lang="en-US" sz="3600" dirty="0">
              <a:solidFill>
                <a:schemeClr val="accent6">
                  <a:lumMod val="75000"/>
                </a:schemeClr>
              </a:solidFill>
            </a:endParaRPr>
          </a:p>
        </p:txBody>
      </p:sp>
      <p:sp>
        <p:nvSpPr>
          <p:cNvPr id="6" name="TextBox 5"/>
          <p:cNvSpPr txBox="1"/>
          <p:nvPr/>
        </p:nvSpPr>
        <p:spPr>
          <a:xfrm>
            <a:off x="774700" y="4940300"/>
            <a:ext cx="10769600" cy="769441"/>
          </a:xfrm>
          <a:prstGeom prst="rect">
            <a:avLst/>
          </a:prstGeom>
          <a:noFill/>
        </p:spPr>
        <p:txBody>
          <a:bodyPr wrap="square" rtlCol="0">
            <a:spAutoFit/>
          </a:bodyPr>
          <a:lstStyle/>
          <a:p>
            <a:pPr algn="ctr"/>
            <a:r>
              <a:rPr lang="en-US" sz="4400" dirty="0" smtClean="0"/>
              <a:t>This is called Federal Headship!</a:t>
            </a:r>
            <a:endParaRPr lang="en-US" sz="4400" dirty="0"/>
          </a:p>
        </p:txBody>
      </p:sp>
    </p:spTree>
    <p:extLst>
      <p:ext uri="{BB962C8B-B14F-4D97-AF65-F5344CB8AC3E}">
        <p14:creationId xmlns:p14="http://schemas.microsoft.com/office/powerpoint/2010/main" val="252566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168400"/>
            <a:ext cx="9335245" cy="4711700"/>
          </a:xfrm>
        </p:spPr>
        <p:txBody>
          <a:bodyPr/>
          <a:lstStyle/>
          <a:p>
            <a:pPr algn="just"/>
            <a:r>
              <a:rPr lang="en-US" sz="2000" dirty="0"/>
              <a:t>In theology, federal headship is </a:t>
            </a:r>
            <a:r>
              <a:rPr lang="en-US" sz="2000" dirty="0" smtClean="0"/>
              <a:t>the </a:t>
            </a:r>
            <a:r>
              <a:rPr lang="en-US" sz="2000" dirty="0"/>
              <a:t>theory used to explain </a:t>
            </a:r>
            <a:r>
              <a:rPr lang="en-US" sz="2000" dirty="0">
                <a:solidFill>
                  <a:srgbClr val="FFFF00"/>
                </a:solidFill>
              </a:rPr>
              <a:t>imputation</a:t>
            </a:r>
            <a:r>
              <a:rPr lang="en-US" sz="2000" dirty="0"/>
              <a:t>—how </a:t>
            </a:r>
            <a:r>
              <a:rPr lang="en-US" sz="2000" dirty="0" smtClean="0"/>
              <a:t>the result of Adam’s </a:t>
            </a:r>
            <a:r>
              <a:rPr lang="en-US" sz="2000" dirty="0"/>
              <a:t>sin was </a:t>
            </a:r>
            <a:r>
              <a:rPr lang="en-US" sz="2000" dirty="0">
                <a:solidFill>
                  <a:srgbClr val="FFFF00"/>
                </a:solidFill>
              </a:rPr>
              <a:t>imputed</a:t>
            </a:r>
            <a:r>
              <a:rPr lang="en-US" sz="2000" dirty="0"/>
              <a:t> to all his descendants and how </a:t>
            </a:r>
            <a:r>
              <a:rPr lang="en-US" sz="2000" dirty="0" smtClean="0"/>
              <a:t>the results of a righteous Christ </a:t>
            </a:r>
            <a:r>
              <a:rPr lang="en-US" sz="2000" dirty="0" smtClean="0">
                <a:solidFill>
                  <a:srgbClr val="FFFF00"/>
                </a:solidFill>
              </a:rPr>
              <a:t>is </a:t>
            </a:r>
            <a:r>
              <a:rPr lang="en-US" sz="2000" dirty="0">
                <a:solidFill>
                  <a:srgbClr val="FFFF00"/>
                </a:solidFill>
              </a:rPr>
              <a:t>imputed </a:t>
            </a:r>
            <a:r>
              <a:rPr lang="en-US" sz="2000" dirty="0"/>
              <a:t>to those who believe the gospel. According to the federal </a:t>
            </a:r>
            <a:r>
              <a:rPr lang="en-US" sz="2000" dirty="0" smtClean="0"/>
              <a:t>headship, Adam </a:t>
            </a:r>
            <a:r>
              <a:rPr lang="en-US" sz="2000" dirty="0"/>
              <a:t>was the federal </a:t>
            </a:r>
            <a:r>
              <a:rPr lang="en-US" sz="2000" dirty="0">
                <a:solidFill>
                  <a:srgbClr val="FFFF00"/>
                </a:solidFill>
              </a:rPr>
              <a:t>(or representative)</a:t>
            </a:r>
            <a:r>
              <a:rPr lang="en-US" sz="2000" dirty="0"/>
              <a:t> head of the human race; Adam chose to sin, </a:t>
            </a:r>
            <a:r>
              <a:rPr lang="en-US" sz="2000" dirty="0" smtClean="0"/>
              <a:t>resulting in a fallen state, and </a:t>
            </a:r>
            <a:r>
              <a:rPr lang="en-US" sz="2000" dirty="0"/>
              <a:t>all of us are </a:t>
            </a:r>
            <a:r>
              <a:rPr lang="en-US" sz="2000" dirty="0" smtClean="0"/>
              <a:t>also in </a:t>
            </a:r>
            <a:r>
              <a:rPr lang="en-US" sz="2000" dirty="0"/>
              <a:t>because he was our representative. Federal headship is seen </a:t>
            </a:r>
            <a:r>
              <a:rPr lang="en-US" sz="2000" dirty="0" smtClean="0"/>
              <a:t>as the </a:t>
            </a:r>
            <a:r>
              <a:rPr lang="en-US" sz="2000" dirty="0"/>
              <a:t>explanation of Paul’s comparison of the roles of Adam and Christ in Romans 5:18: </a:t>
            </a:r>
            <a:r>
              <a:rPr lang="en-US" sz="2000" b="1" dirty="0">
                <a:solidFill>
                  <a:schemeClr val="accent3"/>
                </a:solidFill>
              </a:rPr>
              <a:t>“As one trespass led to condemnation for all men, so one act of righteousness leads to justification and life for all men”</a:t>
            </a:r>
            <a:r>
              <a:rPr lang="en-US" sz="2000" dirty="0"/>
              <a:t> (ESV). So, Adam’s sin brought condemnation on the human race; Christ’s sacrifice brought salvation </a:t>
            </a:r>
            <a:r>
              <a:rPr lang="en-US" sz="2000" dirty="0" smtClean="0"/>
              <a:t>to </a:t>
            </a:r>
            <a:r>
              <a:rPr lang="en-US" sz="2000" dirty="0"/>
              <a:t>the </a:t>
            </a:r>
            <a:r>
              <a:rPr lang="en-US" sz="2000" dirty="0" smtClean="0"/>
              <a:t>human </a:t>
            </a:r>
            <a:r>
              <a:rPr lang="en-US" sz="2000" dirty="0"/>
              <a:t>race. </a:t>
            </a:r>
            <a:r>
              <a:rPr lang="en-US" sz="2000" i="1" dirty="0">
                <a:solidFill>
                  <a:srgbClr val="FFC000"/>
                </a:solidFill>
              </a:rPr>
              <a:t>The idea of federal headship involves the teaching that Adam was the first representative of the human race and Christ </a:t>
            </a:r>
            <a:r>
              <a:rPr lang="en-US" sz="2000" i="1" dirty="0" smtClean="0">
                <a:solidFill>
                  <a:srgbClr val="FFC000"/>
                </a:solidFill>
              </a:rPr>
              <a:t>is </a:t>
            </a:r>
            <a:r>
              <a:rPr lang="en-US" sz="2000" i="1" dirty="0">
                <a:solidFill>
                  <a:srgbClr val="FFC000"/>
                </a:solidFill>
              </a:rPr>
              <a:t>the second representative</a:t>
            </a:r>
            <a:r>
              <a:rPr lang="en-US" sz="2000" i="1" dirty="0" smtClean="0">
                <a:solidFill>
                  <a:srgbClr val="FFC000"/>
                </a:solidFill>
              </a:rPr>
              <a:t>. The second, or “last Adam” </a:t>
            </a:r>
            <a:r>
              <a:rPr lang="en-US" sz="2000" i="1" dirty="0" smtClean="0">
                <a:solidFill>
                  <a:schemeClr val="tx1"/>
                </a:solidFill>
              </a:rPr>
              <a:t>(I Corinthians 15:45)</a:t>
            </a:r>
            <a:endParaRPr lang="en-US" sz="2000" i="1" dirty="0">
              <a:solidFill>
                <a:schemeClr val="tx1"/>
              </a:solidFill>
            </a:endParaRPr>
          </a:p>
        </p:txBody>
      </p:sp>
      <p:sp>
        <p:nvSpPr>
          <p:cNvPr id="3" name="Subtitle 2"/>
          <p:cNvSpPr>
            <a:spLocks noGrp="1"/>
          </p:cNvSpPr>
          <p:nvPr>
            <p:ph type="subTitle" idx="1"/>
          </p:nvPr>
        </p:nvSpPr>
        <p:spPr>
          <a:xfrm>
            <a:off x="1154955" y="482600"/>
            <a:ext cx="8825658" cy="685800"/>
          </a:xfrm>
        </p:spPr>
        <p:txBody>
          <a:bodyPr>
            <a:normAutofit/>
          </a:bodyPr>
          <a:lstStyle/>
          <a:p>
            <a:r>
              <a:rPr lang="en-US" sz="3600" dirty="0" smtClean="0"/>
              <a:t>What is federal headship?</a:t>
            </a:r>
            <a:endParaRPr lang="en-US" sz="3600" dirty="0"/>
          </a:p>
        </p:txBody>
      </p:sp>
      <p:sp>
        <p:nvSpPr>
          <p:cNvPr id="4" name="TextBox 3"/>
          <p:cNvSpPr txBox="1"/>
          <p:nvPr/>
        </p:nvSpPr>
        <p:spPr>
          <a:xfrm>
            <a:off x="10375900" y="203200"/>
            <a:ext cx="774700" cy="1754326"/>
          </a:xfrm>
          <a:prstGeom prst="rect">
            <a:avLst/>
          </a:prstGeom>
          <a:noFill/>
        </p:spPr>
        <p:txBody>
          <a:bodyPr wrap="square" rtlCol="0">
            <a:spAutoFit/>
          </a:bodyPr>
          <a:lstStyle/>
          <a:p>
            <a:r>
              <a:rPr lang="en-US" sz="3600" b="1" dirty="0" smtClean="0">
                <a:solidFill>
                  <a:schemeClr val="bg1"/>
                </a:solidFill>
              </a:rPr>
              <a:t>11</a:t>
            </a:r>
          </a:p>
          <a:p>
            <a:endParaRPr lang="en-US" sz="3600" b="1" dirty="0" smtClean="0">
              <a:solidFill>
                <a:schemeClr val="bg1"/>
              </a:solidFill>
            </a:endParaRPr>
          </a:p>
          <a:p>
            <a:endParaRPr lang="en-US" sz="3600" b="1" dirty="0">
              <a:solidFill>
                <a:schemeClr val="bg1"/>
              </a:solidFill>
            </a:endParaRPr>
          </a:p>
        </p:txBody>
      </p:sp>
    </p:spTree>
    <p:extLst>
      <p:ext uri="{BB962C8B-B14F-4D97-AF65-F5344CB8AC3E}">
        <p14:creationId xmlns:p14="http://schemas.microsoft.com/office/powerpoint/2010/main" val="965221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63600"/>
            <a:ext cx="9665445" cy="4483100"/>
          </a:xfrm>
        </p:spPr>
        <p:txBody>
          <a:bodyPr/>
          <a:lstStyle/>
          <a:p>
            <a:r>
              <a:rPr lang="en-US" sz="2800" dirty="0"/>
              <a:t>But for believers, the Second Coming of Jesus will bring to completion the work </a:t>
            </a:r>
            <a:r>
              <a:rPr lang="en-US" sz="2800" dirty="0" smtClean="0"/>
              <a:t>of sanctification </a:t>
            </a:r>
            <a:r>
              <a:rPr lang="en-US" sz="2800" dirty="0"/>
              <a:t>that He began when those believers first professed Jesus as Lord </a:t>
            </a:r>
            <a:r>
              <a:rPr lang="en-US" sz="2800" dirty="0" smtClean="0"/>
              <a:t>and Savior</a:t>
            </a:r>
            <a:r>
              <a:rPr lang="en-US" sz="2800" dirty="0"/>
              <a:t>. This is the moment when </a:t>
            </a:r>
            <a:r>
              <a:rPr lang="en-US" sz="2800" dirty="0" smtClean="0"/>
              <a:t>everything wrong </a:t>
            </a:r>
            <a:r>
              <a:rPr lang="en-US" sz="2800" dirty="0"/>
              <a:t>will be made right. American theologian</a:t>
            </a:r>
            <a:r>
              <a:rPr lang="en-US" sz="2800" dirty="0" smtClean="0"/>
              <a:t>, John </a:t>
            </a:r>
            <a:r>
              <a:rPr lang="en-US" sz="2800" dirty="0"/>
              <a:t>Piper, writes that in the Second Coming </a:t>
            </a:r>
            <a:r>
              <a:rPr lang="en-US" sz="2800" dirty="0" smtClean="0"/>
              <a:t>of Jesus</a:t>
            </a:r>
            <a:r>
              <a:rPr lang="en-US" sz="2800" dirty="0">
                <a:solidFill>
                  <a:srgbClr val="FFC000"/>
                </a:solidFill>
              </a:rPr>
              <a:t>, “God’s aim is that we move from </a:t>
            </a:r>
            <a:r>
              <a:rPr lang="en-US" sz="2800" dirty="0" smtClean="0">
                <a:solidFill>
                  <a:srgbClr val="FFC000"/>
                </a:solidFill>
              </a:rPr>
              <a:t>forgiven sinners </a:t>
            </a:r>
            <a:r>
              <a:rPr lang="en-US" sz="2800" dirty="0">
                <a:solidFill>
                  <a:srgbClr val="FFC000"/>
                </a:solidFill>
              </a:rPr>
              <a:t>to forgiven and sinless... That change </a:t>
            </a:r>
            <a:r>
              <a:rPr lang="en-US" sz="2800" dirty="0" smtClean="0">
                <a:solidFill>
                  <a:srgbClr val="FFC000"/>
                </a:solidFill>
              </a:rPr>
              <a:t>will happen </a:t>
            </a:r>
            <a:r>
              <a:rPr lang="en-US" sz="2800" dirty="0">
                <a:solidFill>
                  <a:srgbClr val="FFC000"/>
                </a:solidFill>
              </a:rPr>
              <a:t>at the coming of Christ</a:t>
            </a:r>
            <a:r>
              <a:rPr lang="en-US" sz="2800" dirty="0" smtClean="0">
                <a:solidFill>
                  <a:srgbClr val="FFC000"/>
                </a:solidFill>
              </a:rPr>
              <a:t>.”</a:t>
            </a:r>
            <a:r>
              <a:rPr lang="en-US" sz="2800" dirty="0">
                <a:solidFill>
                  <a:srgbClr val="FFC000"/>
                </a:solidFill>
              </a:rPr>
              <a:t> </a:t>
            </a:r>
          </a:p>
        </p:txBody>
      </p:sp>
      <p:sp>
        <p:nvSpPr>
          <p:cNvPr id="4" name="TextBox 3"/>
          <p:cNvSpPr txBox="1"/>
          <p:nvPr/>
        </p:nvSpPr>
        <p:spPr>
          <a:xfrm>
            <a:off x="10426700" y="215900"/>
            <a:ext cx="762000" cy="1213029"/>
          </a:xfrm>
          <a:prstGeom prst="rect">
            <a:avLst/>
          </a:prstGeom>
          <a:noFill/>
        </p:spPr>
        <p:txBody>
          <a:bodyPr wrap="square" rtlCol="0">
            <a:spAutoFit/>
          </a:bodyPr>
          <a:lstStyle/>
          <a:p>
            <a:r>
              <a:rPr lang="en-US" sz="3600" b="1" dirty="0" smtClean="0">
                <a:solidFill>
                  <a:schemeClr val="bg1"/>
                </a:solidFill>
              </a:rPr>
              <a:t>12</a:t>
            </a:r>
          </a:p>
          <a:p>
            <a:endParaRPr lang="en-US" sz="3600" b="1" dirty="0">
              <a:solidFill>
                <a:schemeClr val="bg1"/>
              </a:solidFill>
            </a:endParaRPr>
          </a:p>
        </p:txBody>
      </p:sp>
      <p:sp>
        <p:nvSpPr>
          <p:cNvPr id="5" name="TextBox 4"/>
          <p:cNvSpPr txBox="1"/>
          <p:nvPr/>
        </p:nvSpPr>
        <p:spPr>
          <a:xfrm flipH="1">
            <a:off x="9189719" y="5676900"/>
            <a:ext cx="1236981" cy="369332"/>
          </a:xfrm>
          <a:prstGeom prst="rect">
            <a:avLst/>
          </a:prstGeom>
          <a:noFill/>
        </p:spPr>
        <p:txBody>
          <a:bodyPr wrap="square" rtlCol="0">
            <a:spAutoFit/>
          </a:bodyPr>
          <a:lstStyle/>
          <a:p>
            <a:r>
              <a:rPr lang="en-US" b="1" dirty="0" smtClean="0">
                <a:solidFill>
                  <a:schemeClr val="bg1">
                    <a:lumMod val="65000"/>
                    <a:lumOff val="35000"/>
                  </a:schemeClr>
                </a:solidFill>
              </a:rPr>
              <a:t>Page 14</a:t>
            </a:r>
            <a:endParaRPr lang="en-US" b="1" dirty="0">
              <a:solidFill>
                <a:schemeClr val="bg1">
                  <a:lumMod val="65000"/>
                  <a:lumOff val="35000"/>
                </a:schemeClr>
              </a:solidFill>
            </a:endParaRPr>
          </a:p>
        </p:txBody>
      </p:sp>
    </p:spTree>
    <p:extLst>
      <p:ext uri="{BB962C8B-B14F-4D97-AF65-F5344CB8AC3E}">
        <p14:creationId xmlns:p14="http://schemas.microsoft.com/office/powerpoint/2010/main" val="168257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292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433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700" y="520701"/>
            <a:ext cx="9078913" cy="3644900"/>
          </a:xfrm>
        </p:spPr>
        <p:txBody>
          <a:bodyPr/>
          <a:lstStyle/>
          <a:p>
            <a:r>
              <a:rPr lang="en-US" sz="3200" b="1" dirty="0"/>
              <a:t>“Behold, He is coming with the clouds, and every eye will see Him, even those</a:t>
            </a:r>
            <a:br>
              <a:rPr lang="en-US" sz="3200" b="1" dirty="0"/>
            </a:br>
            <a:r>
              <a:rPr lang="en-US" sz="3200" b="1" dirty="0"/>
              <a:t>who pierced Him, and all tribes of the earth will wail on account of Him. Even so.</a:t>
            </a:r>
            <a:br>
              <a:rPr lang="en-US" sz="3200" b="1" dirty="0"/>
            </a:br>
            <a:r>
              <a:rPr lang="en-US" sz="3200" b="1" dirty="0"/>
              <a:t>Amen” </a:t>
            </a:r>
            <a:r>
              <a:rPr lang="en-US" sz="3200" dirty="0"/>
              <a:t>(Revelation 1:7 – ESV).</a:t>
            </a:r>
          </a:p>
        </p:txBody>
      </p:sp>
      <p:sp>
        <p:nvSpPr>
          <p:cNvPr id="3" name="Subtitle 2"/>
          <p:cNvSpPr>
            <a:spLocks noGrp="1"/>
          </p:cNvSpPr>
          <p:nvPr>
            <p:ph type="subTitle" idx="1"/>
          </p:nvPr>
        </p:nvSpPr>
        <p:spPr>
          <a:xfrm>
            <a:off x="1154955" y="4777380"/>
            <a:ext cx="8825658" cy="1255120"/>
          </a:xfrm>
        </p:spPr>
        <p:txBody>
          <a:bodyPr>
            <a:noAutofit/>
          </a:bodyPr>
          <a:lstStyle/>
          <a:p>
            <a:pPr algn="ctr"/>
            <a:r>
              <a:rPr lang="en-US" sz="3200" dirty="0" smtClean="0"/>
              <a:t>What does it mean that all tribes of the earth will “</a:t>
            </a:r>
            <a:r>
              <a:rPr lang="en-US" sz="3200" i="1" u="sng" dirty="0" smtClean="0"/>
              <a:t>wail</a:t>
            </a:r>
            <a:r>
              <a:rPr lang="en-US" sz="3200" dirty="0" smtClean="0"/>
              <a:t>”?</a:t>
            </a:r>
            <a:endParaRPr lang="en-US" sz="3200" dirty="0"/>
          </a:p>
        </p:txBody>
      </p:sp>
      <p:sp>
        <p:nvSpPr>
          <p:cNvPr id="4" name="TextBox 3"/>
          <p:cNvSpPr txBox="1"/>
          <p:nvPr/>
        </p:nvSpPr>
        <p:spPr>
          <a:xfrm>
            <a:off x="10553700" y="228600"/>
            <a:ext cx="444500" cy="646331"/>
          </a:xfrm>
          <a:prstGeom prst="rect">
            <a:avLst/>
          </a:prstGeom>
          <a:noFill/>
        </p:spPr>
        <p:txBody>
          <a:bodyPr wrap="square" rtlCol="0">
            <a:spAutoFit/>
          </a:bodyPr>
          <a:lstStyle/>
          <a:p>
            <a:r>
              <a:rPr lang="en-US" sz="3600" b="1" dirty="0" smtClean="0">
                <a:solidFill>
                  <a:schemeClr val="bg1"/>
                </a:solidFill>
              </a:rPr>
              <a:t>2</a:t>
            </a:r>
            <a:endParaRPr lang="en-US" sz="3600" b="1" dirty="0">
              <a:solidFill>
                <a:schemeClr val="bg1"/>
              </a:solidFill>
            </a:endParaRPr>
          </a:p>
        </p:txBody>
      </p:sp>
      <p:sp>
        <p:nvSpPr>
          <p:cNvPr id="5" name="TextBox 4"/>
          <p:cNvSpPr txBox="1"/>
          <p:nvPr/>
        </p:nvSpPr>
        <p:spPr>
          <a:xfrm flipH="1">
            <a:off x="9328730" y="5880100"/>
            <a:ext cx="1123370" cy="369332"/>
          </a:xfrm>
          <a:prstGeom prst="rect">
            <a:avLst/>
          </a:prstGeom>
          <a:noFill/>
        </p:spPr>
        <p:txBody>
          <a:bodyPr wrap="square" rtlCol="0">
            <a:spAutoFit/>
          </a:bodyPr>
          <a:lstStyle/>
          <a:p>
            <a:r>
              <a:rPr lang="en-US" b="1" dirty="0" smtClean="0">
                <a:solidFill>
                  <a:schemeClr val="accent1">
                    <a:lumMod val="50000"/>
                  </a:schemeClr>
                </a:solidFill>
              </a:rPr>
              <a:t>Page 8</a:t>
            </a:r>
            <a:endParaRPr lang="en-US" b="1" dirty="0">
              <a:solidFill>
                <a:schemeClr val="accent1">
                  <a:lumMod val="50000"/>
                </a:schemeClr>
              </a:solidFill>
            </a:endParaRPr>
          </a:p>
        </p:txBody>
      </p:sp>
    </p:spTree>
    <p:extLst>
      <p:ext uri="{BB962C8B-B14F-4D97-AF65-F5344CB8AC3E}">
        <p14:creationId xmlns:p14="http://schemas.microsoft.com/office/powerpoint/2010/main" val="120932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17600"/>
            <a:ext cx="8825658" cy="5257800"/>
          </a:xfrm>
        </p:spPr>
        <p:txBody>
          <a:bodyPr/>
          <a:lstStyle/>
          <a:p>
            <a:r>
              <a:rPr lang="en-US" sz="2800" dirty="0"/>
              <a:t>29 “But immediately after the tribulation of those days the sun will be darkened, and the moon will not give its light, and the stars will fall from the sky, and the powers of the heavens will be shaken. 30 And then the sign of the Son of Man will appear in the sky, </a:t>
            </a:r>
            <a:r>
              <a:rPr lang="en-US" sz="2800" b="1" i="1" dirty="0">
                <a:solidFill>
                  <a:schemeClr val="accent1"/>
                </a:solidFill>
              </a:rPr>
              <a:t>and then all the tribes of the earth will mourn, </a:t>
            </a:r>
            <a:r>
              <a:rPr lang="en-US" sz="2800" dirty="0"/>
              <a:t>and they will </a:t>
            </a:r>
            <a:r>
              <a:rPr lang="en-US" sz="2800" b="1" u="sng" dirty="0">
                <a:solidFill>
                  <a:schemeClr val="bg1"/>
                </a:solidFill>
              </a:rPr>
              <a:t>see </a:t>
            </a:r>
            <a:r>
              <a:rPr lang="en-US" sz="2800" dirty="0"/>
              <a:t>the Son of Man coming on the clouds of the sky with power and great glory. 31 And He will send forth His angels with a great trumpet blast, and they will gather together </a:t>
            </a:r>
            <a:r>
              <a:rPr lang="en-US" sz="2800" dirty="0" smtClean="0"/>
              <a:t>His elect </a:t>
            </a:r>
            <a:r>
              <a:rPr lang="en-US" sz="2800" dirty="0"/>
              <a:t>from the four winds, from one end of the sky to the other.</a:t>
            </a:r>
          </a:p>
        </p:txBody>
      </p:sp>
      <p:sp>
        <p:nvSpPr>
          <p:cNvPr id="4" name="TextBox 3"/>
          <p:cNvSpPr txBox="1"/>
          <p:nvPr/>
        </p:nvSpPr>
        <p:spPr>
          <a:xfrm>
            <a:off x="10553700" y="228600"/>
            <a:ext cx="444500" cy="646331"/>
          </a:xfrm>
          <a:prstGeom prst="rect">
            <a:avLst/>
          </a:prstGeom>
          <a:noFill/>
        </p:spPr>
        <p:txBody>
          <a:bodyPr wrap="square" rtlCol="0">
            <a:spAutoFit/>
          </a:bodyPr>
          <a:lstStyle/>
          <a:p>
            <a:r>
              <a:rPr lang="en-US" sz="3600" b="1" dirty="0">
                <a:solidFill>
                  <a:schemeClr val="bg1"/>
                </a:solidFill>
              </a:rPr>
              <a:t>3</a:t>
            </a:r>
          </a:p>
        </p:txBody>
      </p:sp>
      <p:sp>
        <p:nvSpPr>
          <p:cNvPr id="5" name="TextBox 4"/>
          <p:cNvSpPr txBox="1"/>
          <p:nvPr/>
        </p:nvSpPr>
        <p:spPr>
          <a:xfrm>
            <a:off x="1587499" y="505599"/>
            <a:ext cx="8393113" cy="646331"/>
          </a:xfrm>
          <a:prstGeom prst="rect">
            <a:avLst/>
          </a:prstGeom>
          <a:noFill/>
        </p:spPr>
        <p:txBody>
          <a:bodyPr wrap="square" rtlCol="0">
            <a:spAutoFit/>
          </a:bodyPr>
          <a:lstStyle/>
          <a:p>
            <a:pPr algn="ctr"/>
            <a:r>
              <a:rPr lang="en-US" sz="3600" b="1" u="sng" dirty="0" smtClean="0">
                <a:solidFill>
                  <a:srgbClr val="FFFF00"/>
                </a:solidFill>
              </a:rPr>
              <a:t>Matthew 24:29-31 (NASB)</a:t>
            </a:r>
            <a:endParaRPr lang="en-US" sz="3600" b="1" u="sng" dirty="0">
              <a:solidFill>
                <a:srgbClr val="FFFF00"/>
              </a:solidFill>
            </a:endParaRPr>
          </a:p>
        </p:txBody>
      </p:sp>
    </p:spTree>
    <p:extLst>
      <p:ext uri="{BB962C8B-B14F-4D97-AF65-F5344CB8AC3E}">
        <p14:creationId xmlns:p14="http://schemas.microsoft.com/office/powerpoint/2010/main" val="3386728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2032000"/>
            <a:ext cx="11214099" cy="3454400"/>
          </a:xfrm>
        </p:spPr>
        <p:txBody>
          <a:bodyPr/>
          <a:lstStyle/>
          <a:p>
            <a:r>
              <a:rPr lang="en-US" sz="3200" dirty="0">
                <a:solidFill>
                  <a:schemeClr val="bg1">
                    <a:lumMod val="65000"/>
                    <a:lumOff val="35000"/>
                  </a:schemeClr>
                </a:solidFill>
              </a:rPr>
              <a:t>But</a:t>
            </a:r>
            <a:r>
              <a:rPr lang="en-US" sz="3200" dirty="0"/>
              <a:t> if we do not first come to grips with the reality of our sin nature and realize </a:t>
            </a:r>
            <a:r>
              <a:rPr lang="en-US" sz="3200" dirty="0" smtClean="0"/>
              <a:t>the magnitude </a:t>
            </a:r>
            <a:r>
              <a:rPr lang="en-US" sz="3200" dirty="0"/>
              <a:t>of sin’s grip on us that justifies the sentence of condemnation </a:t>
            </a:r>
            <a:r>
              <a:rPr lang="en-US" sz="3200" dirty="0" smtClean="0"/>
              <a:t>being delivered </a:t>
            </a:r>
            <a:r>
              <a:rPr lang="en-US" sz="3200" dirty="0"/>
              <a:t>against us by Jesus, the Judge, then the Second Coming of Jesus </a:t>
            </a:r>
            <a:r>
              <a:rPr lang="en-US" sz="3200" dirty="0" smtClean="0"/>
              <a:t>will amount </a:t>
            </a:r>
            <a:r>
              <a:rPr lang="en-US" sz="3200" dirty="0"/>
              <a:t>to nothing more than just one of many profound movements of God </a:t>
            </a:r>
            <a:r>
              <a:rPr lang="en-US" sz="3200" dirty="0" smtClean="0"/>
              <a:t>in history</a:t>
            </a:r>
            <a:r>
              <a:rPr lang="en-US" sz="3200" dirty="0"/>
              <a:t>.</a:t>
            </a:r>
          </a:p>
        </p:txBody>
      </p:sp>
      <p:sp>
        <p:nvSpPr>
          <p:cNvPr id="3" name="Subtitle 2"/>
          <p:cNvSpPr>
            <a:spLocks noGrp="1"/>
          </p:cNvSpPr>
          <p:nvPr>
            <p:ph type="subTitle" idx="1"/>
          </p:nvPr>
        </p:nvSpPr>
        <p:spPr>
          <a:xfrm>
            <a:off x="1154955" y="723900"/>
            <a:ext cx="8825658" cy="1155700"/>
          </a:xfrm>
        </p:spPr>
        <p:txBody>
          <a:bodyPr>
            <a:normAutofit/>
          </a:bodyPr>
          <a:lstStyle/>
          <a:p>
            <a:pPr algn="ctr"/>
            <a:r>
              <a:rPr lang="en-US" sz="3200" dirty="0" smtClean="0"/>
              <a:t>Why is the second coming important to understand?</a:t>
            </a:r>
            <a:endParaRPr lang="en-US" sz="3200" dirty="0"/>
          </a:p>
        </p:txBody>
      </p:sp>
      <p:sp>
        <p:nvSpPr>
          <p:cNvPr id="4" name="TextBox 3"/>
          <p:cNvSpPr txBox="1"/>
          <p:nvPr/>
        </p:nvSpPr>
        <p:spPr>
          <a:xfrm>
            <a:off x="10553700" y="228600"/>
            <a:ext cx="444500" cy="646331"/>
          </a:xfrm>
          <a:prstGeom prst="rect">
            <a:avLst/>
          </a:prstGeom>
          <a:noFill/>
        </p:spPr>
        <p:txBody>
          <a:bodyPr wrap="square" rtlCol="0">
            <a:spAutoFit/>
          </a:bodyPr>
          <a:lstStyle/>
          <a:p>
            <a:r>
              <a:rPr lang="en-US" sz="3600" b="1" dirty="0" smtClean="0">
                <a:solidFill>
                  <a:schemeClr val="bg1"/>
                </a:solidFill>
              </a:rPr>
              <a:t>4</a:t>
            </a:r>
            <a:endParaRPr lang="en-US" sz="3600" b="1" dirty="0">
              <a:solidFill>
                <a:schemeClr val="bg1"/>
              </a:solidFill>
            </a:endParaRPr>
          </a:p>
        </p:txBody>
      </p:sp>
      <p:sp>
        <p:nvSpPr>
          <p:cNvPr id="5" name="TextBox 4"/>
          <p:cNvSpPr txBox="1"/>
          <p:nvPr/>
        </p:nvSpPr>
        <p:spPr>
          <a:xfrm>
            <a:off x="8813800" y="5816600"/>
            <a:ext cx="1104790" cy="369332"/>
          </a:xfrm>
          <a:prstGeom prst="rect">
            <a:avLst/>
          </a:prstGeom>
          <a:noFill/>
        </p:spPr>
        <p:txBody>
          <a:bodyPr wrap="none" rtlCol="0">
            <a:spAutoFit/>
          </a:bodyPr>
          <a:lstStyle/>
          <a:p>
            <a:r>
              <a:rPr lang="en-US" b="1" dirty="0" smtClean="0">
                <a:solidFill>
                  <a:schemeClr val="bg1">
                    <a:lumMod val="65000"/>
                    <a:lumOff val="35000"/>
                  </a:schemeClr>
                </a:solidFill>
              </a:rPr>
              <a:t>Page 14</a:t>
            </a:r>
            <a:endParaRPr lang="en-US" b="1" dirty="0">
              <a:solidFill>
                <a:schemeClr val="bg1">
                  <a:lumMod val="65000"/>
                  <a:lumOff val="35000"/>
                </a:schemeClr>
              </a:solidFill>
            </a:endParaRPr>
          </a:p>
        </p:txBody>
      </p:sp>
    </p:spTree>
    <p:extLst>
      <p:ext uri="{BB962C8B-B14F-4D97-AF65-F5344CB8AC3E}">
        <p14:creationId xmlns:p14="http://schemas.microsoft.com/office/powerpoint/2010/main" val="4039382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36600"/>
            <a:ext cx="8825658" cy="5181600"/>
          </a:xfrm>
        </p:spPr>
        <p:txBody>
          <a:bodyPr/>
          <a:lstStyle/>
          <a:p>
            <a:r>
              <a:rPr lang="en-US" sz="3200" dirty="0" smtClean="0"/>
              <a:t>The fall of mankind in the Garden of Eden is discussed in pages 9-14 Then at the end, discussion question 5 asks:</a:t>
            </a:r>
            <a:br>
              <a:rPr lang="en-US" sz="3200" dirty="0" smtClean="0"/>
            </a:br>
            <a:r>
              <a:rPr lang="en-US" sz="3200" dirty="0"/>
              <a:t/>
            </a:r>
            <a:br>
              <a:rPr lang="en-US" sz="3200" dirty="0"/>
            </a:br>
            <a:r>
              <a:rPr lang="en-US" sz="3200" dirty="0" smtClean="0">
                <a:solidFill>
                  <a:srgbClr val="FFFF00"/>
                </a:solidFill>
              </a:rPr>
              <a:t>On </a:t>
            </a:r>
            <a:r>
              <a:rPr lang="en-US" sz="3200" dirty="0">
                <a:solidFill>
                  <a:srgbClr val="FFFF00"/>
                </a:solidFill>
              </a:rPr>
              <a:t>a scale of 1-5, how much do you understand about original sin</a:t>
            </a:r>
            <a:r>
              <a:rPr lang="en-US" sz="3200" dirty="0" smtClean="0">
                <a:solidFill>
                  <a:srgbClr val="FFFF00"/>
                </a:solidFill>
              </a:rPr>
              <a:t>? </a:t>
            </a:r>
            <a:r>
              <a:rPr lang="en-US" sz="3200" dirty="0" smtClean="0"/>
              <a:t>(page 19)</a:t>
            </a:r>
            <a:br>
              <a:rPr lang="en-US" sz="3200" dirty="0" smtClean="0"/>
            </a:br>
            <a:r>
              <a:rPr lang="en-US" sz="3200" dirty="0" smtClean="0"/>
              <a:t/>
            </a:r>
            <a:br>
              <a:rPr lang="en-US" sz="3200" dirty="0" smtClean="0"/>
            </a:br>
            <a:r>
              <a:rPr lang="en-US" sz="3200" dirty="0" smtClean="0"/>
              <a:t>What do you suppose original sin has to do with the return of Christ?</a:t>
            </a:r>
            <a:br>
              <a:rPr lang="en-US" sz="3200" dirty="0" smtClean="0"/>
            </a:br>
            <a:endParaRPr lang="en-US" sz="3200" dirty="0"/>
          </a:p>
        </p:txBody>
      </p:sp>
      <p:sp>
        <p:nvSpPr>
          <p:cNvPr id="4" name="TextBox 3"/>
          <p:cNvSpPr txBox="1"/>
          <p:nvPr/>
        </p:nvSpPr>
        <p:spPr>
          <a:xfrm>
            <a:off x="10426700" y="215900"/>
            <a:ext cx="762000" cy="1213029"/>
          </a:xfrm>
          <a:prstGeom prst="rect">
            <a:avLst/>
          </a:prstGeom>
          <a:noFill/>
        </p:spPr>
        <p:txBody>
          <a:bodyPr wrap="square" rtlCol="0">
            <a:spAutoFit/>
          </a:bodyPr>
          <a:lstStyle/>
          <a:p>
            <a:r>
              <a:rPr lang="en-US" sz="3600" b="1" dirty="0" smtClean="0">
                <a:solidFill>
                  <a:schemeClr val="bg1"/>
                </a:solidFill>
              </a:rPr>
              <a:t> 5</a:t>
            </a:r>
          </a:p>
          <a:p>
            <a:endParaRPr lang="en-US" sz="3600" b="1" dirty="0">
              <a:solidFill>
                <a:schemeClr val="bg1"/>
              </a:solidFill>
            </a:endParaRPr>
          </a:p>
        </p:txBody>
      </p:sp>
    </p:spTree>
    <p:extLst>
      <p:ext uri="{BB962C8B-B14F-4D97-AF65-F5344CB8AC3E}">
        <p14:creationId xmlns:p14="http://schemas.microsoft.com/office/powerpoint/2010/main" val="31359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1903631"/>
            <a:ext cx="10769600" cy="3787721"/>
          </a:xfrm>
        </p:spPr>
        <p:txBody>
          <a:bodyPr/>
          <a:lstStyle/>
          <a:p>
            <a:r>
              <a:rPr lang="en-US" sz="2800" dirty="0">
                <a:solidFill>
                  <a:srgbClr val="C00000"/>
                </a:solidFill>
              </a:rPr>
              <a:t>12</a:t>
            </a:r>
            <a:r>
              <a:rPr lang="en-US" sz="2800" dirty="0"/>
              <a:t> Therefore, just as through one man sin entered into the world, and death through sin, and so death spread to all mankind, because all sinned— </a:t>
            </a:r>
            <a:r>
              <a:rPr lang="en-US" sz="2800" dirty="0">
                <a:solidFill>
                  <a:srgbClr val="C00000"/>
                </a:solidFill>
              </a:rPr>
              <a:t>13</a:t>
            </a:r>
            <a:r>
              <a:rPr lang="en-US" sz="2800" dirty="0"/>
              <a:t> for </a:t>
            </a:r>
            <a:r>
              <a:rPr lang="en-US" sz="2800" dirty="0" smtClean="0"/>
              <a:t>until </a:t>
            </a:r>
            <a:r>
              <a:rPr lang="en-US" sz="2800" dirty="0"/>
              <a:t>the Law sin was in the world, but sin is not </a:t>
            </a:r>
            <a:r>
              <a:rPr lang="en-US" sz="2800" dirty="0" smtClean="0"/>
              <a:t>counted </a:t>
            </a:r>
            <a:r>
              <a:rPr lang="en-US" sz="2800" dirty="0"/>
              <a:t>against anyone when there is no law. </a:t>
            </a:r>
            <a:r>
              <a:rPr lang="en-US" sz="2800" dirty="0">
                <a:solidFill>
                  <a:srgbClr val="C00000"/>
                </a:solidFill>
              </a:rPr>
              <a:t>14</a:t>
            </a:r>
            <a:r>
              <a:rPr lang="en-US" sz="2800" dirty="0">
                <a:solidFill>
                  <a:schemeClr val="bg1">
                    <a:lumMod val="50000"/>
                    <a:lumOff val="50000"/>
                  </a:schemeClr>
                </a:solidFill>
              </a:rPr>
              <a:t> </a:t>
            </a:r>
            <a:r>
              <a:rPr lang="en-US" sz="2800" dirty="0"/>
              <a:t>Nevertheless death reigned from Adam until Moses, </a:t>
            </a:r>
            <a:r>
              <a:rPr lang="en-US" sz="2800" i="1" dirty="0">
                <a:solidFill>
                  <a:srgbClr val="FFFF00"/>
                </a:solidFill>
              </a:rPr>
              <a:t>even over those who had not sinned in the likeness of the </a:t>
            </a:r>
            <a:r>
              <a:rPr lang="en-US" sz="2800" i="1" dirty="0" smtClean="0">
                <a:solidFill>
                  <a:srgbClr val="FFFF00"/>
                </a:solidFill>
              </a:rPr>
              <a:t>violation </a:t>
            </a:r>
            <a:r>
              <a:rPr lang="en-US" sz="2800" i="1" dirty="0">
                <a:solidFill>
                  <a:srgbClr val="FFFF00"/>
                </a:solidFill>
              </a:rPr>
              <a:t>committed by Adam, who is a </a:t>
            </a:r>
            <a:r>
              <a:rPr lang="en-US" sz="2800" i="1" dirty="0" smtClean="0">
                <a:solidFill>
                  <a:srgbClr val="FFFF00"/>
                </a:solidFill>
              </a:rPr>
              <a:t>type </a:t>
            </a:r>
            <a:r>
              <a:rPr lang="en-US" sz="2800" i="1" dirty="0">
                <a:solidFill>
                  <a:srgbClr val="FFFF00"/>
                </a:solidFill>
              </a:rPr>
              <a:t>of Him who was to come.</a:t>
            </a:r>
          </a:p>
        </p:txBody>
      </p:sp>
      <p:sp>
        <p:nvSpPr>
          <p:cNvPr id="3" name="Subtitle 2"/>
          <p:cNvSpPr>
            <a:spLocks noGrp="1"/>
          </p:cNvSpPr>
          <p:nvPr>
            <p:ph type="subTitle" idx="1"/>
          </p:nvPr>
        </p:nvSpPr>
        <p:spPr>
          <a:xfrm>
            <a:off x="1154955" y="584200"/>
            <a:ext cx="8825658" cy="844729"/>
          </a:xfrm>
        </p:spPr>
        <p:txBody>
          <a:bodyPr>
            <a:normAutofit/>
          </a:bodyPr>
          <a:lstStyle/>
          <a:p>
            <a:r>
              <a:rPr lang="en-US" sz="3200" dirty="0" smtClean="0"/>
              <a:t>Where does that grip of sin originate?</a:t>
            </a:r>
            <a:endParaRPr lang="en-US" sz="3200" dirty="0"/>
          </a:p>
        </p:txBody>
      </p:sp>
      <p:sp>
        <p:nvSpPr>
          <p:cNvPr id="4" name="TextBox 3"/>
          <p:cNvSpPr txBox="1"/>
          <p:nvPr/>
        </p:nvSpPr>
        <p:spPr>
          <a:xfrm>
            <a:off x="10553700" y="228600"/>
            <a:ext cx="444500" cy="1200329"/>
          </a:xfrm>
          <a:prstGeom prst="rect">
            <a:avLst/>
          </a:prstGeom>
          <a:noFill/>
        </p:spPr>
        <p:txBody>
          <a:bodyPr wrap="square" rtlCol="0">
            <a:spAutoFit/>
          </a:bodyPr>
          <a:lstStyle/>
          <a:p>
            <a:r>
              <a:rPr lang="en-US" sz="3600" b="1" dirty="0" smtClean="0">
                <a:solidFill>
                  <a:schemeClr val="bg1"/>
                </a:solidFill>
              </a:rPr>
              <a:t>6</a:t>
            </a:r>
          </a:p>
          <a:p>
            <a:endParaRPr lang="en-US" sz="3600" b="1" dirty="0">
              <a:solidFill>
                <a:schemeClr val="bg1"/>
              </a:solidFill>
            </a:endParaRPr>
          </a:p>
        </p:txBody>
      </p:sp>
      <p:sp>
        <p:nvSpPr>
          <p:cNvPr id="5" name="TextBox 4"/>
          <p:cNvSpPr txBox="1"/>
          <p:nvPr/>
        </p:nvSpPr>
        <p:spPr>
          <a:xfrm>
            <a:off x="774700" y="1257300"/>
            <a:ext cx="7150101" cy="646331"/>
          </a:xfrm>
          <a:prstGeom prst="rect">
            <a:avLst/>
          </a:prstGeom>
          <a:noFill/>
        </p:spPr>
        <p:txBody>
          <a:bodyPr wrap="square" rtlCol="0">
            <a:spAutoFit/>
          </a:bodyPr>
          <a:lstStyle/>
          <a:p>
            <a:r>
              <a:rPr lang="en-US" sz="3600" dirty="0" smtClean="0">
                <a:solidFill>
                  <a:schemeClr val="accent6">
                    <a:lumMod val="75000"/>
                  </a:schemeClr>
                </a:solidFill>
              </a:rPr>
              <a:t>Romans 5</a:t>
            </a:r>
            <a:endParaRPr lang="en-US" sz="3600" dirty="0">
              <a:solidFill>
                <a:schemeClr val="accent6">
                  <a:lumMod val="75000"/>
                </a:schemeClr>
              </a:solidFill>
            </a:endParaRPr>
          </a:p>
        </p:txBody>
      </p:sp>
    </p:spTree>
    <p:extLst>
      <p:ext uri="{BB962C8B-B14F-4D97-AF65-F5344CB8AC3E}">
        <p14:creationId xmlns:p14="http://schemas.microsoft.com/office/powerpoint/2010/main" val="2627518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1903631"/>
            <a:ext cx="10769600" cy="1284069"/>
          </a:xfrm>
        </p:spPr>
        <p:txBody>
          <a:bodyPr/>
          <a:lstStyle/>
          <a:p>
            <a:r>
              <a:rPr lang="en-US" sz="3200" dirty="0" smtClean="0">
                <a:solidFill>
                  <a:srgbClr val="C00000"/>
                </a:solidFill>
              </a:rPr>
              <a:t>22</a:t>
            </a:r>
            <a:r>
              <a:rPr lang="en-US" sz="4000" dirty="0" smtClean="0">
                <a:solidFill>
                  <a:srgbClr val="C00000"/>
                </a:solidFill>
              </a:rPr>
              <a:t> </a:t>
            </a:r>
            <a:r>
              <a:rPr lang="en-US" sz="3200" dirty="0" smtClean="0">
                <a:solidFill>
                  <a:schemeClr val="tx1"/>
                </a:solidFill>
              </a:rPr>
              <a:t>For </a:t>
            </a:r>
            <a:r>
              <a:rPr lang="en-US" sz="3200" dirty="0">
                <a:solidFill>
                  <a:schemeClr val="tx1"/>
                </a:solidFill>
              </a:rPr>
              <a:t>as </a:t>
            </a:r>
            <a:r>
              <a:rPr lang="en-US" sz="3200" i="1" dirty="0">
                <a:solidFill>
                  <a:srgbClr val="FFFF00"/>
                </a:solidFill>
              </a:rPr>
              <a:t>in</a:t>
            </a:r>
            <a:r>
              <a:rPr lang="en-US" sz="3200" dirty="0">
                <a:solidFill>
                  <a:schemeClr val="tx1"/>
                </a:solidFill>
              </a:rPr>
              <a:t> Adam all die, so also </a:t>
            </a:r>
            <a:r>
              <a:rPr lang="en-US" sz="3200" i="1" dirty="0">
                <a:solidFill>
                  <a:srgbClr val="FFFF00"/>
                </a:solidFill>
              </a:rPr>
              <a:t>in</a:t>
            </a:r>
            <a:r>
              <a:rPr lang="en-US" sz="3200" dirty="0">
                <a:solidFill>
                  <a:schemeClr val="tx1"/>
                </a:solidFill>
              </a:rPr>
              <a:t> Christ all will be made alive. </a:t>
            </a:r>
            <a:endParaRPr lang="en-US" sz="3200" i="1" dirty="0">
              <a:solidFill>
                <a:schemeClr val="tx1"/>
              </a:solidFill>
            </a:endParaRPr>
          </a:p>
        </p:txBody>
      </p:sp>
      <p:sp>
        <p:nvSpPr>
          <p:cNvPr id="3" name="Subtitle 2"/>
          <p:cNvSpPr>
            <a:spLocks noGrp="1"/>
          </p:cNvSpPr>
          <p:nvPr>
            <p:ph type="subTitle" idx="1"/>
          </p:nvPr>
        </p:nvSpPr>
        <p:spPr>
          <a:xfrm>
            <a:off x="1154955" y="584200"/>
            <a:ext cx="8825658" cy="844729"/>
          </a:xfrm>
        </p:spPr>
        <p:txBody>
          <a:bodyPr>
            <a:normAutofit/>
          </a:bodyPr>
          <a:lstStyle/>
          <a:p>
            <a:r>
              <a:rPr lang="en-US" sz="3200" dirty="0" smtClean="0"/>
              <a:t>Where does that grip of sin originate?</a:t>
            </a:r>
            <a:endParaRPr lang="en-US" sz="3200" dirty="0"/>
          </a:p>
        </p:txBody>
      </p:sp>
      <p:sp>
        <p:nvSpPr>
          <p:cNvPr id="4" name="TextBox 3"/>
          <p:cNvSpPr txBox="1"/>
          <p:nvPr/>
        </p:nvSpPr>
        <p:spPr>
          <a:xfrm>
            <a:off x="10553700" y="228600"/>
            <a:ext cx="444500" cy="1200329"/>
          </a:xfrm>
          <a:prstGeom prst="rect">
            <a:avLst/>
          </a:prstGeom>
          <a:noFill/>
        </p:spPr>
        <p:txBody>
          <a:bodyPr wrap="square" rtlCol="0">
            <a:spAutoFit/>
          </a:bodyPr>
          <a:lstStyle/>
          <a:p>
            <a:r>
              <a:rPr lang="en-US" sz="3600" b="1" dirty="0" smtClean="0">
                <a:solidFill>
                  <a:schemeClr val="bg1"/>
                </a:solidFill>
              </a:rPr>
              <a:t>7</a:t>
            </a:r>
          </a:p>
          <a:p>
            <a:endParaRPr lang="en-US" sz="3600" b="1" dirty="0">
              <a:solidFill>
                <a:schemeClr val="bg1"/>
              </a:solidFill>
            </a:endParaRPr>
          </a:p>
        </p:txBody>
      </p:sp>
      <p:sp>
        <p:nvSpPr>
          <p:cNvPr id="5" name="TextBox 4"/>
          <p:cNvSpPr txBox="1"/>
          <p:nvPr/>
        </p:nvSpPr>
        <p:spPr>
          <a:xfrm>
            <a:off x="774700" y="1257300"/>
            <a:ext cx="7150101" cy="646331"/>
          </a:xfrm>
          <a:prstGeom prst="rect">
            <a:avLst/>
          </a:prstGeom>
          <a:noFill/>
        </p:spPr>
        <p:txBody>
          <a:bodyPr wrap="square" rtlCol="0">
            <a:spAutoFit/>
          </a:bodyPr>
          <a:lstStyle/>
          <a:p>
            <a:r>
              <a:rPr lang="en-US" sz="3600" dirty="0" smtClean="0">
                <a:solidFill>
                  <a:schemeClr val="accent6">
                    <a:lumMod val="75000"/>
                  </a:schemeClr>
                </a:solidFill>
              </a:rPr>
              <a:t>I Corinthians 15</a:t>
            </a:r>
            <a:endParaRPr lang="en-US" sz="3600" dirty="0">
              <a:solidFill>
                <a:schemeClr val="accent6">
                  <a:lumMod val="75000"/>
                </a:schemeClr>
              </a:solidFill>
            </a:endParaRPr>
          </a:p>
        </p:txBody>
      </p:sp>
    </p:spTree>
    <p:extLst>
      <p:ext uri="{BB962C8B-B14F-4D97-AF65-F5344CB8AC3E}">
        <p14:creationId xmlns:p14="http://schemas.microsoft.com/office/powerpoint/2010/main" val="326099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1903631"/>
            <a:ext cx="10769600" cy="1284069"/>
          </a:xfrm>
        </p:spPr>
        <p:txBody>
          <a:bodyPr/>
          <a:lstStyle/>
          <a:p>
            <a:r>
              <a:rPr lang="en-US" sz="3200" dirty="0" smtClean="0">
                <a:solidFill>
                  <a:srgbClr val="C00000"/>
                </a:solidFill>
              </a:rPr>
              <a:t>22</a:t>
            </a:r>
            <a:r>
              <a:rPr lang="en-US" sz="4000" dirty="0" smtClean="0">
                <a:solidFill>
                  <a:srgbClr val="C00000"/>
                </a:solidFill>
              </a:rPr>
              <a:t> </a:t>
            </a:r>
            <a:r>
              <a:rPr lang="en-US" sz="3200" dirty="0" smtClean="0">
                <a:solidFill>
                  <a:schemeClr val="tx1"/>
                </a:solidFill>
              </a:rPr>
              <a:t>For </a:t>
            </a:r>
            <a:r>
              <a:rPr lang="en-US" sz="3200" dirty="0">
                <a:solidFill>
                  <a:schemeClr val="tx1"/>
                </a:solidFill>
              </a:rPr>
              <a:t>as </a:t>
            </a:r>
            <a:r>
              <a:rPr lang="en-US" sz="3200" i="1" dirty="0">
                <a:solidFill>
                  <a:srgbClr val="FFFF00"/>
                </a:solidFill>
              </a:rPr>
              <a:t>in</a:t>
            </a:r>
            <a:r>
              <a:rPr lang="en-US" sz="3200" dirty="0">
                <a:solidFill>
                  <a:schemeClr val="tx1"/>
                </a:solidFill>
              </a:rPr>
              <a:t> Adam all die, so also </a:t>
            </a:r>
            <a:r>
              <a:rPr lang="en-US" sz="3200" i="1" dirty="0">
                <a:solidFill>
                  <a:srgbClr val="FFFF00"/>
                </a:solidFill>
              </a:rPr>
              <a:t>in</a:t>
            </a:r>
            <a:r>
              <a:rPr lang="en-US" sz="3200" dirty="0">
                <a:solidFill>
                  <a:schemeClr val="tx1"/>
                </a:solidFill>
              </a:rPr>
              <a:t> Christ all will be made alive. </a:t>
            </a:r>
            <a:endParaRPr lang="en-US" sz="3200" i="1" dirty="0">
              <a:solidFill>
                <a:schemeClr val="tx1"/>
              </a:solidFill>
            </a:endParaRPr>
          </a:p>
        </p:txBody>
      </p:sp>
      <p:sp>
        <p:nvSpPr>
          <p:cNvPr id="3" name="Subtitle 2"/>
          <p:cNvSpPr>
            <a:spLocks noGrp="1"/>
          </p:cNvSpPr>
          <p:nvPr>
            <p:ph type="subTitle" idx="1"/>
          </p:nvPr>
        </p:nvSpPr>
        <p:spPr>
          <a:xfrm>
            <a:off x="1154955" y="584200"/>
            <a:ext cx="8825658" cy="844729"/>
          </a:xfrm>
        </p:spPr>
        <p:txBody>
          <a:bodyPr>
            <a:normAutofit/>
          </a:bodyPr>
          <a:lstStyle/>
          <a:p>
            <a:r>
              <a:rPr lang="en-US" sz="3200" dirty="0" smtClean="0"/>
              <a:t>Where does that grip of sin originate?</a:t>
            </a:r>
            <a:endParaRPr lang="en-US" sz="3200" dirty="0"/>
          </a:p>
        </p:txBody>
      </p:sp>
      <p:sp>
        <p:nvSpPr>
          <p:cNvPr id="4" name="TextBox 3"/>
          <p:cNvSpPr txBox="1"/>
          <p:nvPr/>
        </p:nvSpPr>
        <p:spPr>
          <a:xfrm>
            <a:off x="10553700" y="228600"/>
            <a:ext cx="444500" cy="646331"/>
          </a:xfrm>
          <a:prstGeom prst="rect">
            <a:avLst/>
          </a:prstGeom>
          <a:noFill/>
        </p:spPr>
        <p:txBody>
          <a:bodyPr wrap="square" rtlCol="0">
            <a:spAutoFit/>
          </a:bodyPr>
          <a:lstStyle/>
          <a:p>
            <a:r>
              <a:rPr lang="en-US" sz="3600" b="1" dirty="0" smtClean="0">
                <a:solidFill>
                  <a:schemeClr val="bg1"/>
                </a:solidFill>
              </a:rPr>
              <a:t>8</a:t>
            </a:r>
          </a:p>
        </p:txBody>
      </p:sp>
      <p:sp>
        <p:nvSpPr>
          <p:cNvPr id="5" name="TextBox 4"/>
          <p:cNvSpPr txBox="1"/>
          <p:nvPr/>
        </p:nvSpPr>
        <p:spPr>
          <a:xfrm>
            <a:off x="774700" y="1257300"/>
            <a:ext cx="7150101" cy="646331"/>
          </a:xfrm>
          <a:prstGeom prst="rect">
            <a:avLst/>
          </a:prstGeom>
          <a:noFill/>
        </p:spPr>
        <p:txBody>
          <a:bodyPr wrap="square" rtlCol="0">
            <a:spAutoFit/>
          </a:bodyPr>
          <a:lstStyle/>
          <a:p>
            <a:r>
              <a:rPr lang="en-US" sz="3600" dirty="0" smtClean="0">
                <a:solidFill>
                  <a:schemeClr val="accent6">
                    <a:lumMod val="75000"/>
                  </a:schemeClr>
                </a:solidFill>
              </a:rPr>
              <a:t>I Corinthians 15</a:t>
            </a:r>
            <a:endParaRPr lang="en-US" sz="3600" dirty="0">
              <a:solidFill>
                <a:schemeClr val="accent6">
                  <a:lumMod val="75000"/>
                </a:schemeClr>
              </a:solidFill>
            </a:endParaRPr>
          </a:p>
        </p:txBody>
      </p:sp>
      <p:sp>
        <p:nvSpPr>
          <p:cNvPr id="7" name="TextBox 6"/>
          <p:cNvSpPr txBox="1"/>
          <p:nvPr/>
        </p:nvSpPr>
        <p:spPr>
          <a:xfrm>
            <a:off x="774700" y="3543300"/>
            <a:ext cx="10769600" cy="584775"/>
          </a:xfrm>
          <a:prstGeom prst="rect">
            <a:avLst/>
          </a:prstGeom>
          <a:noFill/>
        </p:spPr>
        <p:txBody>
          <a:bodyPr wrap="square" rtlCol="0">
            <a:spAutoFit/>
          </a:bodyPr>
          <a:lstStyle/>
          <a:p>
            <a:r>
              <a:rPr lang="en-US" sz="3200" dirty="0" smtClean="0">
                <a:solidFill>
                  <a:schemeClr val="accent6">
                    <a:lumMod val="75000"/>
                  </a:schemeClr>
                </a:solidFill>
              </a:rPr>
              <a:t>What about Children and the Age of Accountability?</a:t>
            </a:r>
            <a:endParaRPr lang="en-US" sz="3200" dirty="0">
              <a:solidFill>
                <a:schemeClr val="accent6">
                  <a:lumMod val="75000"/>
                </a:schemeClr>
              </a:solidFill>
            </a:endParaRPr>
          </a:p>
        </p:txBody>
      </p:sp>
    </p:spTree>
    <p:extLst>
      <p:ext uri="{BB962C8B-B14F-4D97-AF65-F5344CB8AC3E}">
        <p14:creationId xmlns:p14="http://schemas.microsoft.com/office/powerpoint/2010/main" val="353025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1903631"/>
            <a:ext cx="10769600" cy="1284069"/>
          </a:xfrm>
        </p:spPr>
        <p:txBody>
          <a:bodyPr/>
          <a:lstStyle/>
          <a:p>
            <a:r>
              <a:rPr lang="en-US" sz="3200" dirty="0" smtClean="0">
                <a:solidFill>
                  <a:srgbClr val="C00000"/>
                </a:solidFill>
              </a:rPr>
              <a:t>22</a:t>
            </a:r>
            <a:r>
              <a:rPr lang="en-US" sz="4000" dirty="0" smtClean="0">
                <a:solidFill>
                  <a:srgbClr val="C00000"/>
                </a:solidFill>
              </a:rPr>
              <a:t> </a:t>
            </a:r>
            <a:r>
              <a:rPr lang="en-US" sz="3200" dirty="0" smtClean="0">
                <a:solidFill>
                  <a:schemeClr val="tx1"/>
                </a:solidFill>
              </a:rPr>
              <a:t>For </a:t>
            </a:r>
            <a:r>
              <a:rPr lang="en-US" sz="3200" dirty="0">
                <a:solidFill>
                  <a:schemeClr val="tx1"/>
                </a:solidFill>
              </a:rPr>
              <a:t>as </a:t>
            </a:r>
            <a:r>
              <a:rPr lang="en-US" sz="3200" i="1" dirty="0">
                <a:solidFill>
                  <a:srgbClr val="FFFF00"/>
                </a:solidFill>
              </a:rPr>
              <a:t>in</a:t>
            </a:r>
            <a:r>
              <a:rPr lang="en-US" sz="3200" dirty="0">
                <a:solidFill>
                  <a:schemeClr val="tx1"/>
                </a:solidFill>
              </a:rPr>
              <a:t> Adam all die, so also </a:t>
            </a:r>
            <a:r>
              <a:rPr lang="en-US" sz="3200" i="1" dirty="0">
                <a:solidFill>
                  <a:srgbClr val="FFFF00"/>
                </a:solidFill>
              </a:rPr>
              <a:t>in</a:t>
            </a:r>
            <a:r>
              <a:rPr lang="en-US" sz="3200" dirty="0">
                <a:solidFill>
                  <a:schemeClr val="tx1"/>
                </a:solidFill>
              </a:rPr>
              <a:t> Christ all will be made alive. </a:t>
            </a:r>
            <a:endParaRPr lang="en-US" sz="3200" i="1" dirty="0">
              <a:solidFill>
                <a:schemeClr val="tx1"/>
              </a:solidFill>
            </a:endParaRPr>
          </a:p>
        </p:txBody>
      </p:sp>
      <p:sp>
        <p:nvSpPr>
          <p:cNvPr id="3" name="Subtitle 2"/>
          <p:cNvSpPr>
            <a:spLocks noGrp="1"/>
          </p:cNvSpPr>
          <p:nvPr>
            <p:ph type="subTitle" idx="1"/>
          </p:nvPr>
        </p:nvSpPr>
        <p:spPr>
          <a:xfrm>
            <a:off x="1154955" y="584200"/>
            <a:ext cx="8825658" cy="844729"/>
          </a:xfrm>
        </p:spPr>
        <p:txBody>
          <a:bodyPr>
            <a:normAutofit/>
          </a:bodyPr>
          <a:lstStyle/>
          <a:p>
            <a:r>
              <a:rPr lang="en-US" sz="3200" dirty="0" smtClean="0"/>
              <a:t>Where does that grip of sin originate?</a:t>
            </a:r>
            <a:endParaRPr lang="en-US" sz="3200" dirty="0"/>
          </a:p>
        </p:txBody>
      </p:sp>
      <p:sp>
        <p:nvSpPr>
          <p:cNvPr id="4" name="TextBox 3"/>
          <p:cNvSpPr txBox="1"/>
          <p:nvPr/>
        </p:nvSpPr>
        <p:spPr>
          <a:xfrm>
            <a:off x="10553700" y="228600"/>
            <a:ext cx="444500" cy="1200329"/>
          </a:xfrm>
          <a:prstGeom prst="rect">
            <a:avLst/>
          </a:prstGeom>
          <a:noFill/>
        </p:spPr>
        <p:txBody>
          <a:bodyPr wrap="square" rtlCol="0">
            <a:spAutoFit/>
          </a:bodyPr>
          <a:lstStyle/>
          <a:p>
            <a:r>
              <a:rPr lang="en-US" sz="3600" b="1" dirty="0" smtClean="0">
                <a:solidFill>
                  <a:schemeClr val="bg1"/>
                </a:solidFill>
              </a:rPr>
              <a:t>9</a:t>
            </a:r>
          </a:p>
          <a:p>
            <a:endParaRPr lang="en-US" sz="3600" b="1" dirty="0">
              <a:solidFill>
                <a:schemeClr val="bg1"/>
              </a:solidFill>
            </a:endParaRPr>
          </a:p>
        </p:txBody>
      </p:sp>
      <p:sp>
        <p:nvSpPr>
          <p:cNvPr id="5" name="TextBox 4"/>
          <p:cNvSpPr txBox="1"/>
          <p:nvPr/>
        </p:nvSpPr>
        <p:spPr>
          <a:xfrm>
            <a:off x="774700" y="1257300"/>
            <a:ext cx="7150101" cy="646331"/>
          </a:xfrm>
          <a:prstGeom prst="rect">
            <a:avLst/>
          </a:prstGeom>
          <a:noFill/>
        </p:spPr>
        <p:txBody>
          <a:bodyPr wrap="square" rtlCol="0">
            <a:spAutoFit/>
          </a:bodyPr>
          <a:lstStyle/>
          <a:p>
            <a:r>
              <a:rPr lang="en-US" sz="3600" dirty="0" smtClean="0">
                <a:solidFill>
                  <a:schemeClr val="accent6">
                    <a:lumMod val="75000"/>
                  </a:schemeClr>
                </a:solidFill>
              </a:rPr>
              <a:t>I Corinthians 15</a:t>
            </a:r>
            <a:endParaRPr lang="en-US" sz="3600" dirty="0">
              <a:solidFill>
                <a:schemeClr val="accent6">
                  <a:lumMod val="75000"/>
                </a:schemeClr>
              </a:solidFill>
            </a:endParaRPr>
          </a:p>
        </p:txBody>
      </p:sp>
      <p:sp>
        <p:nvSpPr>
          <p:cNvPr id="6" name="TextBox 5"/>
          <p:cNvSpPr txBox="1"/>
          <p:nvPr/>
        </p:nvSpPr>
        <p:spPr>
          <a:xfrm>
            <a:off x="774701" y="4483100"/>
            <a:ext cx="10769600" cy="1077218"/>
          </a:xfrm>
          <a:prstGeom prst="rect">
            <a:avLst/>
          </a:prstGeom>
          <a:noFill/>
        </p:spPr>
        <p:txBody>
          <a:bodyPr wrap="square" rtlCol="0">
            <a:spAutoFit/>
          </a:bodyPr>
          <a:lstStyle/>
          <a:p>
            <a:r>
              <a:rPr lang="en-US" sz="3200" dirty="0">
                <a:solidFill>
                  <a:srgbClr val="C00000"/>
                </a:solidFill>
              </a:rPr>
              <a:t>13</a:t>
            </a:r>
            <a:r>
              <a:rPr lang="en-US" sz="3200" dirty="0"/>
              <a:t> for until the Law sin was in the world, </a:t>
            </a:r>
            <a:r>
              <a:rPr lang="en-US" sz="3200" i="1" dirty="0">
                <a:solidFill>
                  <a:srgbClr val="FFFF00"/>
                </a:solidFill>
              </a:rPr>
              <a:t>but sin is not counted against anyone when there is no law. </a:t>
            </a:r>
          </a:p>
        </p:txBody>
      </p:sp>
      <p:sp>
        <p:nvSpPr>
          <p:cNvPr id="7" name="TextBox 6"/>
          <p:cNvSpPr txBox="1"/>
          <p:nvPr/>
        </p:nvSpPr>
        <p:spPr>
          <a:xfrm>
            <a:off x="774700" y="3543300"/>
            <a:ext cx="10769600" cy="584775"/>
          </a:xfrm>
          <a:prstGeom prst="rect">
            <a:avLst/>
          </a:prstGeom>
          <a:noFill/>
        </p:spPr>
        <p:txBody>
          <a:bodyPr wrap="square" rtlCol="0">
            <a:spAutoFit/>
          </a:bodyPr>
          <a:lstStyle/>
          <a:p>
            <a:r>
              <a:rPr lang="en-US" sz="3200" dirty="0" smtClean="0">
                <a:solidFill>
                  <a:schemeClr val="accent6">
                    <a:lumMod val="75000"/>
                  </a:schemeClr>
                </a:solidFill>
              </a:rPr>
              <a:t>What about Children and the Age of Accountability?</a:t>
            </a:r>
            <a:endParaRPr lang="en-US" sz="3200" dirty="0">
              <a:solidFill>
                <a:schemeClr val="accent6">
                  <a:lumMod val="75000"/>
                </a:schemeClr>
              </a:solidFill>
            </a:endParaRPr>
          </a:p>
        </p:txBody>
      </p:sp>
    </p:spTree>
    <p:extLst>
      <p:ext uri="{BB962C8B-B14F-4D97-AF65-F5344CB8AC3E}">
        <p14:creationId xmlns:p14="http://schemas.microsoft.com/office/powerpoint/2010/main" val="21454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6666</TotalTime>
  <Words>902</Words>
  <Application>Microsoft Office PowerPoint</Application>
  <PresentationFormat>Custom</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PowerPoint Presentation</vt:lpstr>
      <vt:lpstr>“Behold, He is coming with the clouds, and every eye will see Him, even those who pierced Him, and all tribes of the earth will wail on account of Him. Even so. Amen” (Revelation 1:7 – ESV).</vt:lpstr>
      <vt:lpstr>29 “But immediately after the tribulation of those days the sun will be darkened, and the moon will not give its light, and the stars will fall from the sky, and the powers of the heavens will be shaken. 30 And then the sign of the Son of Man will appear in the sky, and then all the tribes of the earth will mourn, and they will see the Son of Man coming on the clouds of the sky with power and great glory. 31 And He will send forth His angels with a great trumpet blast, and they will gather together His elect from the four winds, from one end of the sky to the other.</vt:lpstr>
      <vt:lpstr>But if we do not first come to grips with the reality of our sin nature and realize the magnitude of sin’s grip on us that justifies the sentence of condemnation being delivered against us by Jesus, the Judge, then the Second Coming of Jesus will amount to nothing more than just one of many profound movements of God in history.</vt:lpstr>
      <vt:lpstr>The fall of mankind in the Garden of Eden is discussed in pages 9-14 Then at the end, discussion question 5 asks:  On a scale of 1-5, how much do you understand about original sin? (page 19)  What do you suppose original sin has to do with the return of Christ? </vt:lpstr>
      <vt:lpstr>12 Therefore, just as through one man sin entered into the world, and death through sin, and so death spread to all mankind, because all sinned— 13 for until the Law sin was in the world, but sin is not counted against anyone when there is no law. 14 Nevertheless death reigned from Adam until Moses, even over those who had not sinned in the likeness of the violation committed by Adam, who is a type of Him who was to come.</vt:lpstr>
      <vt:lpstr>22 For as in Adam all die, so also in Christ all will be made alive. </vt:lpstr>
      <vt:lpstr>22 For as in Adam all die, so also in Christ all will be made alive. </vt:lpstr>
      <vt:lpstr>22 For as in Adam all die, so also in Christ all will be made alive. </vt:lpstr>
      <vt:lpstr>12 Therefore, just as through one man sin entered into the world, and death through sin, and so death spread to all mankind, because all sinned— 13 for until the Law sin was in the world, but sin is not counted against anyone when there is no law. 14 Nevertheless death reigned from Adam until Moses, even over those who had not sinned in the likeness of the violation committed by Adam, who is a type of Him who was to come.</vt:lpstr>
      <vt:lpstr>In theology, federal headship is the theory used to explain imputation—how the result of Adam’s sin was imputed to all his descendants and how the results of a righteous Christ is imputed to those who believe the gospel. According to the federal headship, Adam was the federal (or representative) head of the human race; Adam chose to sin, resulting in a fallen state, and all of us are also in because he was our representative. Federal headship is seen as the explanation of Paul’s comparison of the roles of Adam and Christ in Romans 5:18: “As one trespass led to condemnation for all men, so one act of righteousness leads to justification and life for all men” (ESV). So, Adam’s sin brought condemnation on the human race; Christ’s sacrifice brought salvation to the human race. The idea of federal headship involves the teaching that Adam was the first representative of the human race and Christ is the second representative. The second, or “last Adam” (I Corinthians 15:45)</vt:lpstr>
      <vt:lpstr>But for believers, the Second Coming of Jesus will bring to completion the work of sanctification that He began when those believers first professed Jesus as Lord and Savior. This is the moment when everything wrong will be made right. American theologian, John Piper, writes that in the Second Coming of Jesus, “God’s aim is that we move from forgiven sinners to forgiven and sinless... That change will happen at the coming of Christ.”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spots kmvl.net</dc:creator>
  <cp:lastModifiedBy>Paul Wright</cp:lastModifiedBy>
  <cp:revision>38</cp:revision>
  <dcterms:created xsi:type="dcterms:W3CDTF">2025-08-25T21:06:38Z</dcterms:created>
  <dcterms:modified xsi:type="dcterms:W3CDTF">2025-09-10T13:52:08Z</dcterms:modified>
</cp:coreProperties>
</file>