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72" r:id="rId4"/>
    <p:sldId id="257" r:id="rId5"/>
    <p:sldId id="274" r:id="rId6"/>
    <p:sldId id="275" r:id="rId7"/>
    <p:sldId id="277" r:id="rId8"/>
    <p:sldId id="258" r:id="rId9"/>
    <p:sldId id="279" r:id="rId10"/>
    <p:sldId id="276" r:id="rId11"/>
    <p:sldId id="278" r:id="rId12"/>
    <p:sldId id="280" r:id="rId13"/>
    <p:sldId id="281" r:id="rId14"/>
    <p:sldId id="273" r:id="rId15"/>
    <p:sldId id="283" r:id="rId16"/>
    <p:sldId id="284" r:id="rId17"/>
    <p:sldId id="285" r:id="rId18"/>
    <p:sldId id="286" r:id="rId19"/>
    <p:sldId id="282" r:id="rId20"/>
    <p:sldId id="287" r:id="rId21"/>
    <p:sldId id="288" r:id="rId22"/>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9/13/2025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ibletruthorfiction.com/premillennialism.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0" y="5600700"/>
            <a:ext cx="9498013" cy="1028700"/>
          </a:xfrm>
        </p:spPr>
        <p:txBody>
          <a:bodyPr>
            <a:normAutofit/>
          </a:bodyPr>
          <a:lstStyle/>
          <a:p>
            <a:r>
              <a:rPr lang="en-US" sz="5400" dirty="0" smtClean="0">
                <a:latin typeface="+mn-lt"/>
              </a:rPr>
              <a:t>Week 2</a:t>
            </a:r>
            <a:endParaRPr lang="en-US" sz="5400" dirty="0">
              <a:latin typeface="+mn-lt"/>
            </a:endParaRPr>
          </a:p>
        </p:txBody>
      </p:sp>
      <p:sp>
        <p:nvSpPr>
          <p:cNvPr id="4" name="TextBox 3"/>
          <p:cNvSpPr txBox="1"/>
          <p:nvPr/>
        </p:nvSpPr>
        <p:spPr>
          <a:xfrm>
            <a:off x="10439400" y="241300"/>
            <a:ext cx="838200" cy="646331"/>
          </a:xfrm>
          <a:prstGeom prst="rect">
            <a:avLst/>
          </a:prstGeom>
          <a:noFill/>
        </p:spPr>
        <p:txBody>
          <a:bodyPr wrap="square" rtlCol="0">
            <a:spAutoFit/>
          </a:bodyPr>
          <a:lstStyle/>
          <a:p>
            <a:r>
              <a:rPr lang="en-US" sz="3600" b="1" dirty="0" smtClean="0">
                <a:solidFill>
                  <a:schemeClr val="bg1"/>
                </a:solidFill>
              </a:rPr>
              <a:t>12</a:t>
            </a:r>
            <a:endParaRPr lang="en-US" sz="36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519" y="551765"/>
            <a:ext cx="8775081" cy="4979245"/>
          </a:xfrm>
          <a:prstGeom prst="rect">
            <a:avLst/>
          </a:prstGeom>
        </p:spPr>
      </p:pic>
    </p:spTree>
    <p:extLst>
      <p:ext uri="{BB962C8B-B14F-4D97-AF65-F5344CB8AC3E}">
        <p14:creationId xmlns:p14="http://schemas.microsoft.com/office/powerpoint/2010/main" val="3754916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01300" y="215900"/>
            <a:ext cx="900827" cy="646331"/>
          </a:xfrm>
          <a:prstGeom prst="rect">
            <a:avLst/>
          </a:prstGeom>
          <a:noFill/>
        </p:spPr>
        <p:txBody>
          <a:bodyPr wrap="square" rtlCol="0">
            <a:spAutoFit/>
          </a:bodyPr>
          <a:lstStyle/>
          <a:p>
            <a:r>
              <a:rPr lang="en-US" sz="3600" b="1" dirty="0" smtClean="0">
                <a:solidFill>
                  <a:schemeClr val="bg1"/>
                </a:solidFill>
              </a:rPr>
              <a:t>21</a:t>
            </a:r>
            <a:endParaRPr lang="en-US" sz="3600" b="1" dirty="0">
              <a:solidFill>
                <a:schemeClr val="bg1"/>
              </a:solidFill>
            </a:endParaRPr>
          </a:p>
        </p:txBody>
      </p:sp>
      <p:sp>
        <p:nvSpPr>
          <p:cNvPr id="2" name="TextBox 1"/>
          <p:cNvSpPr txBox="1"/>
          <p:nvPr/>
        </p:nvSpPr>
        <p:spPr>
          <a:xfrm>
            <a:off x="215900" y="1231900"/>
            <a:ext cx="11785600" cy="3108543"/>
          </a:xfrm>
          <a:prstGeom prst="rect">
            <a:avLst/>
          </a:prstGeom>
          <a:noFill/>
        </p:spPr>
        <p:txBody>
          <a:bodyPr wrap="square" rtlCol="0">
            <a:spAutoFit/>
          </a:bodyPr>
          <a:lstStyle/>
          <a:p>
            <a:r>
              <a:rPr lang="en-US" sz="2800" dirty="0"/>
              <a:t>Dispensational Premillennialism emphasizes distinct historical periods (dispensations) </a:t>
            </a:r>
            <a:r>
              <a:rPr lang="en-US" sz="2800" dirty="0">
                <a:solidFill>
                  <a:srgbClr val="FFFF00"/>
                </a:solidFill>
              </a:rPr>
              <a:t>and separates </a:t>
            </a:r>
            <a:r>
              <a:rPr lang="en-US" sz="2800" dirty="0"/>
              <a:t>God's dealings with Israel and the Church, viewing Israel as having </a:t>
            </a:r>
            <a:r>
              <a:rPr lang="en-US" sz="2800" dirty="0">
                <a:solidFill>
                  <a:srgbClr val="FFFF00"/>
                </a:solidFill>
              </a:rPr>
              <a:t>earthly promises</a:t>
            </a:r>
            <a:r>
              <a:rPr lang="en-US" sz="2800" dirty="0">
                <a:solidFill>
                  <a:srgbClr val="FF0000"/>
                </a:solidFill>
              </a:rPr>
              <a:t> </a:t>
            </a:r>
            <a:r>
              <a:rPr lang="en-US" sz="2800" dirty="0"/>
              <a:t>and the Church as having </a:t>
            </a:r>
            <a:r>
              <a:rPr lang="en-US" sz="2800" dirty="0">
                <a:solidFill>
                  <a:srgbClr val="FFFF00"/>
                </a:solidFill>
              </a:rPr>
              <a:t>heavenly ones</a:t>
            </a:r>
            <a:r>
              <a:rPr lang="en-US" sz="2800" dirty="0"/>
              <a:t>. In contrast, Covenant Theology views God's plan as a </a:t>
            </a:r>
            <a:r>
              <a:rPr lang="en-US" sz="2800" dirty="0">
                <a:solidFill>
                  <a:srgbClr val="C00000"/>
                </a:solidFill>
              </a:rPr>
              <a:t>unified narrative of covenants, </a:t>
            </a:r>
            <a:r>
              <a:rPr lang="en-US" sz="2800" dirty="0"/>
              <a:t>seeing the Church as the spiritual fulfillment of Israel's promises and a single people of God, rather than two separate entities</a:t>
            </a:r>
            <a:endParaRPr lang="en-US" sz="2800" b="1" dirty="0"/>
          </a:p>
        </p:txBody>
      </p:sp>
    </p:spTree>
    <p:extLst>
      <p:ext uri="{BB962C8B-B14F-4D97-AF65-F5344CB8AC3E}">
        <p14:creationId xmlns:p14="http://schemas.microsoft.com/office/powerpoint/2010/main" val="323242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01300" y="215900"/>
            <a:ext cx="900827" cy="646331"/>
          </a:xfrm>
          <a:prstGeom prst="rect">
            <a:avLst/>
          </a:prstGeom>
          <a:noFill/>
        </p:spPr>
        <p:txBody>
          <a:bodyPr wrap="square" rtlCol="0">
            <a:spAutoFit/>
          </a:bodyPr>
          <a:lstStyle/>
          <a:p>
            <a:r>
              <a:rPr lang="en-US" sz="3600" b="1" dirty="0" smtClean="0">
                <a:solidFill>
                  <a:schemeClr val="bg1"/>
                </a:solidFill>
              </a:rPr>
              <a:t>22</a:t>
            </a:r>
            <a:endParaRPr lang="en-US" sz="3600" b="1" dirty="0">
              <a:solidFill>
                <a:schemeClr val="bg1"/>
              </a:solidFill>
            </a:endParaRPr>
          </a:p>
        </p:txBody>
      </p:sp>
      <p:sp>
        <p:nvSpPr>
          <p:cNvPr id="2" name="TextBox 1"/>
          <p:cNvSpPr txBox="1"/>
          <p:nvPr/>
        </p:nvSpPr>
        <p:spPr>
          <a:xfrm>
            <a:off x="215900" y="1231900"/>
            <a:ext cx="11785600" cy="3108543"/>
          </a:xfrm>
          <a:prstGeom prst="rect">
            <a:avLst/>
          </a:prstGeom>
          <a:noFill/>
        </p:spPr>
        <p:txBody>
          <a:bodyPr wrap="square" rtlCol="0">
            <a:spAutoFit/>
          </a:bodyPr>
          <a:lstStyle/>
          <a:p>
            <a:r>
              <a:rPr lang="en-US" sz="2800" dirty="0"/>
              <a:t>Dispensational Premillennialism emphasizes distinct historical periods (dispensations) </a:t>
            </a:r>
            <a:r>
              <a:rPr lang="en-US" sz="2800" dirty="0">
                <a:solidFill>
                  <a:srgbClr val="FFFF00"/>
                </a:solidFill>
              </a:rPr>
              <a:t>and separates </a:t>
            </a:r>
            <a:r>
              <a:rPr lang="en-US" sz="2800" dirty="0"/>
              <a:t>God's dealings with Israel and the Church, viewing Israel as having </a:t>
            </a:r>
            <a:r>
              <a:rPr lang="en-US" sz="2800" dirty="0">
                <a:solidFill>
                  <a:srgbClr val="FFFF00"/>
                </a:solidFill>
              </a:rPr>
              <a:t>earthly promises</a:t>
            </a:r>
            <a:r>
              <a:rPr lang="en-US" sz="2800" dirty="0">
                <a:solidFill>
                  <a:srgbClr val="FF0000"/>
                </a:solidFill>
              </a:rPr>
              <a:t> </a:t>
            </a:r>
            <a:r>
              <a:rPr lang="en-US" sz="2800" dirty="0"/>
              <a:t>and the Church as having </a:t>
            </a:r>
            <a:r>
              <a:rPr lang="en-US" sz="2800" dirty="0">
                <a:solidFill>
                  <a:srgbClr val="FFFF00"/>
                </a:solidFill>
              </a:rPr>
              <a:t>heavenly ones</a:t>
            </a:r>
            <a:r>
              <a:rPr lang="en-US" sz="2800" dirty="0"/>
              <a:t>. In contrast, Covenant Theology views God's plan as a </a:t>
            </a:r>
            <a:r>
              <a:rPr lang="en-US" sz="2800" dirty="0">
                <a:solidFill>
                  <a:srgbClr val="C00000"/>
                </a:solidFill>
              </a:rPr>
              <a:t>unified narrative of covenants</a:t>
            </a:r>
            <a:r>
              <a:rPr lang="en-US" sz="2800" dirty="0"/>
              <a:t>, seeing the Church as the spiritual fulfillment of Israel's promises and a single people of God, rather than two separate entities</a:t>
            </a:r>
            <a:endParaRPr lang="en-US" sz="2800" b="1" dirty="0"/>
          </a:p>
        </p:txBody>
      </p:sp>
      <p:sp>
        <p:nvSpPr>
          <p:cNvPr id="4" name="Subtitle 3"/>
          <p:cNvSpPr>
            <a:spLocks noGrp="1"/>
          </p:cNvSpPr>
          <p:nvPr>
            <p:ph type="subTitle" idx="1"/>
          </p:nvPr>
        </p:nvSpPr>
        <p:spPr>
          <a:xfrm>
            <a:off x="1154955" y="4777380"/>
            <a:ext cx="8825658" cy="1852020"/>
          </a:xfrm>
        </p:spPr>
        <p:txBody>
          <a:bodyPr>
            <a:noAutofit/>
          </a:bodyPr>
          <a:lstStyle/>
          <a:p>
            <a:pPr algn="ctr"/>
            <a:r>
              <a:rPr lang="en-US" sz="3600" b="1" dirty="0" smtClean="0"/>
              <a:t>The separate dealings of the church and Israel is why the church is called </a:t>
            </a:r>
            <a:r>
              <a:rPr lang="en-US" sz="3600" b="1" i="1" dirty="0" smtClean="0"/>
              <a:t>plan b</a:t>
            </a:r>
            <a:endParaRPr lang="en-US" sz="3600" b="1" i="1" dirty="0"/>
          </a:p>
        </p:txBody>
      </p:sp>
    </p:spTree>
    <p:extLst>
      <p:ext uri="{BB962C8B-B14F-4D97-AF65-F5344CB8AC3E}">
        <p14:creationId xmlns:p14="http://schemas.microsoft.com/office/powerpoint/2010/main" val="341700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01300" y="215900"/>
            <a:ext cx="900827" cy="646331"/>
          </a:xfrm>
          <a:prstGeom prst="rect">
            <a:avLst/>
          </a:prstGeom>
          <a:noFill/>
        </p:spPr>
        <p:txBody>
          <a:bodyPr wrap="square" rtlCol="0">
            <a:spAutoFit/>
          </a:bodyPr>
          <a:lstStyle/>
          <a:p>
            <a:r>
              <a:rPr lang="en-US" sz="3600" b="1" dirty="0" smtClean="0">
                <a:solidFill>
                  <a:schemeClr val="bg1"/>
                </a:solidFill>
              </a:rPr>
              <a:t>22</a:t>
            </a:r>
            <a:endParaRPr lang="en-US" sz="3600" b="1" dirty="0">
              <a:solidFill>
                <a:schemeClr val="bg1"/>
              </a:solidFill>
            </a:endParaRPr>
          </a:p>
        </p:txBody>
      </p:sp>
      <p:sp>
        <p:nvSpPr>
          <p:cNvPr id="2" name="TextBox 1"/>
          <p:cNvSpPr txBox="1"/>
          <p:nvPr/>
        </p:nvSpPr>
        <p:spPr>
          <a:xfrm>
            <a:off x="215900" y="1231900"/>
            <a:ext cx="11785600" cy="3046988"/>
          </a:xfrm>
          <a:prstGeom prst="rect">
            <a:avLst/>
          </a:prstGeom>
          <a:noFill/>
        </p:spPr>
        <p:txBody>
          <a:bodyPr wrap="square" rtlCol="0">
            <a:spAutoFit/>
          </a:bodyPr>
          <a:lstStyle/>
          <a:p>
            <a:r>
              <a:rPr lang="en-US" sz="3200" dirty="0" smtClean="0"/>
              <a:t>Because the Jews rejected Christ, in Dispensational Premillennialism The church became “Plan B”. Otherwise Daniel would have prophesied about 69 weeks followed by an indefinite period of time. </a:t>
            </a:r>
            <a:r>
              <a:rPr lang="en-US" sz="3200" dirty="0" smtClean="0">
                <a:solidFill>
                  <a:srgbClr val="92D050"/>
                </a:solidFill>
              </a:rPr>
              <a:t>THAT THE 70</a:t>
            </a:r>
            <a:r>
              <a:rPr lang="en-US" sz="3200" baseline="30000" dirty="0" smtClean="0">
                <a:solidFill>
                  <a:srgbClr val="92D050"/>
                </a:solidFill>
              </a:rPr>
              <a:t>TH</a:t>
            </a:r>
            <a:r>
              <a:rPr lang="en-US" sz="3200" dirty="0" smtClean="0">
                <a:solidFill>
                  <a:srgbClr val="92D050"/>
                </a:solidFill>
              </a:rPr>
              <a:t> WEEK HAD TO BE PAUSED INDICATES A CHANGE IN PLAN AS DANIEL PROHESIED!</a:t>
            </a:r>
            <a:endParaRPr lang="en-US" sz="3200" b="1" dirty="0">
              <a:solidFill>
                <a:srgbClr val="92D050"/>
              </a:solidFill>
            </a:endParaRPr>
          </a:p>
        </p:txBody>
      </p:sp>
      <p:sp>
        <p:nvSpPr>
          <p:cNvPr id="4" name="Subtitle 3"/>
          <p:cNvSpPr>
            <a:spLocks noGrp="1"/>
          </p:cNvSpPr>
          <p:nvPr>
            <p:ph type="subTitle" idx="1"/>
          </p:nvPr>
        </p:nvSpPr>
        <p:spPr>
          <a:xfrm>
            <a:off x="1154955" y="5140998"/>
            <a:ext cx="8825658" cy="1488401"/>
          </a:xfrm>
        </p:spPr>
        <p:txBody>
          <a:bodyPr>
            <a:noAutofit/>
          </a:bodyPr>
          <a:lstStyle/>
          <a:p>
            <a:pPr algn="ctr"/>
            <a:r>
              <a:rPr lang="en-US" sz="3600" b="1" dirty="0" smtClean="0"/>
              <a:t>Plan B comes specifically from this idea.</a:t>
            </a:r>
            <a:endParaRPr lang="en-US" sz="3600" b="1" i="1" dirty="0"/>
          </a:p>
        </p:txBody>
      </p:sp>
    </p:spTree>
    <p:extLst>
      <p:ext uri="{BB962C8B-B14F-4D97-AF65-F5344CB8AC3E}">
        <p14:creationId xmlns:p14="http://schemas.microsoft.com/office/powerpoint/2010/main" val="11564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09700"/>
            <a:ext cx="4406901" cy="2997200"/>
          </a:xfrm>
        </p:spPr>
        <p:txBody>
          <a:bodyPr>
            <a:normAutofit/>
          </a:bodyPr>
          <a:lstStyle/>
          <a:p>
            <a:r>
              <a:rPr lang="en-US" sz="4400" b="1" dirty="0" smtClean="0"/>
              <a:t>Is a literal </a:t>
            </a:r>
            <a:r>
              <a:rPr lang="en-US" sz="4000" b="1" dirty="0" smtClean="0"/>
              <a:t>interpretation</a:t>
            </a:r>
            <a:r>
              <a:rPr lang="en-US" sz="4400" b="1" dirty="0" smtClean="0"/>
              <a:t> always the best idea?</a:t>
            </a:r>
            <a:endParaRPr lang="en-US" sz="4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01" y="318770"/>
            <a:ext cx="5715288" cy="6310630"/>
          </a:xfrm>
          <a:prstGeom prst="rect">
            <a:avLst/>
          </a:prstGeom>
        </p:spPr>
      </p:pic>
      <p:sp>
        <p:nvSpPr>
          <p:cNvPr id="8" name="TextBox 7"/>
          <p:cNvSpPr txBox="1"/>
          <p:nvPr/>
        </p:nvSpPr>
        <p:spPr>
          <a:xfrm>
            <a:off x="10401300" y="215900"/>
            <a:ext cx="900827" cy="646331"/>
          </a:xfrm>
          <a:prstGeom prst="rect">
            <a:avLst/>
          </a:prstGeom>
          <a:noFill/>
        </p:spPr>
        <p:txBody>
          <a:bodyPr wrap="square" rtlCol="0">
            <a:spAutoFit/>
          </a:bodyPr>
          <a:lstStyle/>
          <a:p>
            <a:r>
              <a:rPr lang="en-US" sz="3600" b="1" dirty="0" smtClean="0">
                <a:solidFill>
                  <a:schemeClr val="bg1"/>
                </a:solidFill>
              </a:rPr>
              <a:t>23</a:t>
            </a:r>
            <a:endParaRPr lang="en-US" sz="3600" b="1" dirty="0">
              <a:solidFill>
                <a:schemeClr val="bg1"/>
              </a:solidFill>
            </a:endParaRPr>
          </a:p>
        </p:txBody>
      </p:sp>
    </p:spTree>
    <p:extLst>
      <p:ext uri="{BB962C8B-B14F-4D97-AF65-F5344CB8AC3E}">
        <p14:creationId xmlns:p14="http://schemas.microsoft.com/office/powerpoint/2010/main" val="2096630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1409700"/>
            <a:ext cx="3924300" cy="4318000"/>
          </a:xfrm>
        </p:spPr>
        <p:txBody>
          <a:bodyPr>
            <a:normAutofit/>
          </a:bodyPr>
          <a:lstStyle/>
          <a:p>
            <a:r>
              <a:rPr lang="en-US" sz="4400" b="1" dirty="0" smtClean="0"/>
              <a:t>This is Daniels 70 weeks literally.</a:t>
            </a:r>
            <a:endParaRPr lang="en-US" sz="4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200" y="1295400"/>
            <a:ext cx="8089900" cy="5080000"/>
          </a:xfrm>
          <a:prstGeom prst="rect">
            <a:avLst/>
          </a:prstGeom>
        </p:spPr>
      </p:pic>
      <p:sp>
        <p:nvSpPr>
          <p:cNvPr id="7" name="Rectangle 6"/>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24</a:t>
            </a:r>
            <a:endParaRPr lang="en-US" sz="3600" b="1" dirty="0">
              <a:solidFill>
                <a:prstClr val="black"/>
              </a:solidFill>
            </a:endParaRPr>
          </a:p>
        </p:txBody>
      </p:sp>
    </p:spTree>
    <p:extLst>
      <p:ext uri="{BB962C8B-B14F-4D97-AF65-F5344CB8AC3E}">
        <p14:creationId xmlns:p14="http://schemas.microsoft.com/office/powerpoint/2010/main" val="284944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25</a:t>
            </a:r>
            <a:endParaRPr lang="en-US" sz="3600" b="1"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700" y="317501"/>
            <a:ext cx="4495800" cy="6283988"/>
          </a:xfrm>
          <a:prstGeom prst="rect">
            <a:avLst/>
          </a:prstGeom>
        </p:spPr>
      </p:pic>
      <p:sp>
        <p:nvSpPr>
          <p:cNvPr id="6" name="TextBox 5"/>
          <p:cNvSpPr txBox="1"/>
          <p:nvPr/>
        </p:nvSpPr>
        <p:spPr>
          <a:xfrm>
            <a:off x="609600" y="862232"/>
            <a:ext cx="3898900" cy="5016758"/>
          </a:xfrm>
          <a:prstGeom prst="rect">
            <a:avLst/>
          </a:prstGeom>
          <a:noFill/>
        </p:spPr>
        <p:txBody>
          <a:bodyPr wrap="square" rtlCol="0">
            <a:spAutoFit/>
          </a:bodyPr>
          <a:lstStyle/>
          <a:p>
            <a:r>
              <a:rPr lang="en-US" sz="4000" dirty="0" smtClean="0"/>
              <a:t>The original rapture movie from 1973, based on Hal Linsey’s “The Late Great Planet Earth (1970).</a:t>
            </a:r>
            <a:endParaRPr lang="en-US" sz="4000" dirty="0"/>
          </a:p>
        </p:txBody>
      </p:sp>
    </p:spTree>
    <p:extLst>
      <p:ext uri="{BB962C8B-B14F-4D97-AF65-F5344CB8AC3E}">
        <p14:creationId xmlns:p14="http://schemas.microsoft.com/office/powerpoint/2010/main" val="850593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26</a:t>
            </a:r>
            <a:endParaRPr lang="en-US" sz="3600" b="1"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354" y="424212"/>
            <a:ext cx="2107964" cy="2946399"/>
          </a:xfrm>
          <a:prstGeom prst="rect">
            <a:avLst/>
          </a:prstGeom>
        </p:spPr>
      </p:pic>
      <p:sp>
        <p:nvSpPr>
          <p:cNvPr id="6" name="TextBox 5"/>
          <p:cNvSpPr txBox="1"/>
          <p:nvPr/>
        </p:nvSpPr>
        <p:spPr>
          <a:xfrm>
            <a:off x="609600" y="862232"/>
            <a:ext cx="3898900" cy="2554545"/>
          </a:xfrm>
          <a:prstGeom prst="rect">
            <a:avLst/>
          </a:prstGeom>
          <a:noFill/>
        </p:spPr>
        <p:txBody>
          <a:bodyPr wrap="square" rtlCol="0">
            <a:spAutoFit/>
          </a:bodyPr>
          <a:lstStyle/>
          <a:p>
            <a:r>
              <a:rPr lang="en-US" sz="4000" dirty="0" smtClean="0"/>
              <a:t>Followed by “A distant Thunder” in 1978</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807" y="424212"/>
            <a:ext cx="3185993" cy="5645580"/>
          </a:xfrm>
          <a:prstGeom prst="rect">
            <a:avLst/>
          </a:prstGeom>
        </p:spPr>
      </p:pic>
    </p:spTree>
    <p:extLst>
      <p:ext uri="{BB962C8B-B14F-4D97-AF65-F5344CB8AC3E}">
        <p14:creationId xmlns:p14="http://schemas.microsoft.com/office/powerpoint/2010/main" val="2415096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27</a:t>
            </a:r>
            <a:endParaRPr lang="en-US" sz="3600" b="1"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411512"/>
            <a:ext cx="3194634" cy="4465288"/>
          </a:xfrm>
          <a:prstGeom prst="rect">
            <a:avLst/>
          </a:prstGeom>
        </p:spPr>
      </p:pic>
      <p:sp>
        <p:nvSpPr>
          <p:cNvPr id="6" name="TextBox 5"/>
          <p:cNvSpPr txBox="1"/>
          <p:nvPr/>
        </p:nvSpPr>
        <p:spPr>
          <a:xfrm>
            <a:off x="88900" y="723900"/>
            <a:ext cx="1676400" cy="1815882"/>
          </a:xfrm>
          <a:prstGeom prst="rect">
            <a:avLst/>
          </a:prstGeom>
          <a:noFill/>
        </p:spPr>
        <p:txBody>
          <a:bodyPr wrap="square" rtlCol="0">
            <a:spAutoFit/>
          </a:bodyPr>
          <a:lstStyle/>
          <a:p>
            <a:r>
              <a:rPr lang="en-US" sz="2800" dirty="0" smtClean="0"/>
              <a:t>Image of the Beast 1981</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507" y="411512"/>
            <a:ext cx="3185993" cy="56455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216" y="1435100"/>
            <a:ext cx="3571875" cy="4762500"/>
          </a:xfrm>
          <a:prstGeom prst="rect">
            <a:avLst/>
          </a:prstGeom>
        </p:spPr>
      </p:pic>
    </p:spTree>
    <p:extLst>
      <p:ext uri="{BB962C8B-B14F-4D97-AF65-F5344CB8AC3E}">
        <p14:creationId xmlns:p14="http://schemas.microsoft.com/office/powerpoint/2010/main" val="3899330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28</a:t>
            </a:r>
            <a:endParaRPr lang="en-US" sz="3600" b="1"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61" y="215901"/>
            <a:ext cx="2736639" cy="382512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639" y="215901"/>
            <a:ext cx="2485223" cy="44038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901" y="215901"/>
            <a:ext cx="2609849" cy="347979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1789" y="2644866"/>
            <a:ext cx="2963016" cy="3949700"/>
          </a:xfrm>
          <a:prstGeom prst="rect">
            <a:avLst/>
          </a:prstGeom>
        </p:spPr>
      </p:pic>
      <p:sp>
        <p:nvSpPr>
          <p:cNvPr id="8" name="TextBox 7"/>
          <p:cNvSpPr txBox="1"/>
          <p:nvPr/>
        </p:nvSpPr>
        <p:spPr>
          <a:xfrm>
            <a:off x="698500" y="5232400"/>
            <a:ext cx="6543062" cy="646331"/>
          </a:xfrm>
          <a:prstGeom prst="rect">
            <a:avLst/>
          </a:prstGeom>
          <a:noFill/>
        </p:spPr>
        <p:txBody>
          <a:bodyPr wrap="square" rtlCol="0">
            <a:spAutoFit/>
          </a:bodyPr>
          <a:lstStyle/>
          <a:p>
            <a:r>
              <a:rPr lang="en-US" sz="3600" b="1" dirty="0" smtClean="0"/>
              <a:t>The Prodigal Planet 1983</a:t>
            </a:r>
            <a:endParaRPr lang="en-US" sz="3600" b="1" dirty="0"/>
          </a:p>
        </p:txBody>
      </p:sp>
    </p:spTree>
    <p:extLst>
      <p:ext uri="{BB962C8B-B14F-4D97-AF65-F5344CB8AC3E}">
        <p14:creationId xmlns:p14="http://schemas.microsoft.com/office/powerpoint/2010/main" val="1314957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history:</a:t>
            </a:r>
            <a:endParaRPr lang="en-US" dirty="0"/>
          </a:p>
        </p:txBody>
      </p:sp>
      <p:sp>
        <p:nvSpPr>
          <p:cNvPr id="3" name="Content Placeholder 2"/>
          <p:cNvSpPr>
            <a:spLocks noGrp="1"/>
          </p:cNvSpPr>
          <p:nvPr>
            <p:ph idx="1"/>
          </p:nvPr>
        </p:nvSpPr>
        <p:spPr/>
        <p:txBody>
          <a:bodyPr/>
          <a:lstStyle/>
          <a:p>
            <a:r>
              <a:rPr lang="en-US" dirty="0" smtClean="0"/>
              <a:t>1908 BIOLA the Bible Institute of Los Angeles was founded</a:t>
            </a:r>
          </a:p>
          <a:p>
            <a:r>
              <a:rPr lang="en-US" dirty="0"/>
              <a:t>1913 Philadelphia College of Bible (Cairn University)</a:t>
            </a:r>
            <a:endParaRPr lang="en-US" dirty="0" smtClean="0"/>
          </a:p>
          <a:p>
            <a:r>
              <a:rPr lang="en-US" dirty="0" smtClean="0"/>
              <a:t>1914 Moody Bible Institute offered the Scofield Bible Course.</a:t>
            </a:r>
          </a:p>
          <a:p>
            <a:r>
              <a:rPr lang="en-US" dirty="0"/>
              <a:t>1921 Faith Baptist Theological </a:t>
            </a:r>
            <a:r>
              <a:rPr lang="en-US" dirty="0" smtClean="0"/>
              <a:t>Seminary, Iowa</a:t>
            </a:r>
          </a:p>
          <a:p>
            <a:r>
              <a:rPr lang="en-US" b="1" dirty="0" smtClean="0"/>
              <a:t>1924 Dallas Theological Seminary</a:t>
            </a:r>
          </a:p>
          <a:p>
            <a:r>
              <a:rPr lang="en-US" dirty="0" smtClean="0"/>
              <a:t>1937 </a:t>
            </a:r>
            <a:r>
              <a:rPr lang="en-US" dirty="0"/>
              <a:t>Grace Theological </a:t>
            </a:r>
            <a:r>
              <a:rPr lang="en-US" dirty="0" smtClean="0"/>
              <a:t>Seminary, </a:t>
            </a:r>
            <a:r>
              <a:rPr lang="en-US" dirty="0"/>
              <a:t>Winona Lake, Indiana</a:t>
            </a: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29</a:t>
            </a:r>
            <a:endParaRPr lang="en-US" sz="3600" b="1" dirty="0">
              <a:solidFill>
                <a:prstClr val="black"/>
              </a:solidFill>
            </a:endParaRPr>
          </a:p>
        </p:txBody>
      </p:sp>
    </p:spTree>
    <p:extLst>
      <p:ext uri="{BB962C8B-B14F-4D97-AF65-F5344CB8AC3E}">
        <p14:creationId xmlns:p14="http://schemas.microsoft.com/office/powerpoint/2010/main" val="290218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Question </a:t>
            </a:r>
            <a:endParaRPr lang="en-US" dirty="0">
              <a:solidFill>
                <a:srgbClr val="92D050"/>
              </a:solidFill>
            </a:endParaRPr>
          </a:p>
        </p:txBody>
      </p:sp>
      <p:sp>
        <p:nvSpPr>
          <p:cNvPr id="3" name="Content Placeholder 2"/>
          <p:cNvSpPr>
            <a:spLocks noGrp="1"/>
          </p:cNvSpPr>
          <p:nvPr>
            <p:ph idx="1"/>
          </p:nvPr>
        </p:nvSpPr>
        <p:spPr/>
        <p:txBody>
          <a:bodyPr>
            <a:normAutofit/>
          </a:bodyPr>
          <a:lstStyle/>
          <a:p>
            <a:r>
              <a:rPr lang="en-US" sz="4000" dirty="0" smtClean="0"/>
              <a:t>Why is it important to understand that the </a:t>
            </a:r>
            <a:r>
              <a:rPr lang="en-US" sz="4000" dirty="0"/>
              <a:t>S</a:t>
            </a:r>
            <a:r>
              <a:rPr lang="en-US" sz="4000" dirty="0" smtClean="0"/>
              <a:t>econd Coming was part of God’s plan from the beginning and not a “Plan B”?</a:t>
            </a:r>
            <a:endParaRPr lang="en-US" sz="4000" dirty="0"/>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13</a:t>
            </a:r>
            <a:endParaRPr lang="en-US" sz="3600" b="1" dirty="0">
              <a:solidFill>
                <a:prstClr val="black"/>
              </a:solidFill>
            </a:endParaRPr>
          </a:p>
        </p:txBody>
      </p:sp>
    </p:spTree>
    <p:extLst>
      <p:ext uri="{BB962C8B-B14F-4D97-AF65-F5344CB8AC3E}">
        <p14:creationId xmlns:p14="http://schemas.microsoft.com/office/powerpoint/2010/main" val="3138778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history:</a:t>
            </a:r>
            <a:endParaRPr lang="en-US" dirty="0"/>
          </a:p>
        </p:txBody>
      </p:sp>
      <p:sp>
        <p:nvSpPr>
          <p:cNvPr id="3" name="Content Placeholder 2"/>
          <p:cNvSpPr>
            <a:spLocks noGrp="1"/>
          </p:cNvSpPr>
          <p:nvPr>
            <p:ph idx="1"/>
          </p:nvPr>
        </p:nvSpPr>
        <p:spPr/>
        <p:txBody>
          <a:bodyPr/>
          <a:lstStyle/>
          <a:p>
            <a:r>
              <a:rPr lang="en-US" dirty="0" smtClean="0"/>
              <a:t>In the 1990’s Dispensationalism was in decline. </a:t>
            </a:r>
          </a:p>
          <a:p>
            <a:r>
              <a:rPr lang="en-US" dirty="0"/>
              <a:t>John F. </a:t>
            </a:r>
            <a:r>
              <a:rPr lang="en-US" dirty="0" smtClean="0"/>
              <a:t>Walvoord criticized both the movies and Hal Linsey calling them “pop-dispensationalist” while calling himself a “classic-dispensationalist”</a:t>
            </a:r>
          </a:p>
          <a:p>
            <a:r>
              <a:rPr lang="en-US" dirty="0" smtClean="0"/>
              <a:t>Later dispensationalist known as “neo-</a:t>
            </a:r>
            <a:r>
              <a:rPr lang="en-US" dirty="0" smtClean="0">
                <a:solidFill>
                  <a:prstClr val="white"/>
                </a:solidFill>
              </a:rPr>
              <a:t>dispensationalist”, or “progressive-dispensationalist” tried to meld together Covenant Theology with Dispensational Theology. </a:t>
            </a:r>
            <a:endParaRPr lang="en-US" dirty="0"/>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30</a:t>
            </a:r>
            <a:endParaRPr lang="en-US" sz="3600" b="1" dirty="0">
              <a:solidFill>
                <a:prstClr val="black"/>
              </a:solidFill>
            </a:endParaRPr>
          </a:p>
        </p:txBody>
      </p:sp>
    </p:spTree>
    <p:extLst>
      <p:ext uri="{BB962C8B-B14F-4D97-AF65-F5344CB8AC3E}">
        <p14:creationId xmlns:p14="http://schemas.microsoft.com/office/powerpoint/2010/main" val="1008941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Question 3</a:t>
            </a:r>
            <a:endParaRPr lang="en-US" dirty="0">
              <a:solidFill>
                <a:srgbClr val="92D050"/>
              </a:solidFill>
            </a:endParaRPr>
          </a:p>
        </p:txBody>
      </p:sp>
      <p:sp>
        <p:nvSpPr>
          <p:cNvPr id="3" name="Content Placeholder 2"/>
          <p:cNvSpPr>
            <a:spLocks noGrp="1"/>
          </p:cNvSpPr>
          <p:nvPr>
            <p:ph idx="1"/>
          </p:nvPr>
        </p:nvSpPr>
        <p:spPr/>
        <p:txBody>
          <a:bodyPr>
            <a:normAutofit/>
          </a:bodyPr>
          <a:lstStyle/>
          <a:p>
            <a:r>
              <a:rPr lang="en-US" sz="4000" dirty="0" smtClean="0"/>
              <a:t>Why is it important to understand that the </a:t>
            </a:r>
            <a:r>
              <a:rPr lang="en-US" sz="4000" dirty="0"/>
              <a:t>S</a:t>
            </a:r>
            <a:r>
              <a:rPr lang="en-US" sz="4000" dirty="0" smtClean="0"/>
              <a:t>econd Coming was part of God’s plan from the beginning and not a “Plan B”?</a:t>
            </a:r>
            <a:endParaRPr lang="en-US" sz="4000" dirty="0"/>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31</a:t>
            </a:r>
            <a:endParaRPr lang="en-US" sz="3600" b="1" dirty="0">
              <a:solidFill>
                <a:prstClr val="black"/>
              </a:solidFill>
            </a:endParaRPr>
          </a:p>
        </p:txBody>
      </p:sp>
      <p:sp>
        <p:nvSpPr>
          <p:cNvPr id="5" name="TextBox 4"/>
          <p:cNvSpPr txBox="1"/>
          <p:nvPr/>
        </p:nvSpPr>
        <p:spPr>
          <a:xfrm>
            <a:off x="10617200" y="5918200"/>
            <a:ext cx="1104790" cy="369332"/>
          </a:xfrm>
          <a:prstGeom prst="rect">
            <a:avLst/>
          </a:prstGeom>
          <a:noFill/>
        </p:spPr>
        <p:txBody>
          <a:bodyPr wrap="none" rtlCol="0">
            <a:spAutoFit/>
          </a:bodyPr>
          <a:lstStyle/>
          <a:p>
            <a:r>
              <a:rPr lang="en-US" dirty="0" smtClean="0"/>
              <a:t>Page 42</a:t>
            </a:r>
          </a:p>
        </p:txBody>
      </p:sp>
    </p:spTree>
    <p:extLst>
      <p:ext uri="{BB962C8B-B14F-4D97-AF65-F5344CB8AC3E}">
        <p14:creationId xmlns:p14="http://schemas.microsoft.com/office/powerpoint/2010/main" val="195166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96900"/>
            <a:ext cx="8825658" cy="4610100"/>
          </a:xfrm>
        </p:spPr>
        <p:txBody>
          <a:bodyPr/>
          <a:lstStyle/>
          <a:p>
            <a:pPr fontAlgn="auto"/>
            <a:r>
              <a:rPr lang="en-US" sz="3200" dirty="0" smtClean="0">
                <a:solidFill>
                  <a:schemeClr val="tx1"/>
                </a:solidFill>
                <a:latin typeface="Raleway"/>
              </a:rPr>
              <a:t>Historic Premillennialism </a:t>
            </a:r>
            <a:r>
              <a:rPr lang="en-US" sz="3200" dirty="0" smtClean="0">
                <a:solidFill>
                  <a:schemeClr val="tx1"/>
                </a:solidFill>
                <a:latin typeface="Raleway"/>
              </a:rPr>
              <a:t>is </a:t>
            </a:r>
            <a:r>
              <a:rPr lang="en-US" sz="3200" dirty="0" smtClean="0">
                <a:solidFill>
                  <a:schemeClr val="tx1"/>
                </a:solidFill>
                <a:latin typeface="Raleway"/>
              </a:rPr>
              <a:t>explained well </a:t>
            </a:r>
            <a:r>
              <a:rPr lang="en-US" sz="3200" dirty="0" smtClean="0">
                <a:solidFill>
                  <a:schemeClr val="tx1"/>
                </a:solidFill>
                <a:latin typeface="Raleway"/>
              </a:rPr>
              <a:t>Dr</a:t>
            </a:r>
            <a:r>
              <a:rPr lang="en-US" sz="3200" dirty="0">
                <a:solidFill>
                  <a:schemeClr val="tx1"/>
                </a:solidFill>
                <a:latin typeface="Raleway"/>
              </a:rPr>
              <a:t>. Walter Martin </a:t>
            </a:r>
            <a:r>
              <a:rPr lang="en-US" sz="3200" dirty="0" smtClean="0">
                <a:solidFill>
                  <a:schemeClr val="tx1"/>
                </a:solidFill>
                <a:latin typeface="Raleway"/>
              </a:rPr>
              <a:t>who was </a:t>
            </a:r>
            <a:r>
              <a:rPr lang="en-US" sz="3200" dirty="0">
                <a:solidFill>
                  <a:schemeClr val="tx1"/>
                </a:solidFill>
                <a:latin typeface="Raleway"/>
              </a:rPr>
              <a:t>the Bible Answer Man on radio as well as college teacher and frequent guest on The John </a:t>
            </a:r>
            <a:r>
              <a:rPr lang="en-US" sz="3200" dirty="0" err="1">
                <a:solidFill>
                  <a:schemeClr val="tx1"/>
                </a:solidFill>
                <a:latin typeface="Raleway"/>
              </a:rPr>
              <a:t>Ankerberg</a:t>
            </a:r>
            <a:r>
              <a:rPr lang="en-US" sz="3200" dirty="0">
                <a:solidFill>
                  <a:schemeClr val="tx1"/>
                </a:solidFill>
                <a:latin typeface="Raleway"/>
              </a:rPr>
              <a:t> Show. Dr. Martin wrote the book “Kingdom of The Cults” which is still used as a text book today to teach about cults.</a:t>
            </a:r>
            <a:r>
              <a:rPr lang="en-US" sz="3200" dirty="0">
                <a:solidFill>
                  <a:schemeClr val="tx1"/>
                </a:solidFill>
                <a:latin typeface="Times New Roman" panose="02020603050405020304" pitchFamily="18" charset="0"/>
              </a:rPr>
              <a:t/>
            </a:r>
            <a:br>
              <a:rPr lang="en-US" sz="3200" dirty="0">
                <a:solidFill>
                  <a:schemeClr val="tx1"/>
                </a:solidFill>
                <a:latin typeface="Times New Roman" panose="02020603050405020304" pitchFamily="18" charset="0"/>
              </a:rPr>
            </a:br>
            <a:r>
              <a:rPr lang="en-US" sz="3200" dirty="0">
                <a:solidFill>
                  <a:schemeClr val="tx1"/>
                </a:solidFill>
                <a:latin typeface="Raleway"/>
              </a:rPr>
              <a:t>Here is Dr. Martin on the </a:t>
            </a:r>
            <a:r>
              <a:rPr lang="en-US" sz="3200" dirty="0" smtClean="0">
                <a:solidFill>
                  <a:schemeClr val="tx1"/>
                </a:solidFill>
                <a:latin typeface="Raleway"/>
              </a:rPr>
              <a:t>subject</a:t>
            </a:r>
            <a:r>
              <a:rPr lang="en-US" sz="2000" dirty="0">
                <a:solidFill>
                  <a:srgbClr val="000000"/>
                </a:solidFill>
                <a:latin typeface="Times New Roman" panose="02020603050405020304" pitchFamily="18" charset="0"/>
              </a:rPr>
              <a:t/>
            </a:r>
            <a:br>
              <a:rPr lang="en-US" sz="2000" dirty="0">
                <a:solidFill>
                  <a:srgbClr val="000000"/>
                </a:solidFill>
                <a:latin typeface="Times New Roman" panose="02020603050405020304" pitchFamily="18" charset="0"/>
              </a:rPr>
            </a:br>
            <a:endParaRPr lang="en-US" sz="2000" dirty="0"/>
          </a:p>
        </p:txBody>
      </p:sp>
      <p:sp>
        <p:nvSpPr>
          <p:cNvPr id="3" name="Subtitle 2"/>
          <p:cNvSpPr>
            <a:spLocks noGrp="1"/>
          </p:cNvSpPr>
          <p:nvPr>
            <p:ph type="subTitle" idx="1"/>
          </p:nvPr>
        </p:nvSpPr>
        <p:spPr>
          <a:xfrm>
            <a:off x="1154955" y="5207000"/>
            <a:ext cx="8825658" cy="749300"/>
          </a:xfrm>
        </p:spPr>
        <p:txBody>
          <a:bodyPr/>
          <a:lstStyle/>
          <a:p>
            <a:r>
              <a:rPr lang="en-US" dirty="0">
                <a:hlinkClick r:id="rId2"/>
              </a:rPr>
              <a:t>https://bibletruthorfiction.com/premillennialism.html</a:t>
            </a:r>
            <a:endParaRPr lang="en-US" dirty="0"/>
          </a:p>
        </p:txBody>
      </p:sp>
      <p:sp>
        <p:nvSpPr>
          <p:cNvPr id="4" name="TextBox 3"/>
          <p:cNvSpPr txBox="1"/>
          <p:nvPr/>
        </p:nvSpPr>
        <p:spPr>
          <a:xfrm>
            <a:off x="10401300" y="203200"/>
            <a:ext cx="762000" cy="1213029"/>
          </a:xfrm>
          <a:prstGeom prst="rect">
            <a:avLst/>
          </a:prstGeom>
          <a:noFill/>
        </p:spPr>
        <p:txBody>
          <a:bodyPr wrap="square" rtlCol="0">
            <a:spAutoFit/>
          </a:bodyPr>
          <a:lstStyle/>
          <a:p>
            <a:r>
              <a:rPr lang="en-US" sz="3600" b="1" dirty="0" smtClean="0">
                <a:solidFill>
                  <a:schemeClr val="bg1"/>
                </a:solidFill>
              </a:rPr>
              <a:t>14</a:t>
            </a:r>
          </a:p>
          <a:p>
            <a:endParaRPr lang="en-US" sz="3600" b="1" dirty="0">
              <a:solidFill>
                <a:schemeClr val="bg1"/>
              </a:solidFill>
            </a:endParaRPr>
          </a:p>
        </p:txBody>
      </p:sp>
    </p:spTree>
    <p:extLst>
      <p:ext uri="{BB962C8B-B14F-4D97-AF65-F5344CB8AC3E}">
        <p14:creationId xmlns:p14="http://schemas.microsoft.com/office/powerpoint/2010/main" val="1140325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09700"/>
            <a:ext cx="4406901" cy="4318000"/>
          </a:xfrm>
        </p:spPr>
        <p:txBody>
          <a:bodyPr>
            <a:normAutofit/>
          </a:bodyPr>
          <a:lstStyle/>
          <a:p>
            <a:r>
              <a:rPr lang="en-US" sz="4400" b="1" dirty="0" smtClean="0">
                <a:solidFill>
                  <a:srgbClr val="00B0F0"/>
                </a:solidFill>
              </a:rPr>
              <a:t>Is a literal </a:t>
            </a:r>
            <a:r>
              <a:rPr lang="en-US" sz="4000" b="1" dirty="0" smtClean="0">
                <a:solidFill>
                  <a:srgbClr val="00B0F0"/>
                </a:solidFill>
              </a:rPr>
              <a:t>interpretation</a:t>
            </a:r>
            <a:r>
              <a:rPr lang="en-US" sz="4400" b="1" dirty="0" smtClean="0">
                <a:solidFill>
                  <a:srgbClr val="00B0F0"/>
                </a:solidFill>
              </a:rPr>
              <a:t> always the best idea?</a:t>
            </a:r>
            <a:endParaRPr lang="en-US" sz="4400" b="1" dirty="0">
              <a:solidFill>
                <a:srgbClr val="00B0F0"/>
              </a:solidFill>
            </a:endParaRPr>
          </a:p>
        </p:txBody>
      </p:sp>
      <p:sp>
        <p:nvSpPr>
          <p:cNvPr id="8" name="TextBox 7"/>
          <p:cNvSpPr txBox="1"/>
          <p:nvPr/>
        </p:nvSpPr>
        <p:spPr>
          <a:xfrm>
            <a:off x="10401300" y="215900"/>
            <a:ext cx="900827" cy="646331"/>
          </a:xfrm>
          <a:prstGeom prst="rect">
            <a:avLst/>
          </a:prstGeom>
          <a:noFill/>
        </p:spPr>
        <p:txBody>
          <a:bodyPr wrap="square" rtlCol="0">
            <a:spAutoFit/>
          </a:bodyPr>
          <a:lstStyle/>
          <a:p>
            <a:r>
              <a:rPr lang="en-US" sz="3600" b="1" dirty="0" smtClean="0">
                <a:solidFill>
                  <a:schemeClr val="bg1"/>
                </a:solidFill>
              </a:rPr>
              <a:t>15</a:t>
            </a:r>
            <a:endParaRPr lang="en-US" sz="3600" b="1" dirty="0">
              <a:solidFill>
                <a:schemeClr val="bg1"/>
              </a:solidFill>
            </a:endParaRPr>
          </a:p>
        </p:txBody>
      </p:sp>
      <p:sp>
        <p:nvSpPr>
          <p:cNvPr id="9" name="TextBox 8"/>
          <p:cNvSpPr txBox="1"/>
          <p:nvPr/>
        </p:nvSpPr>
        <p:spPr>
          <a:xfrm>
            <a:off x="4279900" y="1511300"/>
            <a:ext cx="6731000" cy="2800767"/>
          </a:xfrm>
          <a:prstGeom prst="rect">
            <a:avLst/>
          </a:prstGeom>
          <a:noFill/>
        </p:spPr>
        <p:txBody>
          <a:bodyPr wrap="square" rtlCol="0">
            <a:spAutoFit/>
          </a:bodyPr>
          <a:lstStyle/>
          <a:p>
            <a:r>
              <a:rPr lang="en-US" sz="4400" b="1" dirty="0"/>
              <a:t>I</a:t>
            </a:r>
            <a:r>
              <a:rPr lang="en-US" sz="4400" b="1" dirty="0" smtClean="0"/>
              <a:t>f </a:t>
            </a:r>
            <a:r>
              <a:rPr lang="en-US" sz="4400" b="1" dirty="0"/>
              <a:t>the literal sense makes sense, search for no other sense lest you find </a:t>
            </a:r>
            <a:r>
              <a:rPr lang="en-US" sz="4400" b="1" dirty="0" smtClean="0"/>
              <a:t>nonsense.</a:t>
            </a:r>
            <a:endParaRPr lang="en-US" sz="4400" b="1" dirty="0"/>
          </a:p>
        </p:txBody>
      </p:sp>
      <p:sp>
        <p:nvSpPr>
          <p:cNvPr id="11" name="TextBox 10"/>
          <p:cNvSpPr txBox="1"/>
          <p:nvPr/>
        </p:nvSpPr>
        <p:spPr>
          <a:xfrm>
            <a:off x="635000" y="304800"/>
            <a:ext cx="13492688" cy="769441"/>
          </a:xfrm>
          <a:prstGeom prst="rect">
            <a:avLst/>
          </a:prstGeom>
          <a:noFill/>
        </p:spPr>
        <p:txBody>
          <a:bodyPr wrap="square" rtlCol="0">
            <a:spAutoFit/>
          </a:bodyPr>
          <a:lstStyle/>
          <a:p>
            <a:r>
              <a:rPr lang="en-US" sz="4400" b="1" dirty="0" smtClean="0">
                <a:solidFill>
                  <a:srgbClr val="FFFF00"/>
                </a:solidFill>
              </a:rPr>
              <a:t>The Golden Rule Of Interpretation</a:t>
            </a:r>
            <a:endParaRPr lang="en-US" sz="4400" b="1" dirty="0">
              <a:solidFill>
                <a:srgbClr val="FFFF00"/>
              </a:solidFill>
            </a:endParaRPr>
          </a:p>
        </p:txBody>
      </p:sp>
    </p:spTree>
    <p:extLst>
      <p:ext uri="{BB962C8B-B14F-4D97-AF65-F5344CB8AC3E}">
        <p14:creationId xmlns:p14="http://schemas.microsoft.com/office/powerpoint/2010/main" val="265292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09700"/>
            <a:ext cx="4406901" cy="4318000"/>
          </a:xfrm>
        </p:spPr>
        <p:txBody>
          <a:bodyPr>
            <a:normAutofit/>
          </a:bodyPr>
          <a:lstStyle/>
          <a:p>
            <a:r>
              <a:rPr lang="en-US" sz="4400" b="1" dirty="0" smtClean="0"/>
              <a:t>Is a literal </a:t>
            </a:r>
            <a:r>
              <a:rPr lang="en-US" sz="4000" b="1" dirty="0" smtClean="0"/>
              <a:t>interpretation</a:t>
            </a:r>
            <a:r>
              <a:rPr lang="en-US" sz="4400" b="1" dirty="0" smtClean="0"/>
              <a:t> always the best idea?</a:t>
            </a:r>
            <a:endParaRPr lang="en-US" sz="4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01" y="318770"/>
            <a:ext cx="5715288" cy="6310630"/>
          </a:xfrm>
          <a:prstGeom prst="rect">
            <a:avLst/>
          </a:prstGeom>
        </p:spPr>
      </p:pic>
      <p:sp>
        <p:nvSpPr>
          <p:cNvPr id="8" name="TextBox 7"/>
          <p:cNvSpPr txBox="1"/>
          <p:nvPr/>
        </p:nvSpPr>
        <p:spPr>
          <a:xfrm>
            <a:off x="10401300" y="215900"/>
            <a:ext cx="900827" cy="646331"/>
          </a:xfrm>
          <a:prstGeom prst="rect">
            <a:avLst/>
          </a:prstGeom>
          <a:noFill/>
        </p:spPr>
        <p:txBody>
          <a:bodyPr wrap="square" rtlCol="0">
            <a:spAutoFit/>
          </a:bodyPr>
          <a:lstStyle/>
          <a:p>
            <a:r>
              <a:rPr lang="en-US" sz="3600" b="1" dirty="0" smtClean="0">
                <a:solidFill>
                  <a:schemeClr val="bg1"/>
                </a:solidFill>
              </a:rPr>
              <a:t>16</a:t>
            </a:r>
            <a:endParaRPr lang="en-US" sz="3600" b="1" dirty="0">
              <a:solidFill>
                <a:schemeClr val="bg1"/>
              </a:solidFill>
            </a:endParaRPr>
          </a:p>
        </p:txBody>
      </p:sp>
    </p:spTree>
    <p:extLst>
      <p:ext uri="{BB962C8B-B14F-4D97-AF65-F5344CB8AC3E}">
        <p14:creationId xmlns:p14="http://schemas.microsoft.com/office/powerpoint/2010/main" val="2338133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01300" y="215900"/>
            <a:ext cx="900827" cy="646331"/>
          </a:xfrm>
          <a:prstGeom prst="rect">
            <a:avLst/>
          </a:prstGeom>
          <a:noFill/>
        </p:spPr>
        <p:txBody>
          <a:bodyPr wrap="square" rtlCol="0">
            <a:spAutoFit/>
          </a:bodyPr>
          <a:lstStyle/>
          <a:p>
            <a:r>
              <a:rPr lang="en-US" sz="3600" b="1" dirty="0" smtClean="0">
                <a:solidFill>
                  <a:schemeClr val="bg1"/>
                </a:solidFill>
              </a:rPr>
              <a:t>17</a:t>
            </a:r>
            <a:endParaRPr lang="en-US" sz="36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881" y="215900"/>
            <a:ext cx="7566819" cy="6280150"/>
          </a:xfrm>
          <a:prstGeom prst="rect">
            <a:avLst/>
          </a:prstGeom>
        </p:spPr>
      </p:pic>
    </p:spTree>
    <p:extLst>
      <p:ext uri="{BB962C8B-B14F-4D97-AF65-F5344CB8AC3E}">
        <p14:creationId xmlns:p14="http://schemas.microsoft.com/office/powerpoint/2010/main" val="515111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09700"/>
            <a:ext cx="4406901" cy="4318000"/>
          </a:xfrm>
        </p:spPr>
        <p:txBody>
          <a:bodyPr>
            <a:normAutofit/>
          </a:bodyPr>
          <a:lstStyle/>
          <a:p>
            <a:r>
              <a:rPr lang="en-US" sz="4400" b="1" dirty="0" smtClean="0">
                <a:solidFill>
                  <a:srgbClr val="00B0F0"/>
                </a:solidFill>
              </a:rPr>
              <a:t>Is a literal </a:t>
            </a:r>
            <a:r>
              <a:rPr lang="en-US" sz="4000" b="1" dirty="0" smtClean="0">
                <a:solidFill>
                  <a:srgbClr val="00B0F0"/>
                </a:solidFill>
              </a:rPr>
              <a:t>interpretation</a:t>
            </a:r>
            <a:r>
              <a:rPr lang="en-US" sz="4400" b="1" dirty="0" smtClean="0">
                <a:solidFill>
                  <a:srgbClr val="00B0F0"/>
                </a:solidFill>
              </a:rPr>
              <a:t> always the best idea?</a:t>
            </a:r>
            <a:endParaRPr lang="en-US" sz="4400" b="1" dirty="0">
              <a:solidFill>
                <a:srgbClr val="00B0F0"/>
              </a:solidFill>
            </a:endParaRPr>
          </a:p>
        </p:txBody>
      </p:sp>
      <p:sp>
        <p:nvSpPr>
          <p:cNvPr id="8" name="TextBox 7"/>
          <p:cNvSpPr txBox="1"/>
          <p:nvPr/>
        </p:nvSpPr>
        <p:spPr>
          <a:xfrm>
            <a:off x="10401300" y="215900"/>
            <a:ext cx="900827" cy="646331"/>
          </a:xfrm>
          <a:prstGeom prst="rect">
            <a:avLst/>
          </a:prstGeom>
          <a:noFill/>
        </p:spPr>
        <p:txBody>
          <a:bodyPr wrap="square" rtlCol="0">
            <a:spAutoFit/>
          </a:bodyPr>
          <a:lstStyle/>
          <a:p>
            <a:r>
              <a:rPr lang="en-US" sz="3600" b="1" dirty="0" smtClean="0">
                <a:solidFill>
                  <a:schemeClr val="bg1"/>
                </a:solidFill>
              </a:rPr>
              <a:t>18</a:t>
            </a:r>
            <a:endParaRPr lang="en-US" sz="3600" b="1" dirty="0">
              <a:solidFill>
                <a:schemeClr val="bg1"/>
              </a:solidFill>
            </a:endParaRPr>
          </a:p>
        </p:txBody>
      </p:sp>
      <p:sp>
        <p:nvSpPr>
          <p:cNvPr id="2" name="TextBox 1"/>
          <p:cNvSpPr txBox="1"/>
          <p:nvPr/>
        </p:nvSpPr>
        <p:spPr>
          <a:xfrm>
            <a:off x="4114800" y="1524000"/>
            <a:ext cx="7465955" cy="1323439"/>
          </a:xfrm>
          <a:prstGeom prst="rect">
            <a:avLst/>
          </a:prstGeom>
          <a:noFill/>
        </p:spPr>
        <p:txBody>
          <a:bodyPr wrap="square" rtlCol="0">
            <a:spAutoFit/>
          </a:bodyPr>
          <a:lstStyle/>
          <a:p>
            <a:pPr algn="ctr"/>
            <a:r>
              <a:rPr lang="en-US" sz="4000" b="1" dirty="0" smtClean="0"/>
              <a:t>Where does the idea of a </a:t>
            </a:r>
          </a:p>
          <a:p>
            <a:pPr algn="ctr"/>
            <a:r>
              <a:rPr lang="en-US" sz="4000" b="1" dirty="0" smtClean="0"/>
              <a:t>“Plan B” </a:t>
            </a:r>
            <a:r>
              <a:rPr lang="en-US" sz="4000" b="1" dirty="0"/>
              <a:t>c</a:t>
            </a:r>
            <a:r>
              <a:rPr lang="en-US" sz="4000" b="1" dirty="0" smtClean="0"/>
              <a:t>ome from?</a:t>
            </a:r>
            <a:endParaRPr lang="en-US" sz="4000" b="1" dirty="0"/>
          </a:p>
        </p:txBody>
      </p:sp>
    </p:spTree>
    <p:extLst>
      <p:ext uri="{BB962C8B-B14F-4D97-AF65-F5344CB8AC3E}">
        <p14:creationId xmlns:p14="http://schemas.microsoft.com/office/powerpoint/2010/main" val="2147639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955800"/>
            <a:ext cx="10947399" cy="3683000"/>
          </a:xfrm>
        </p:spPr>
        <p:txBody>
          <a:bodyPr/>
          <a:lstStyle/>
          <a:p>
            <a:pPr marL="228600" lvl="0" indent="-228600" defTabSz="914400" eaLnBrk="0" fontAlgn="base" hangingPunct="0">
              <a:lnSpc>
                <a:spcPct val="90000"/>
              </a:lnSpc>
              <a:spcBef>
                <a:spcPts val="1000"/>
              </a:spcBef>
              <a:spcAft>
                <a:spcPct val="0"/>
              </a:spcAft>
            </a:pPr>
            <a:r>
              <a:rPr lang="en-US" sz="2800" b="1" dirty="0" smtClean="0">
                <a:solidFill>
                  <a:schemeClr val="tx1">
                    <a:lumMod val="95000"/>
                  </a:schemeClr>
                </a:solidFill>
                <a:latin typeface="Calibri"/>
                <a:ea typeface="+mn-ea"/>
                <a:cs typeface="+mn-cs"/>
              </a:rPr>
              <a:t>  </a:t>
            </a:r>
            <a:r>
              <a:rPr lang="en-US" sz="3600" b="1" u="sng" dirty="0" smtClean="0">
                <a:solidFill>
                  <a:schemeClr val="tx1">
                    <a:lumMod val="95000"/>
                  </a:schemeClr>
                </a:solidFill>
                <a:latin typeface="Calibri"/>
                <a:ea typeface="+mn-ea"/>
                <a:cs typeface="+mn-cs"/>
              </a:rPr>
              <a:t>Genesis17:9</a:t>
            </a:r>
            <a:r>
              <a:rPr lang="en-US" sz="3600" dirty="0" smtClean="0">
                <a:solidFill>
                  <a:schemeClr val="tx1">
                    <a:lumMod val="95000"/>
                  </a:schemeClr>
                </a:solidFill>
                <a:latin typeface="Calibri"/>
                <a:ea typeface="+mn-ea"/>
                <a:cs typeface="+mn-cs"/>
              </a:rPr>
              <a:t> </a:t>
            </a:r>
            <a:r>
              <a:rPr lang="en-US" sz="3600" dirty="0">
                <a:solidFill>
                  <a:schemeClr val="tx1">
                    <a:lumMod val="95000"/>
                  </a:schemeClr>
                </a:solidFill>
                <a:latin typeface="Calibri"/>
                <a:ea typeface="+mn-ea"/>
                <a:cs typeface="+mn-cs"/>
              </a:rPr>
              <a:t>“Then God said to Abraham, “As for you, you must keep my covenant, you and your descendants after you for the generations to come. 10 </a:t>
            </a:r>
            <a:r>
              <a:rPr lang="en-US" sz="3600" b="1" i="1" dirty="0">
                <a:solidFill>
                  <a:srgbClr val="FF0000"/>
                </a:solidFill>
                <a:latin typeface="Calibri"/>
                <a:ea typeface="+mn-ea"/>
                <a:cs typeface="+mn-cs"/>
              </a:rPr>
              <a:t>This is my covenant </a:t>
            </a:r>
            <a:r>
              <a:rPr lang="en-US" sz="3600" dirty="0">
                <a:solidFill>
                  <a:schemeClr val="tx1">
                    <a:lumMod val="95000"/>
                  </a:schemeClr>
                </a:solidFill>
                <a:latin typeface="Calibri"/>
                <a:ea typeface="+mn-ea"/>
                <a:cs typeface="+mn-cs"/>
              </a:rPr>
              <a:t>with you and your descendants after you, the covenant you are to keep: Every male among you shall be circumcised.”</a:t>
            </a:r>
            <a:r>
              <a:rPr lang="en-US" sz="3600" dirty="0">
                <a:solidFill>
                  <a:prstClr val="black"/>
                </a:solidFill>
                <a:latin typeface="Calibri"/>
                <a:ea typeface="+mn-ea"/>
                <a:cs typeface="+mn-cs"/>
              </a:rPr>
              <a:t/>
            </a:r>
            <a:br>
              <a:rPr lang="en-US" sz="3600" dirty="0">
                <a:solidFill>
                  <a:prstClr val="black"/>
                </a:solidFill>
                <a:latin typeface="Calibri"/>
                <a:ea typeface="+mn-ea"/>
                <a:cs typeface="+mn-cs"/>
              </a:rPr>
            </a:br>
            <a:endParaRPr lang="en-US" sz="3600" dirty="0"/>
          </a:p>
        </p:txBody>
      </p:sp>
      <p:sp>
        <p:nvSpPr>
          <p:cNvPr id="3" name="Subtitle 2"/>
          <p:cNvSpPr>
            <a:spLocks noGrp="1"/>
          </p:cNvSpPr>
          <p:nvPr>
            <p:ph type="subTitle" idx="1"/>
          </p:nvPr>
        </p:nvSpPr>
        <p:spPr>
          <a:xfrm>
            <a:off x="723155" y="685800"/>
            <a:ext cx="8825658" cy="1270000"/>
          </a:xfrm>
        </p:spPr>
        <p:txBody>
          <a:bodyPr>
            <a:normAutofit/>
          </a:bodyPr>
          <a:lstStyle/>
          <a:p>
            <a:pPr algn="ctr"/>
            <a:r>
              <a:rPr lang="en-US" sz="6600" b="1" cap="none" dirty="0">
                <a:solidFill>
                  <a:srgbClr val="FFFF00"/>
                </a:solidFill>
                <a:latin typeface="Calibri Light"/>
              </a:rPr>
              <a:t>Abrahamic Covenant</a:t>
            </a:r>
            <a:endParaRPr lang="en-US" sz="6600" dirty="0">
              <a:solidFill>
                <a:srgbClr val="FFFF00"/>
              </a:solidFill>
            </a:endParaRPr>
          </a:p>
        </p:txBody>
      </p:sp>
      <p:sp>
        <p:nvSpPr>
          <p:cNvPr id="4" name="Rectangle 3"/>
          <p:cNvSpPr/>
          <p:nvPr/>
        </p:nvSpPr>
        <p:spPr>
          <a:xfrm>
            <a:off x="10419183" y="197535"/>
            <a:ext cx="700833" cy="646331"/>
          </a:xfrm>
          <a:prstGeom prst="rect">
            <a:avLst/>
          </a:prstGeom>
        </p:spPr>
        <p:txBody>
          <a:bodyPr wrap="none">
            <a:spAutoFit/>
          </a:bodyPr>
          <a:lstStyle/>
          <a:p>
            <a:pPr lvl="0"/>
            <a:r>
              <a:rPr lang="en-US" sz="3600" b="1" dirty="0" smtClean="0">
                <a:solidFill>
                  <a:prstClr val="black"/>
                </a:solidFill>
              </a:rPr>
              <a:t>19</a:t>
            </a:r>
            <a:endParaRPr lang="en-US" sz="3600" b="1" dirty="0">
              <a:solidFill>
                <a:prstClr val="black"/>
              </a:solidFill>
            </a:endParaRPr>
          </a:p>
        </p:txBody>
      </p:sp>
    </p:spTree>
    <p:extLst>
      <p:ext uri="{BB962C8B-B14F-4D97-AF65-F5344CB8AC3E}">
        <p14:creationId xmlns:p14="http://schemas.microsoft.com/office/powerpoint/2010/main" val="2124332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01300" y="215900"/>
            <a:ext cx="900827" cy="646331"/>
          </a:xfrm>
          <a:prstGeom prst="rect">
            <a:avLst/>
          </a:prstGeom>
          <a:noFill/>
        </p:spPr>
        <p:txBody>
          <a:bodyPr wrap="square" rtlCol="0">
            <a:spAutoFit/>
          </a:bodyPr>
          <a:lstStyle/>
          <a:p>
            <a:r>
              <a:rPr lang="en-US" sz="3600" b="1" dirty="0" smtClean="0">
                <a:solidFill>
                  <a:schemeClr val="bg1"/>
                </a:solidFill>
              </a:rPr>
              <a:t>20</a:t>
            </a:r>
            <a:endParaRPr lang="en-US" sz="3600" b="1" dirty="0">
              <a:solidFill>
                <a:schemeClr val="bg1"/>
              </a:solidFill>
            </a:endParaRPr>
          </a:p>
        </p:txBody>
      </p:sp>
      <p:sp>
        <p:nvSpPr>
          <p:cNvPr id="2" name="TextBox 1"/>
          <p:cNvSpPr txBox="1"/>
          <p:nvPr/>
        </p:nvSpPr>
        <p:spPr>
          <a:xfrm>
            <a:off x="215900" y="1231900"/>
            <a:ext cx="11785600" cy="4874155"/>
          </a:xfrm>
          <a:prstGeom prst="rect">
            <a:avLst/>
          </a:prstGeom>
          <a:noFill/>
        </p:spPr>
        <p:txBody>
          <a:bodyPr wrap="square" rtlCol="0">
            <a:spAutoFit/>
          </a:bodyPr>
          <a:lstStyle/>
          <a:p>
            <a:pPr marL="228600" lvl="0" indent="-228600" defTabSz="914400" eaLnBrk="0" fontAlgn="base" hangingPunct="0">
              <a:lnSpc>
                <a:spcPct val="90000"/>
              </a:lnSpc>
              <a:spcBef>
                <a:spcPts val="1000"/>
              </a:spcBef>
              <a:spcAft>
                <a:spcPct val="0"/>
              </a:spcAft>
              <a:buFont typeface="Arial" panose="020B0604020202020204" pitchFamily="34" charset="0"/>
              <a:buChar char="•"/>
            </a:pPr>
            <a:r>
              <a:rPr lang="en-US" sz="2800" dirty="0">
                <a:latin typeface="Calibri"/>
              </a:rPr>
              <a:t>There is a gap of approximately 75-80 years between the ministries of the prophets Isaiah and Jeremiah. Isaiah's ministry is generally placed between 740 and 680 BCE, while Jeremiah's began around 626 BCE and continued until after the fall of Jerusalem in 586 BCE.</a:t>
            </a:r>
          </a:p>
          <a:p>
            <a:pPr marL="228600" lvl="0" indent="-228600" defTabSz="914400" eaLnBrk="0" fontAlgn="base" hangingPunct="0">
              <a:lnSpc>
                <a:spcPct val="90000"/>
              </a:lnSpc>
              <a:spcBef>
                <a:spcPts val="1000"/>
              </a:spcBef>
              <a:spcAft>
                <a:spcPct val="0"/>
              </a:spcAft>
              <a:buFont typeface="Arial" panose="020B0604020202020204" pitchFamily="34" charset="0"/>
              <a:buChar char="•"/>
            </a:pPr>
            <a:r>
              <a:rPr lang="en-US" sz="2800" dirty="0">
                <a:latin typeface="Calibri"/>
              </a:rPr>
              <a:t>Jeremiah 31:31-33 “Behold, days are coming,” declares the Lord, “when I will make </a:t>
            </a:r>
            <a:r>
              <a:rPr lang="en-US" sz="2800" i="1" dirty="0">
                <a:solidFill>
                  <a:srgbClr val="FF0000"/>
                </a:solidFill>
                <a:latin typeface="Calibri"/>
              </a:rPr>
              <a:t>a new covenant </a:t>
            </a:r>
            <a:r>
              <a:rPr lang="en-US" sz="2800" dirty="0">
                <a:latin typeface="Calibri"/>
              </a:rPr>
              <a:t>with the house of Israel and the house of Judah, 32 not like the covenant which I made with their fathers on the day I took them by the hand to bring them out of the land of Egypt, My covenant which they broke, although I was a husband to them,” declares the Lord. 33 “For this is the covenant which I will make with the house of Israel after those days,” declares the Lord: “I will put My law within them and write it on their heart; and I will be their God, and they shall be My people.</a:t>
            </a:r>
          </a:p>
        </p:txBody>
      </p:sp>
      <p:sp>
        <p:nvSpPr>
          <p:cNvPr id="3" name="Subtitle 2"/>
          <p:cNvSpPr>
            <a:spLocks noGrp="1"/>
          </p:cNvSpPr>
          <p:nvPr>
            <p:ph type="subTitle" idx="1"/>
          </p:nvPr>
        </p:nvSpPr>
        <p:spPr>
          <a:xfrm>
            <a:off x="114300" y="215900"/>
            <a:ext cx="10287000" cy="1016000"/>
          </a:xfrm>
        </p:spPr>
        <p:txBody>
          <a:bodyPr>
            <a:noAutofit/>
          </a:bodyPr>
          <a:lstStyle/>
          <a:p>
            <a:pPr algn="ctr"/>
            <a:r>
              <a:rPr lang="en-US" sz="6000" b="1" dirty="0" smtClean="0">
                <a:solidFill>
                  <a:srgbClr val="FFFF00"/>
                </a:solidFill>
                <a:latin typeface="Calibri Light" panose="020F0302020204030204" pitchFamily="34" charset="0"/>
                <a:cs typeface="Calibri Light" panose="020F0302020204030204" pitchFamily="34" charset="0"/>
              </a:rPr>
              <a:t>J</a:t>
            </a:r>
            <a:r>
              <a:rPr lang="en-US" sz="5400" b="1" dirty="0" smtClean="0">
                <a:solidFill>
                  <a:srgbClr val="FFFF00"/>
                </a:solidFill>
                <a:latin typeface="Calibri Light" panose="020F0302020204030204" pitchFamily="34" charset="0"/>
                <a:cs typeface="Calibri Light" panose="020F0302020204030204" pitchFamily="34" charset="0"/>
              </a:rPr>
              <a:t>eremiah</a:t>
            </a:r>
            <a:r>
              <a:rPr lang="en-US" sz="6000" b="1" dirty="0" smtClean="0">
                <a:solidFill>
                  <a:srgbClr val="FFFF00"/>
                </a:solidFill>
                <a:latin typeface="Calibri Light" panose="020F0302020204030204" pitchFamily="34" charset="0"/>
                <a:cs typeface="Calibri Light" panose="020F0302020204030204" pitchFamily="34" charset="0"/>
              </a:rPr>
              <a:t> 31</a:t>
            </a:r>
            <a:endParaRPr lang="en-US" sz="60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8165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16455</TotalTime>
  <Words>835</Words>
  <Application>Microsoft Office PowerPoint</Application>
  <PresentationFormat>Widescreen</PresentationFormat>
  <Paragraphs>63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Century Gothic</vt:lpstr>
      <vt:lpstr>Raleway</vt:lpstr>
      <vt:lpstr>Times New Roman</vt:lpstr>
      <vt:lpstr>Wingdings 3</vt:lpstr>
      <vt:lpstr>Ion</vt:lpstr>
      <vt:lpstr>PowerPoint Presentation</vt:lpstr>
      <vt:lpstr>Question </vt:lpstr>
      <vt:lpstr>Historic Premillennialism is explained well Dr. Walter Martin who was the Bible Answer Man on radio as well as college teacher and frequent guest on The John Ankerberg Show. Dr. Martin wrote the book “Kingdom of The Cults” which is still used as a text book today to teach about cults. Here is Dr. Martin on the subject </vt:lpstr>
      <vt:lpstr>PowerPoint Presentation</vt:lpstr>
      <vt:lpstr>PowerPoint Presentation</vt:lpstr>
      <vt:lpstr>PowerPoint Presentation</vt:lpstr>
      <vt:lpstr>PowerPoint Presentation</vt:lpstr>
      <vt:lpstr>  Genesis17:9 “Then God said to Abraham, “As for you, you must keep my covenant, you and your descendants after you for the generations to come. 10 This is my covenant with you and your descendants after you, the covenant you are to keep: Every male among you shall be circumcised.”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Here is the history:</vt:lpstr>
      <vt:lpstr>Here is the history:</vt:lpstr>
      <vt:lpstr>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spots kmvl.net</dc:creator>
  <cp:lastModifiedBy>spots kmvl.net</cp:lastModifiedBy>
  <cp:revision>74</cp:revision>
  <cp:lastPrinted>2025-09-14T11:26:52Z</cp:lastPrinted>
  <dcterms:created xsi:type="dcterms:W3CDTF">2025-08-25T21:06:38Z</dcterms:created>
  <dcterms:modified xsi:type="dcterms:W3CDTF">2025-09-14T11:55:21Z</dcterms:modified>
</cp:coreProperties>
</file>