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12" r:id="rId3"/>
    <p:sldId id="297" r:id="rId4"/>
    <p:sldId id="303" r:id="rId5"/>
    <p:sldId id="304" r:id="rId6"/>
    <p:sldId id="305" r:id="rId7"/>
    <p:sldId id="290" r:id="rId8"/>
    <p:sldId id="311" r:id="rId9"/>
    <p:sldId id="292" r:id="rId10"/>
    <p:sldId id="306" r:id="rId11"/>
    <p:sldId id="307" r:id="rId12"/>
    <p:sldId id="308" r:id="rId13"/>
    <p:sldId id="314" r:id="rId14"/>
    <p:sldId id="317" r:id="rId15"/>
    <p:sldId id="315" r:id="rId16"/>
    <p:sldId id="313" r:id="rId17"/>
    <p:sldId id="291" r:id="rId18"/>
    <p:sldId id="316" r:id="rId19"/>
    <p:sldId id="309" r:id="rId20"/>
    <p:sldId id="318" r:id="rId21"/>
    <p:sldId id="319" r:id="rId22"/>
    <p:sldId id="320" r:id="rId23"/>
    <p:sldId id="310" r:id="rId24"/>
    <p:sldId id="299" r:id="rId25"/>
  </p:sldIdLst>
  <p:sldSz cx="12192000" cy="6858000"/>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7" d="100"/>
          <a:sy n="57" d="100"/>
        </p:scale>
        <p:origin x="72"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9/18/2025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9/18/2025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9/18/2025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9/18/2025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9/18/2025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9/18/2025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bibletruthorfiction.com/The%20Unseen%20Realm.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0" y="5600700"/>
            <a:ext cx="9498013" cy="1028700"/>
          </a:xfrm>
        </p:spPr>
        <p:txBody>
          <a:bodyPr>
            <a:normAutofit/>
          </a:bodyPr>
          <a:lstStyle/>
          <a:p>
            <a:r>
              <a:rPr lang="en-US" sz="5400" dirty="0" smtClean="0">
                <a:latin typeface="+mn-lt"/>
              </a:rPr>
              <a:t>Week </a:t>
            </a:r>
            <a:r>
              <a:rPr lang="en-US" sz="5400" dirty="0">
                <a:latin typeface="+mn-lt"/>
              </a:rPr>
              <a:t>5</a:t>
            </a:r>
            <a:endParaRPr lang="en-US" sz="5400" dirty="0">
              <a:latin typeface="+mn-lt"/>
            </a:endParaRPr>
          </a:p>
        </p:txBody>
      </p:sp>
      <p:sp>
        <p:nvSpPr>
          <p:cNvPr id="4" name="TextBox 3"/>
          <p:cNvSpPr txBox="1"/>
          <p:nvPr/>
        </p:nvSpPr>
        <p:spPr>
          <a:xfrm>
            <a:off x="10439400" y="241300"/>
            <a:ext cx="838200" cy="646331"/>
          </a:xfrm>
          <a:prstGeom prst="rect">
            <a:avLst/>
          </a:prstGeom>
          <a:noFill/>
        </p:spPr>
        <p:txBody>
          <a:bodyPr wrap="square" rtlCol="0">
            <a:spAutoFit/>
          </a:bodyPr>
          <a:lstStyle/>
          <a:p>
            <a:r>
              <a:rPr lang="en-US" sz="3600" b="1" dirty="0" smtClean="0">
                <a:solidFill>
                  <a:schemeClr val="bg1"/>
                </a:solidFill>
              </a:rPr>
              <a:t>76</a:t>
            </a:r>
            <a:endParaRPr lang="en-US" sz="36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519" y="551765"/>
            <a:ext cx="8775081" cy="4979245"/>
          </a:xfrm>
          <a:prstGeom prst="rect">
            <a:avLst/>
          </a:prstGeom>
        </p:spPr>
      </p:pic>
    </p:spTree>
    <p:extLst>
      <p:ext uri="{BB962C8B-B14F-4D97-AF65-F5344CB8AC3E}">
        <p14:creationId xmlns:p14="http://schemas.microsoft.com/office/powerpoint/2010/main" val="3754916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8947522" cy="931582"/>
          </a:xfrm>
        </p:spPr>
        <p:txBody>
          <a:bodyPr/>
          <a:lstStyle/>
          <a:p>
            <a:r>
              <a:rPr lang="en-US" dirty="0" smtClean="0">
                <a:solidFill>
                  <a:srgbClr val="92D050"/>
                </a:solidFill>
              </a:rPr>
              <a:t>Revelation 20:4</a:t>
            </a:r>
            <a:endParaRPr lang="en-US" dirty="0">
              <a:solidFill>
                <a:srgbClr val="92D050"/>
              </a:solidFill>
            </a:endParaRPr>
          </a:p>
        </p:txBody>
      </p:sp>
      <p:sp>
        <p:nvSpPr>
          <p:cNvPr id="3" name="Content Placeholder 2"/>
          <p:cNvSpPr>
            <a:spLocks noGrp="1"/>
          </p:cNvSpPr>
          <p:nvPr>
            <p:ph idx="1"/>
          </p:nvPr>
        </p:nvSpPr>
        <p:spPr>
          <a:xfrm>
            <a:off x="1103312" y="1244600"/>
            <a:ext cx="8946541" cy="4800599"/>
          </a:xfrm>
        </p:spPr>
        <p:txBody>
          <a:bodyPr>
            <a:normAutofit fontScale="62500" lnSpcReduction="20000"/>
          </a:bodyPr>
          <a:lstStyle/>
          <a:p>
            <a:pPr marL="0" indent="0">
              <a:buNone/>
            </a:pPr>
            <a:r>
              <a:rPr lang="en-US" sz="4000" dirty="0" smtClean="0">
                <a:solidFill>
                  <a:srgbClr val="92D050"/>
                </a:solidFill>
              </a:rPr>
              <a:t>4. Then </a:t>
            </a:r>
            <a:r>
              <a:rPr lang="en-US" sz="4000" dirty="0">
                <a:solidFill>
                  <a:srgbClr val="92D050"/>
                </a:solidFill>
              </a:rPr>
              <a:t>I saw thrones, and they sat on them, and judgment was given to </a:t>
            </a:r>
            <a:r>
              <a:rPr lang="en-US" sz="4000" dirty="0">
                <a:solidFill>
                  <a:srgbClr val="00B0F0"/>
                </a:solidFill>
              </a:rPr>
              <a:t>them</a:t>
            </a:r>
            <a:r>
              <a:rPr lang="en-US" sz="4000" dirty="0" smtClean="0"/>
              <a:t>.</a:t>
            </a:r>
          </a:p>
          <a:p>
            <a:pPr marL="0" indent="0">
              <a:buNone/>
            </a:pPr>
            <a:endParaRPr lang="en-US" sz="4000" dirty="0"/>
          </a:p>
          <a:p>
            <a:pPr marL="0" indent="0">
              <a:buNone/>
            </a:pPr>
            <a:r>
              <a:rPr lang="en-US" sz="4000" i="1" dirty="0" smtClean="0"/>
              <a:t>The </a:t>
            </a:r>
            <a:r>
              <a:rPr lang="en-US" sz="4000" i="1" dirty="0"/>
              <a:t>"divine council" refers to a heavenly assembly of spiritual beings who serve under </a:t>
            </a:r>
            <a:r>
              <a:rPr lang="en-US" sz="4000" i="1" dirty="0" smtClean="0"/>
              <a:t>God, </a:t>
            </a:r>
            <a:r>
              <a:rPr lang="en-US" sz="4000" i="1" dirty="0"/>
              <a:t>and participate in the governance of creation. </a:t>
            </a:r>
            <a:r>
              <a:rPr lang="en-US" sz="4000" i="1" dirty="0" smtClean="0"/>
              <a:t>Passages </a:t>
            </a:r>
            <a:r>
              <a:rPr lang="en-US" sz="4000" i="1" dirty="0"/>
              <a:t>such as Deuteronomy 32:8, 1 Kings 22:19–23, Job 1:6–12, and Isaiah 6 all describe God's interactions with this council. The council includes beings like the "sons of God" and even a rebellious figure referred to as Satan</a:t>
            </a:r>
            <a:r>
              <a:rPr lang="en-US" sz="4000" i="1" dirty="0">
                <a:solidFill>
                  <a:srgbClr val="92D050"/>
                </a:solidFill>
              </a:rPr>
              <a:t>. </a:t>
            </a:r>
            <a:endParaRPr lang="en-US" sz="4000" i="1" dirty="0" smtClean="0">
              <a:solidFill>
                <a:srgbClr val="92D050"/>
              </a:solidFill>
            </a:endParaRPr>
          </a:p>
          <a:p>
            <a:pPr marL="0" indent="0">
              <a:buNone/>
            </a:pPr>
            <a:endParaRPr lang="en-US" sz="4000" i="1" dirty="0" smtClean="0">
              <a:solidFill>
                <a:srgbClr val="92D050"/>
              </a:solidFill>
            </a:endParaRPr>
          </a:p>
          <a:p>
            <a:pPr marL="0" indent="0" algn="ctr">
              <a:buNone/>
            </a:pPr>
            <a:r>
              <a:rPr lang="en-US" sz="5100" i="1" dirty="0" smtClean="0">
                <a:solidFill>
                  <a:srgbClr val="00B0F0"/>
                </a:solidFill>
                <a:hlinkClick r:id="rId2"/>
              </a:rPr>
              <a:t>The Unseen Realm</a:t>
            </a:r>
            <a:endParaRPr lang="en-US" sz="5100" i="1" dirty="0">
              <a:solidFill>
                <a:srgbClr val="00B0F0"/>
              </a:solidFill>
            </a:endParaRPr>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60</a:t>
            </a:r>
            <a:endParaRPr lang="en-US" sz="3600" b="1" dirty="0">
              <a:solidFill>
                <a:prstClr val="black"/>
              </a:solidFill>
            </a:endParaRPr>
          </a:p>
        </p:txBody>
      </p:sp>
    </p:spTree>
    <p:extLst>
      <p:ext uri="{BB962C8B-B14F-4D97-AF65-F5344CB8AC3E}">
        <p14:creationId xmlns:p14="http://schemas.microsoft.com/office/powerpoint/2010/main" val="2221729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8947522" cy="931582"/>
          </a:xfrm>
        </p:spPr>
        <p:txBody>
          <a:bodyPr/>
          <a:lstStyle/>
          <a:p>
            <a:r>
              <a:rPr lang="en-US" dirty="0" smtClean="0">
                <a:solidFill>
                  <a:srgbClr val="92D050"/>
                </a:solidFill>
              </a:rPr>
              <a:t>Revelation 20:4</a:t>
            </a:r>
            <a:endParaRPr lang="en-US" dirty="0">
              <a:solidFill>
                <a:srgbClr val="92D050"/>
              </a:solidFill>
            </a:endParaRPr>
          </a:p>
        </p:txBody>
      </p:sp>
      <p:sp>
        <p:nvSpPr>
          <p:cNvPr id="3" name="Content Placeholder 2"/>
          <p:cNvSpPr>
            <a:spLocks noGrp="1"/>
          </p:cNvSpPr>
          <p:nvPr>
            <p:ph idx="1"/>
          </p:nvPr>
        </p:nvSpPr>
        <p:spPr>
          <a:xfrm>
            <a:off x="1103312" y="1244600"/>
            <a:ext cx="8946541" cy="4800599"/>
          </a:xfrm>
        </p:spPr>
        <p:txBody>
          <a:bodyPr>
            <a:normAutofit fontScale="77500" lnSpcReduction="20000"/>
          </a:bodyPr>
          <a:lstStyle/>
          <a:p>
            <a:pPr marL="0" indent="0">
              <a:buNone/>
            </a:pPr>
            <a:r>
              <a:rPr lang="en-US" sz="4000" dirty="0" smtClean="0">
                <a:solidFill>
                  <a:srgbClr val="92D050"/>
                </a:solidFill>
              </a:rPr>
              <a:t>4. Then </a:t>
            </a:r>
            <a:r>
              <a:rPr lang="en-US" sz="4000" dirty="0">
                <a:solidFill>
                  <a:srgbClr val="92D050"/>
                </a:solidFill>
              </a:rPr>
              <a:t>I saw thrones, and they sat on them, and judgment was given to </a:t>
            </a:r>
            <a:r>
              <a:rPr lang="en-US" sz="4000" dirty="0">
                <a:solidFill>
                  <a:srgbClr val="00B0F0"/>
                </a:solidFill>
              </a:rPr>
              <a:t>them</a:t>
            </a:r>
            <a:r>
              <a:rPr lang="en-US" sz="4000" dirty="0" smtClean="0"/>
              <a:t>.</a:t>
            </a:r>
          </a:p>
          <a:p>
            <a:pPr marL="0" indent="0">
              <a:buNone/>
            </a:pPr>
            <a:endParaRPr lang="en-US" sz="4000" dirty="0"/>
          </a:p>
          <a:p>
            <a:pPr marL="0" indent="0">
              <a:buNone/>
            </a:pPr>
            <a:r>
              <a:rPr lang="en-US" sz="4000" i="1" dirty="0">
                <a:solidFill>
                  <a:srgbClr val="C00000"/>
                </a:solidFill>
              </a:rPr>
              <a:t>And</a:t>
            </a:r>
            <a:r>
              <a:rPr lang="en-US" sz="4000" i="1" dirty="0"/>
              <a:t> I saw the souls of those who had been beheaded because of </a:t>
            </a:r>
            <a:r>
              <a:rPr lang="en-US" sz="4000" i="1" dirty="0" smtClean="0"/>
              <a:t>their </a:t>
            </a:r>
            <a:r>
              <a:rPr lang="en-US" sz="4000" i="1" dirty="0"/>
              <a:t>testimony of Jesus and because of the word of God, and those who had not worshiped the beast or his image, and had not received the mark on their foreheads and on their hands; and they came to life and reigned with Christ for a thousand years</a:t>
            </a:r>
            <a:r>
              <a:rPr lang="en-US" sz="4000" i="1" dirty="0" smtClean="0"/>
              <a:t>.</a:t>
            </a:r>
            <a:endParaRPr lang="en-US" sz="4000" i="1" dirty="0" smtClean="0">
              <a:solidFill>
                <a:srgbClr val="92D050"/>
              </a:solidFill>
            </a:endParaRPr>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61</a:t>
            </a:r>
            <a:endParaRPr lang="en-US" sz="3600" b="1" dirty="0">
              <a:solidFill>
                <a:prstClr val="black"/>
              </a:solidFill>
            </a:endParaRPr>
          </a:p>
        </p:txBody>
      </p:sp>
    </p:spTree>
    <p:extLst>
      <p:ext uri="{BB962C8B-B14F-4D97-AF65-F5344CB8AC3E}">
        <p14:creationId xmlns:p14="http://schemas.microsoft.com/office/powerpoint/2010/main" val="2114211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442" y="3416300"/>
            <a:ext cx="10671658" cy="2590800"/>
          </a:xfrm>
        </p:spPr>
        <p:txBody>
          <a:bodyPr>
            <a:noAutofit/>
          </a:bodyPr>
          <a:lstStyle/>
          <a:p>
            <a:pPr marL="0" indent="0">
              <a:buNone/>
            </a:pPr>
            <a:r>
              <a:rPr lang="en-US" sz="3200" dirty="0"/>
              <a:t>At this point in my journey, I (Jerry) fall in this camp, though I am also drawn to </a:t>
            </a:r>
            <a:r>
              <a:rPr lang="en-US" sz="3200" dirty="0" smtClean="0"/>
              <a:t>the Amillennial </a:t>
            </a:r>
            <a:r>
              <a:rPr lang="en-US" sz="3200" dirty="0"/>
              <a:t>position. The sticking point for me is the 1,000-year reign of Jesus </a:t>
            </a:r>
            <a:r>
              <a:rPr lang="en-US" sz="3200" dirty="0" smtClean="0"/>
              <a:t>taking place </a:t>
            </a:r>
            <a:r>
              <a:rPr lang="en-US" sz="3200" dirty="0"/>
              <a:t>during a literal rather than a symbolic period of time.</a:t>
            </a:r>
            <a:endParaRPr lang="en-US" sz="3200" i="1" dirty="0" smtClean="0"/>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62</a:t>
            </a:r>
            <a:endParaRPr lang="en-US" sz="3600" b="1" dirty="0">
              <a:solidFill>
                <a:prstClr val="black"/>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42" y="539066"/>
            <a:ext cx="9646515" cy="2458134"/>
          </a:xfrm>
          <a:prstGeom prst="rect">
            <a:avLst/>
          </a:prstGeom>
        </p:spPr>
      </p:pic>
    </p:spTree>
    <p:extLst>
      <p:ext uri="{BB962C8B-B14F-4D97-AF65-F5344CB8AC3E}">
        <p14:creationId xmlns:p14="http://schemas.microsoft.com/office/powerpoint/2010/main" val="21544463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442" y="3416300"/>
            <a:ext cx="10671658" cy="2590800"/>
          </a:xfrm>
        </p:spPr>
        <p:txBody>
          <a:bodyPr>
            <a:noAutofit/>
          </a:bodyPr>
          <a:lstStyle/>
          <a:p>
            <a:pPr marL="0" indent="0">
              <a:buNone/>
            </a:pPr>
            <a:r>
              <a:rPr lang="en-US" sz="3200" dirty="0"/>
              <a:t>Historic premillennialism was widely held in the first three centuries of Christianity by figures like Papias and Irenaeus, before Augustine's influence led to the prominence of amillennialism in the fourth century.</a:t>
            </a:r>
            <a:endParaRPr lang="en-US" sz="3200" i="1" dirty="0" smtClean="0"/>
          </a:p>
        </p:txBody>
      </p:sp>
      <p:sp>
        <p:nvSpPr>
          <p:cNvPr id="4" name="Rectangle 3"/>
          <p:cNvSpPr/>
          <p:nvPr/>
        </p:nvSpPr>
        <p:spPr>
          <a:xfrm flipH="1">
            <a:off x="10452100" y="215901"/>
            <a:ext cx="889000" cy="1200329"/>
          </a:xfrm>
          <a:prstGeom prst="rect">
            <a:avLst/>
          </a:prstGeom>
        </p:spPr>
        <p:txBody>
          <a:bodyPr wrap="square">
            <a:spAutoFit/>
          </a:bodyPr>
          <a:lstStyle/>
          <a:p>
            <a:pPr lvl="0"/>
            <a:r>
              <a:rPr lang="en-US" sz="3600" b="1" dirty="0" smtClean="0">
                <a:solidFill>
                  <a:prstClr val="black"/>
                </a:solidFill>
              </a:rPr>
              <a:t>64</a:t>
            </a:r>
          </a:p>
          <a:p>
            <a:pPr lvl="0"/>
            <a:endParaRPr lang="en-US" sz="3600" b="1" dirty="0">
              <a:solidFill>
                <a:prstClr val="black"/>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42" y="539066"/>
            <a:ext cx="9646515" cy="2458134"/>
          </a:xfrm>
          <a:prstGeom prst="rect">
            <a:avLst/>
          </a:prstGeom>
        </p:spPr>
      </p:pic>
    </p:spTree>
    <p:extLst>
      <p:ext uri="{BB962C8B-B14F-4D97-AF65-F5344CB8AC3E}">
        <p14:creationId xmlns:p14="http://schemas.microsoft.com/office/powerpoint/2010/main" val="3787371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442" y="3416300"/>
            <a:ext cx="10671658" cy="2590800"/>
          </a:xfrm>
        </p:spPr>
        <p:txBody>
          <a:bodyPr>
            <a:noAutofit/>
          </a:bodyPr>
          <a:lstStyle/>
          <a:p>
            <a:pPr marL="0" indent="0">
              <a:buNone/>
            </a:pPr>
            <a:r>
              <a:rPr lang="en-US" sz="3200" dirty="0"/>
              <a:t>Papias did not teach about a seven-year tribulation. This concept, popularized by 19th-century </a:t>
            </a:r>
            <a:r>
              <a:rPr lang="en-US" sz="3200" dirty="0" smtClean="0"/>
              <a:t>Dispensationalism, </a:t>
            </a:r>
            <a:r>
              <a:rPr lang="en-US" sz="3200" dirty="0"/>
              <a:t>differs significantly from </a:t>
            </a:r>
            <a:r>
              <a:rPr lang="en-US" sz="3200" dirty="0" err="1"/>
              <a:t>Papias's</a:t>
            </a:r>
            <a:r>
              <a:rPr lang="en-US" sz="3200" dirty="0"/>
              <a:t> view, which was part of a tradition known as chiliasm, or premillennialism. </a:t>
            </a:r>
            <a:endParaRPr lang="en-US" sz="3200" i="1" dirty="0" smtClean="0"/>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65</a:t>
            </a:r>
            <a:endParaRPr lang="en-US" sz="3600" b="1" dirty="0">
              <a:solidFill>
                <a:prstClr val="black"/>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42" y="539066"/>
            <a:ext cx="9646515" cy="2458134"/>
          </a:xfrm>
          <a:prstGeom prst="rect">
            <a:avLst/>
          </a:prstGeom>
        </p:spPr>
      </p:pic>
    </p:spTree>
    <p:extLst>
      <p:ext uri="{BB962C8B-B14F-4D97-AF65-F5344CB8AC3E}">
        <p14:creationId xmlns:p14="http://schemas.microsoft.com/office/powerpoint/2010/main" val="2340656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442" y="3416300"/>
            <a:ext cx="10671658" cy="2590800"/>
          </a:xfrm>
        </p:spPr>
        <p:txBody>
          <a:bodyPr>
            <a:noAutofit/>
          </a:bodyPr>
          <a:lstStyle/>
          <a:p>
            <a:pPr marL="0" indent="0">
              <a:buNone/>
            </a:pPr>
            <a:r>
              <a:rPr lang="en-US" sz="3200" dirty="0"/>
              <a:t>Synod of Hippo (393 AD) and the Council of Carthage (397 AD). Its acceptance was a gradual and sometimes contentious process, as some churches and figures initially had doubts about its authorship and content, leading to a varied reception in the early centuries of Christianity. </a:t>
            </a:r>
            <a:endParaRPr lang="en-US" sz="3200" i="1" dirty="0" smtClean="0"/>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66</a:t>
            </a:r>
            <a:endParaRPr lang="en-US" sz="3600" b="1"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486" y="215901"/>
            <a:ext cx="4382914" cy="3012170"/>
          </a:xfrm>
          <a:prstGeom prst="rect">
            <a:avLst/>
          </a:prstGeom>
        </p:spPr>
      </p:pic>
      <p:sp>
        <p:nvSpPr>
          <p:cNvPr id="7" name="TextBox 6"/>
          <p:cNvSpPr txBox="1"/>
          <p:nvPr/>
        </p:nvSpPr>
        <p:spPr>
          <a:xfrm>
            <a:off x="5549900" y="317499"/>
            <a:ext cx="4622800" cy="2677656"/>
          </a:xfrm>
          <a:prstGeom prst="rect">
            <a:avLst/>
          </a:prstGeom>
          <a:noFill/>
        </p:spPr>
        <p:txBody>
          <a:bodyPr wrap="square" rtlCol="0">
            <a:spAutoFit/>
          </a:bodyPr>
          <a:lstStyle/>
          <a:p>
            <a:r>
              <a:rPr lang="en-US" sz="2800" dirty="0" smtClean="0">
                <a:solidFill>
                  <a:srgbClr val="FFFF00"/>
                </a:solidFill>
              </a:rPr>
              <a:t>Irenaeus or Papias would never have considered The Revelation of John it was not considered cannon until after their time.</a:t>
            </a:r>
            <a:endParaRPr lang="en-US" sz="2800" dirty="0">
              <a:solidFill>
                <a:srgbClr val="FFFF00"/>
              </a:solidFill>
            </a:endParaRPr>
          </a:p>
        </p:txBody>
      </p:sp>
    </p:spTree>
    <p:extLst>
      <p:ext uri="{BB962C8B-B14F-4D97-AF65-F5344CB8AC3E}">
        <p14:creationId xmlns:p14="http://schemas.microsoft.com/office/powerpoint/2010/main" val="2233910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97000"/>
            <a:ext cx="10388600" cy="4610100"/>
          </a:xfrm>
        </p:spPr>
        <p:txBody>
          <a:bodyPr>
            <a:noAutofit/>
          </a:bodyPr>
          <a:lstStyle/>
          <a:p>
            <a:pPr marL="0" indent="0">
              <a:buNone/>
            </a:pPr>
            <a:r>
              <a:rPr lang="en-US" sz="2400" dirty="0"/>
              <a:t>13 But we do not want you to be uninformed, brothers and sisters, about those who </a:t>
            </a:r>
            <a:r>
              <a:rPr lang="en-US" sz="2400" dirty="0" smtClean="0"/>
              <a:t>are </a:t>
            </a:r>
            <a:r>
              <a:rPr lang="en-US" sz="2400" dirty="0"/>
              <a:t>asleep, so that you will not grieve as indeed the rest of mankind do, who have no hope. 14 For if we believe that Jesus died and rose from the dead, so also God will bring with Him those who have fallen asleep </a:t>
            </a:r>
            <a:r>
              <a:rPr lang="en-US" sz="2400" dirty="0" smtClean="0"/>
              <a:t>through </a:t>
            </a:r>
            <a:r>
              <a:rPr lang="en-US" sz="2400" dirty="0"/>
              <a:t>Jesus. 15 For we say this to you by the word of the Lord, that we who are alive </a:t>
            </a:r>
            <a:r>
              <a:rPr lang="en-US" sz="2400" dirty="0" smtClean="0"/>
              <a:t>and </a:t>
            </a:r>
            <a:r>
              <a:rPr lang="en-US" sz="2400" dirty="0"/>
              <a:t>remain until the coming of the Lord will not precede those who have fallen asleep. 16 For the Lord Himself will descend from heaven with a </a:t>
            </a:r>
            <a:r>
              <a:rPr lang="en-US" sz="2400" dirty="0" smtClean="0"/>
              <a:t>shout</a:t>
            </a:r>
            <a:r>
              <a:rPr lang="en-US" sz="2400" dirty="0"/>
              <a:t>, with the voice of the archangel and with the </a:t>
            </a:r>
            <a:r>
              <a:rPr lang="en-US" sz="2400" dirty="0">
                <a:solidFill>
                  <a:srgbClr val="FFC000"/>
                </a:solidFill>
              </a:rPr>
              <a:t>trumpet of God</a:t>
            </a:r>
            <a:r>
              <a:rPr lang="en-US" sz="2400" dirty="0"/>
              <a:t>, and the dead in Christ will rise first. 17 Then we who are alive, who remain, will be caught up together with them in the clouds to meet the Lord in the air, and so we will </a:t>
            </a:r>
            <a:r>
              <a:rPr lang="en-US" sz="2400" dirty="0">
                <a:solidFill>
                  <a:srgbClr val="FFC000"/>
                </a:solidFill>
              </a:rPr>
              <a:t>always be with the </a:t>
            </a:r>
            <a:r>
              <a:rPr lang="en-US" sz="2400" dirty="0" smtClean="0">
                <a:solidFill>
                  <a:srgbClr val="FFC000"/>
                </a:solidFill>
              </a:rPr>
              <a:t>Lord.</a:t>
            </a:r>
            <a:endParaRPr lang="en-US" sz="2400" i="1" dirty="0" smtClean="0">
              <a:solidFill>
                <a:srgbClr val="FFC000"/>
              </a:solidFill>
            </a:endParaRPr>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67</a:t>
            </a:r>
            <a:endParaRPr lang="en-US" sz="3600" b="1" dirty="0">
              <a:solidFill>
                <a:prstClr val="black"/>
              </a:solidFill>
            </a:endParaRPr>
          </a:p>
        </p:txBody>
      </p:sp>
      <p:sp>
        <p:nvSpPr>
          <p:cNvPr id="5" name="TextBox 4"/>
          <p:cNvSpPr txBox="1"/>
          <p:nvPr/>
        </p:nvSpPr>
        <p:spPr>
          <a:xfrm>
            <a:off x="800100" y="482600"/>
            <a:ext cx="6564113" cy="782141"/>
          </a:xfrm>
          <a:prstGeom prst="rect">
            <a:avLst/>
          </a:prstGeom>
          <a:noFill/>
        </p:spPr>
        <p:txBody>
          <a:bodyPr wrap="square" rtlCol="0">
            <a:spAutoFit/>
          </a:bodyPr>
          <a:lstStyle/>
          <a:p>
            <a:r>
              <a:rPr lang="en-US" sz="4400" dirty="0" smtClean="0">
                <a:solidFill>
                  <a:srgbClr val="92D050"/>
                </a:solidFill>
              </a:rPr>
              <a:t>I Thessalonians 4:13-17</a:t>
            </a:r>
            <a:endParaRPr lang="en-US" sz="4400" dirty="0">
              <a:solidFill>
                <a:srgbClr val="92D050"/>
              </a:solidFill>
            </a:endParaRPr>
          </a:p>
        </p:txBody>
      </p:sp>
    </p:spTree>
    <p:extLst>
      <p:ext uri="{BB962C8B-B14F-4D97-AF65-F5344CB8AC3E}">
        <p14:creationId xmlns:p14="http://schemas.microsoft.com/office/powerpoint/2010/main" val="1110474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15901"/>
            <a:ext cx="9403134" cy="646331"/>
          </a:xfrm>
        </p:spPr>
        <p:txBody>
          <a:bodyPr/>
          <a:lstStyle/>
          <a:p>
            <a:r>
              <a:rPr lang="en-US" dirty="0" smtClean="0">
                <a:solidFill>
                  <a:srgbClr val="92D050"/>
                </a:solidFill>
              </a:rPr>
              <a:t>I Corinthians 15:50-57</a:t>
            </a:r>
            <a:endParaRPr lang="en-US" dirty="0">
              <a:solidFill>
                <a:srgbClr val="92D050"/>
              </a:solidFill>
            </a:endParaRPr>
          </a:p>
        </p:txBody>
      </p:sp>
      <p:sp>
        <p:nvSpPr>
          <p:cNvPr id="3" name="Content Placeholder 2"/>
          <p:cNvSpPr>
            <a:spLocks noGrp="1"/>
          </p:cNvSpPr>
          <p:nvPr>
            <p:ph idx="1"/>
          </p:nvPr>
        </p:nvSpPr>
        <p:spPr>
          <a:xfrm>
            <a:off x="139700" y="1231900"/>
            <a:ext cx="11836400" cy="5626100"/>
          </a:xfrm>
        </p:spPr>
        <p:txBody>
          <a:bodyPr>
            <a:noAutofit/>
          </a:bodyPr>
          <a:lstStyle/>
          <a:p>
            <a:pPr marL="0" indent="0">
              <a:buNone/>
            </a:pPr>
            <a:r>
              <a:rPr lang="en-US" sz="2700" dirty="0">
                <a:solidFill>
                  <a:srgbClr val="92D050"/>
                </a:solidFill>
              </a:rPr>
              <a:t>50</a:t>
            </a:r>
            <a:r>
              <a:rPr lang="en-US" sz="2700" dirty="0"/>
              <a:t> Now I say this, brothers and sisters, that flesh and blood cannot inherit the kingdom of God; nor does </a:t>
            </a:r>
            <a:r>
              <a:rPr lang="en-US" sz="2700" dirty="0" smtClean="0"/>
              <a:t>the </a:t>
            </a:r>
            <a:r>
              <a:rPr lang="en-US" sz="2700" dirty="0"/>
              <a:t>perishable inherit </a:t>
            </a:r>
            <a:r>
              <a:rPr lang="en-US" sz="2700" dirty="0" smtClean="0"/>
              <a:t>the </a:t>
            </a:r>
            <a:r>
              <a:rPr lang="en-US" sz="2700" dirty="0"/>
              <a:t>imperishable. </a:t>
            </a:r>
            <a:r>
              <a:rPr lang="en-US" sz="2700" dirty="0">
                <a:solidFill>
                  <a:srgbClr val="92D050"/>
                </a:solidFill>
              </a:rPr>
              <a:t>51</a:t>
            </a:r>
            <a:r>
              <a:rPr lang="en-US" sz="2700" dirty="0"/>
              <a:t> Behold, I am telling you a </a:t>
            </a:r>
            <a:r>
              <a:rPr lang="en-US" sz="2700" dirty="0" smtClean="0"/>
              <a:t>mystery</a:t>
            </a:r>
            <a:r>
              <a:rPr lang="en-US" sz="2700" dirty="0"/>
              <a:t>; we will not all sleep, but we will all be changed, </a:t>
            </a:r>
            <a:r>
              <a:rPr lang="en-US" sz="2700" dirty="0">
                <a:solidFill>
                  <a:srgbClr val="92D050"/>
                </a:solidFill>
              </a:rPr>
              <a:t>52</a:t>
            </a:r>
            <a:r>
              <a:rPr lang="en-US" sz="2700" dirty="0"/>
              <a:t> </a:t>
            </a:r>
            <a:r>
              <a:rPr lang="en-US" sz="2700" i="1" dirty="0">
                <a:solidFill>
                  <a:srgbClr val="FFFF00"/>
                </a:solidFill>
              </a:rPr>
              <a:t>in a moment, in the twinkling of an eye, at the last trumpet; for the </a:t>
            </a:r>
            <a:r>
              <a:rPr lang="en-US" sz="2700" i="1" dirty="0">
                <a:solidFill>
                  <a:srgbClr val="C00000"/>
                </a:solidFill>
              </a:rPr>
              <a:t>trumpet will sound</a:t>
            </a:r>
            <a:r>
              <a:rPr lang="en-US" sz="2700" i="1" dirty="0">
                <a:solidFill>
                  <a:srgbClr val="FFFF00"/>
                </a:solidFill>
              </a:rPr>
              <a:t>, and the dead will be raised </a:t>
            </a:r>
            <a:r>
              <a:rPr lang="en-US" sz="2700" i="1" dirty="0" smtClean="0">
                <a:solidFill>
                  <a:srgbClr val="FFFF00"/>
                </a:solidFill>
              </a:rPr>
              <a:t>imperishable</a:t>
            </a:r>
            <a:r>
              <a:rPr lang="en-US" sz="2700" i="1" dirty="0">
                <a:solidFill>
                  <a:srgbClr val="FFFF00"/>
                </a:solidFill>
              </a:rPr>
              <a:t>, and we will be changed</a:t>
            </a:r>
            <a:r>
              <a:rPr lang="en-US" sz="2700" dirty="0"/>
              <a:t>. </a:t>
            </a:r>
            <a:r>
              <a:rPr lang="en-US" sz="2700" dirty="0">
                <a:solidFill>
                  <a:srgbClr val="92D050"/>
                </a:solidFill>
              </a:rPr>
              <a:t>53</a:t>
            </a:r>
            <a:r>
              <a:rPr lang="en-US" sz="2700" dirty="0"/>
              <a:t> For this </a:t>
            </a:r>
            <a:r>
              <a:rPr lang="en-US" sz="2700" dirty="0" smtClean="0"/>
              <a:t>perishable </a:t>
            </a:r>
            <a:r>
              <a:rPr lang="en-US" sz="2700" dirty="0"/>
              <a:t>must put on </a:t>
            </a:r>
            <a:r>
              <a:rPr lang="en-US" sz="2700" dirty="0" smtClean="0"/>
              <a:t>the </a:t>
            </a:r>
            <a:r>
              <a:rPr lang="en-US" sz="2700" dirty="0"/>
              <a:t>imperishable, and this mortal must put on immortality. </a:t>
            </a:r>
            <a:r>
              <a:rPr lang="en-US" sz="2700" dirty="0">
                <a:solidFill>
                  <a:srgbClr val="92D050"/>
                </a:solidFill>
              </a:rPr>
              <a:t>54</a:t>
            </a:r>
            <a:r>
              <a:rPr lang="en-US" sz="2700" dirty="0"/>
              <a:t> But when this </a:t>
            </a:r>
            <a:r>
              <a:rPr lang="en-US" sz="2700" dirty="0" smtClean="0"/>
              <a:t>perishable </a:t>
            </a:r>
            <a:r>
              <a:rPr lang="en-US" sz="2700" dirty="0"/>
              <a:t>puts on </a:t>
            </a:r>
            <a:r>
              <a:rPr lang="en-US" sz="2700" dirty="0" smtClean="0"/>
              <a:t>the </a:t>
            </a:r>
            <a:r>
              <a:rPr lang="en-US" sz="2700" dirty="0"/>
              <a:t>imperishable, and this mortal puts on immortality, then will come about the saying that is written: “Death has been swallowed up in victory. </a:t>
            </a:r>
            <a:r>
              <a:rPr lang="en-US" sz="2700" dirty="0">
                <a:solidFill>
                  <a:srgbClr val="92D050"/>
                </a:solidFill>
              </a:rPr>
              <a:t>55</a:t>
            </a:r>
            <a:r>
              <a:rPr lang="en-US" sz="2700" dirty="0"/>
              <a:t> Where, O Death, is your victory? Where, O Death, is your sting?” </a:t>
            </a:r>
            <a:r>
              <a:rPr lang="en-US" sz="2700" dirty="0">
                <a:solidFill>
                  <a:srgbClr val="92D050"/>
                </a:solidFill>
              </a:rPr>
              <a:t>56</a:t>
            </a:r>
            <a:r>
              <a:rPr lang="en-US" sz="2700" dirty="0"/>
              <a:t> The sting of death is sin, and the power of sin is the Law; </a:t>
            </a:r>
            <a:r>
              <a:rPr lang="en-US" sz="2700" dirty="0">
                <a:solidFill>
                  <a:srgbClr val="92D050"/>
                </a:solidFill>
              </a:rPr>
              <a:t>57</a:t>
            </a:r>
            <a:r>
              <a:rPr lang="en-US" sz="2700" dirty="0"/>
              <a:t> but thanks be to God, who gives us the victory through our Lord Jesus Christ.</a:t>
            </a:r>
            <a:endParaRPr lang="en-US" sz="2700" dirty="0"/>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68</a:t>
            </a:r>
            <a:endParaRPr lang="en-US" sz="3600" b="1" dirty="0">
              <a:solidFill>
                <a:prstClr val="black"/>
              </a:solidFill>
            </a:endParaRPr>
          </a:p>
        </p:txBody>
      </p:sp>
    </p:spTree>
    <p:extLst>
      <p:ext uri="{BB962C8B-B14F-4D97-AF65-F5344CB8AC3E}">
        <p14:creationId xmlns:p14="http://schemas.microsoft.com/office/powerpoint/2010/main" val="812761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15901"/>
            <a:ext cx="9403134" cy="646331"/>
          </a:xfrm>
        </p:spPr>
        <p:txBody>
          <a:bodyPr/>
          <a:lstStyle/>
          <a:p>
            <a:r>
              <a:rPr lang="en-US" dirty="0" smtClean="0">
                <a:solidFill>
                  <a:srgbClr val="92D050"/>
                </a:solidFill>
              </a:rPr>
              <a:t>Revelation 20:7-9a</a:t>
            </a:r>
            <a:endParaRPr lang="en-US" dirty="0">
              <a:solidFill>
                <a:srgbClr val="92D050"/>
              </a:solidFill>
            </a:endParaRPr>
          </a:p>
        </p:txBody>
      </p:sp>
      <p:sp>
        <p:nvSpPr>
          <p:cNvPr id="3" name="Content Placeholder 2"/>
          <p:cNvSpPr>
            <a:spLocks noGrp="1"/>
          </p:cNvSpPr>
          <p:nvPr>
            <p:ph idx="1"/>
          </p:nvPr>
        </p:nvSpPr>
        <p:spPr>
          <a:xfrm>
            <a:off x="139700" y="1231900"/>
            <a:ext cx="11836400" cy="5626100"/>
          </a:xfrm>
        </p:spPr>
        <p:txBody>
          <a:bodyPr>
            <a:noAutofit/>
          </a:bodyPr>
          <a:lstStyle/>
          <a:p>
            <a:pPr marL="0" indent="0">
              <a:buNone/>
            </a:pPr>
            <a:r>
              <a:rPr lang="en-US" sz="3200" dirty="0">
                <a:solidFill>
                  <a:srgbClr val="92D050"/>
                </a:solidFill>
              </a:rPr>
              <a:t>7</a:t>
            </a:r>
            <a:r>
              <a:rPr lang="en-US" sz="3200" dirty="0"/>
              <a:t> When the thousand years are completed, Satan will be released from his prison, </a:t>
            </a:r>
            <a:r>
              <a:rPr lang="en-US" sz="3200" dirty="0">
                <a:solidFill>
                  <a:srgbClr val="92D050"/>
                </a:solidFill>
              </a:rPr>
              <a:t>8</a:t>
            </a:r>
            <a:r>
              <a:rPr lang="en-US" sz="3200" dirty="0"/>
              <a:t> and will come out </a:t>
            </a:r>
            <a:r>
              <a:rPr lang="en-US" sz="3200" dirty="0">
                <a:solidFill>
                  <a:srgbClr val="00B050"/>
                </a:solidFill>
              </a:rPr>
              <a:t>to deceive the nations</a:t>
            </a:r>
            <a:r>
              <a:rPr lang="en-US" sz="3200" dirty="0"/>
              <a:t> which are at the four corners of the earth, Gog and Magog, to gather them together for the war; the number of them is like the sand of the </a:t>
            </a:r>
            <a:r>
              <a:rPr lang="en-US" sz="3200" dirty="0" smtClean="0"/>
              <a:t>seashore</a:t>
            </a:r>
            <a:r>
              <a:rPr lang="en-US" sz="3200" dirty="0"/>
              <a:t>. </a:t>
            </a:r>
            <a:r>
              <a:rPr lang="en-US" sz="3200" dirty="0">
                <a:solidFill>
                  <a:srgbClr val="92D050"/>
                </a:solidFill>
              </a:rPr>
              <a:t>9</a:t>
            </a:r>
            <a:r>
              <a:rPr lang="en-US" sz="3200" dirty="0"/>
              <a:t> And they came up on the </a:t>
            </a:r>
            <a:r>
              <a:rPr lang="en-US" sz="3200" dirty="0" smtClean="0"/>
              <a:t>broad </a:t>
            </a:r>
            <a:r>
              <a:rPr lang="en-US" sz="3200" dirty="0"/>
              <a:t>plain of the earth and surrounded the camp of the </a:t>
            </a:r>
            <a:r>
              <a:rPr lang="en-US" sz="3200" dirty="0" smtClean="0"/>
              <a:t>saints </a:t>
            </a:r>
            <a:r>
              <a:rPr lang="en-US" sz="3200" dirty="0"/>
              <a:t>and the beloved city</a:t>
            </a:r>
            <a:r>
              <a:rPr lang="en-US" sz="3200" dirty="0" smtClean="0"/>
              <a:t>,…….</a:t>
            </a:r>
            <a:endParaRPr lang="en-US" sz="3200" dirty="0"/>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69</a:t>
            </a:r>
            <a:endParaRPr lang="en-US" sz="3600" b="1" dirty="0">
              <a:solidFill>
                <a:prstClr val="black"/>
              </a:solidFill>
            </a:endParaRPr>
          </a:p>
        </p:txBody>
      </p:sp>
    </p:spTree>
    <p:extLst>
      <p:ext uri="{BB962C8B-B14F-4D97-AF65-F5344CB8AC3E}">
        <p14:creationId xmlns:p14="http://schemas.microsoft.com/office/powerpoint/2010/main" val="2382811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15901"/>
            <a:ext cx="9403134" cy="646331"/>
          </a:xfrm>
        </p:spPr>
        <p:txBody>
          <a:bodyPr/>
          <a:lstStyle/>
          <a:p>
            <a:r>
              <a:rPr lang="en-US" dirty="0" smtClean="0">
                <a:solidFill>
                  <a:srgbClr val="92D050"/>
                </a:solidFill>
              </a:rPr>
              <a:t>Revelation 20:7-9a</a:t>
            </a:r>
            <a:endParaRPr lang="en-US" dirty="0">
              <a:solidFill>
                <a:srgbClr val="92D050"/>
              </a:solidFill>
            </a:endParaRPr>
          </a:p>
        </p:txBody>
      </p:sp>
      <p:sp>
        <p:nvSpPr>
          <p:cNvPr id="3" name="Content Placeholder 2"/>
          <p:cNvSpPr>
            <a:spLocks noGrp="1"/>
          </p:cNvSpPr>
          <p:nvPr>
            <p:ph idx="1"/>
          </p:nvPr>
        </p:nvSpPr>
        <p:spPr>
          <a:xfrm>
            <a:off x="139700" y="1231900"/>
            <a:ext cx="11836400" cy="5626100"/>
          </a:xfrm>
        </p:spPr>
        <p:txBody>
          <a:bodyPr>
            <a:noAutofit/>
          </a:bodyPr>
          <a:lstStyle/>
          <a:p>
            <a:pPr marL="0" indent="0">
              <a:buNone/>
            </a:pPr>
            <a:r>
              <a:rPr lang="en-US" sz="3200" dirty="0">
                <a:solidFill>
                  <a:srgbClr val="92D050"/>
                </a:solidFill>
              </a:rPr>
              <a:t>7</a:t>
            </a:r>
            <a:r>
              <a:rPr lang="en-US" sz="3200" dirty="0"/>
              <a:t> When the thousand years are completed, Satan will be released from his prison, </a:t>
            </a:r>
            <a:r>
              <a:rPr lang="en-US" sz="3200" dirty="0">
                <a:solidFill>
                  <a:srgbClr val="92D050"/>
                </a:solidFill>
              </a:rPr>
              <a:t>8</a:t>
            </a:r>
            <a:r>
              <a:rPr lang="en-US" sz="3200" dirty="0"/>
              <a:t> and will come out </a:t>
            </a:r>
            <a:r>
              <a:rPr lang="en-US" sz="3200" dirty="0">
                <a:solidFill>
                  <a:srgbClr val="00B050"/>
                </a:solidFill>
              </a:rPr>
              <a:t>to deceive the </a:t>
            </a:r>
            <a:r>
              <a:rPr lang="en-US" sz="3200" dirty="0" smtClean="0">
                <a:solidFill>
                  <a:srgbClr val="00B050"/>
                </a:solidFill>
              </a:rPr>
              <a:t>nations………</a:t>
            </a:r>
          </a:p>
          <a:p>
            <a:pPr marL="0" indent="0">
              <a:buNone/>
            </a:pPr>
            <a:endParaRPr lang="en-US" sz="3200" dirty="0">
              <a:solidFill>
                <a:srgbClr val="00B050"/>
              </a:solidFill>
            </a:endParaRPr>
          </a:p>
          <a:p>
            <a:pPr marL="0" indent="0">
              <a:buNone/>
            </a:pPr>
            <a:r>
              <a:rPr lang="en-US" sz="3200" dirty="0" smtClean="0">
                <a:solidFill>
                  <a:srgbClr val="FFFF00"/>
                </a:solidFill>
              </a:rPr>
              <a:t>Who is left for Satan to deceive in light of I Corinthians 15?</a:t>
            </a:r>
          </a:p>
          <a:p>
            <a:pPr marL="0" indent="0">
              <a:buNone/>
            </a:pPr>
            <a:endParaRPr lang="en-US" sz="3200" dirty="0">
              <a:solidFill>
                <a:srgbClr val="FFFF00"/>
              </a:solidFill>
            </a:endParaRPr>
          </a:p>
          <a:p>
            <a:pPr marL="0" indent="0">
              <a:buNone/>
            </a:pPr>
            <a:endParaRPr lang="en-US" sz="3200" dirty="0">
              <a:solidFill>
                <a:srgbClr val="FFFF00"/>
              </a:solidFill>
            </a:endParaRPr>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70</a:t>
            </a:r>
            <a:endParaRPr lang="en-US" sz="3600" b="1" dirty="0">
              <a:solidFill>
                <a:prstClr val="black"/>
              </a:solidFill>
            </a:endParaRPr>
          </a:p>
        </p:txBody>
      </p:sp>
    </p:spTree>
    <p:extLst>
      <p:ext uri="{BB962C8B-B14F-4D97-AF65-F5344CB8AC3E}">
        <p14:creationId xmlns:p14="http://schemas.microsoft.com/office/powerpoint/2010/main" val="2030000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9400" y="241300"/>
            <a:ext cx="838200" cy="646331"/>
          </a:xfrm>
          <a:prstGeom prst="rect">
            <a:avLst/>
          </a:prstGeom>
          <a:noFill/>
        </p:spPr>
        <p:txBody>
          <a:bodyPr wrap="square" rtlCol="0">
            <a:spAutoFit/>
          </a:bodyPr>
          <a:lstStyle/>
          <a:p>
            <a:r>
              <a:rPr lang="en-US" sz="3600" b="1" dirty="0" smtClean="0">
                <a:solidFill>
                  <a:schemeClr val="bg1"/>
                </a:solidFill>
              </a:rPr>
              <a:t>77</a:t>
            </a:r>
            <a:endParaRPr lang="en-US" sz="3600" b="1" dirty="0">
              <a:solidFill>
                <a:schemeClr val="bg1"/>
              </a:solidFill>
            </a:endParaRPr>
          </a:p>
        </p:txBody>
      </p:sp>
      <p:sp>
        <p:nvSpPr>
          <p:cNvPr id="7" name="TextBox 6"/>
          <p:cNvSpPr txBox="1"/>
          <p:nvPr/>
        </p:nvSpPr>
        <p:spPr>
          <a:xfrm>
            <a:off x="1079500" y="546100"/>
            <a:ext cx="6045200" cy="923330"/>
          </a:xfrm>
          <a:prstGeom prst="rect">
            <a:avLst/>
          </a:prstGeom>
          <a:noFill/>
        </p:spPr>
        <p:txBody>
          <a:bodyPr wrap="square" rtlCol="0">
            <a:spAutoFit/>
          </a:bodyPr>
          <a:lstStyle/>
          <a:p>
            <a:r>
              <a:rPr lang="en-US" sz="5400" dirty="0" smtClean="0">
                <a:solidFill>
                  <a:srgbClr val="92D050"/>
                </a:solidFill>
              </a:rPr>
              <a:t>Church History</a:t>
            </a:r>
            <a:endParaRPr lang="en-US" sz="5400" dirty="0">
              <a:solidFill>
                <a:srgbClr val="92D050"/>
              </a:solidFill>
            </a:endParaRPr>
          </a:p>
        </p:txBody>
      </p:sp>
      <p:sp>
        <p:nvSpPr>
          <p:cNvPr id="8" name="TextBox 7"/>
          <p:cNvSpPr txBox="1"/>
          <p:nvPr/>
        </p:nvSpPr>
        <p:spPr>
          <a:xfrm>
            <a:off x="533400" y="1663700"/>
            <a:ext cx="10553700" cy="4031873"/>
          </a:xfrm>
          <a:prstGeom prst="rect">
            <a:avLst/>
          </a:prstGeom>
          <a:noFill/>
        </p:spPr>
        <p:txBody>
          <a:bodyPr wrap="square" rtlCol="0">
            <a:spAutoFit/>
          </a:bodyPr>
          <a:lstStyle/>
          <a:p>
            <a:r>
              <a:rPr lang="en-US" sz="3200" dirty="0" smtClean="0"/>
              <a:t>John </a:t>
            </a:r>
            <a:r>
              <a:rPr lang="en-US" sz="3200" dirty="0"/>
              <a:t>likely left the island of Patmos in or after 96 </a:t>
            </a:r>
            <a:r>
              <a:rPr lang="en-US" sz="3200" dirty="0" smtClean="0"/>
              <a:t>AD, </a:t>
            </a:r>
            <a:r>
              <a:rPr lang="en-US" sz="3200" dirty="0"/>
              <a:t>following the death of Emperor Domitian, who had exiled him there. He was freed by Domitian's successor, Emperor </a:t>
            </a:r>
            <a:r>
              <a:rPr lang="en-US" sz="3200" dirty="0" err="1"/>
              <a:t>Nerva</a:t>
            </a:r>
            <a:r>
              <a:rPr lang="en-US" sz="3200" dirty="0"/>
              <a:t>, and returned to Ephesus, where he continued his ministry until his death at an old </a:t>
            </a:r>
            <a:r>
              <a:rPr lang="en-US" sz="3200" dirty="0" smtClean="0"/>
              <a:t>age.</a:t>
            </a:r>
          </a:p>
          <a:p>
            <a:r>
              <a:rPr lang="en-US" sz="3200" dirty="0" smtClean="0"/>
              <a:t>John then took on Polycarp as a disciple. There is no recorded evidence of his eschatology. </a:t>
            </a:r>
            <a:endParaRPr lang="en-US" sz="3200" dirty="0"/>
          </a:p>
        </p:txBody>
      </p:sp>
    </p:spTree>
    <p:extLst>
      <p:ext uri="{BB962C8B-B14F-4D97-AF65-F5344CB8AC3E}">
        <p14:creationId xmlns:p14="http://schemas.microsoft.com/office/powerpoint/2010/main" val="3023619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15901"/>
            <a:ext cx="9403134" cy="646331"/>
          </a:xfrm>
        </p:spPr>
        <p:txBody>
          <a:bodyPr/>
          <a:lstStyle/>
          <a:p>
            <a:r>
              <a:rPr lang="en-US" dirty="0" smtClean="0">
                <a:solidFill>
                  <a:srgbClr val="92D050"/>
                </a:solidFill>
              </a:rPr>
              <a:t>What does “ekklesia” mean?</a:t>
            </a:r>
            <a:endParaRPr lang="en-US" dirty="0">
              <a:solidFill>
                <a:srgbClr val="92D050"/>
              </a:solidFill>
            </a:endParaRPr>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71</a:t>
            </a:r>
            <a:endParaRPr lang="en-US" sz="3600" b="1" dirty="0">
              <a:solidFill>
                <a:prstClr val="black"/>
              </a:solidFill>
            </a:endParaRPr>
          </a:p>
        </p:txBody>
      </p:sp>
    </p:spTree>
    <p:extLst>
      <p:ext uri="{BB962C8B-B14F-4D97-AF65-F5344CB8AC3E}">
        <p14:creationId xmlns:p14="http://schemas.microsoft.com/office/powerpoint/2010/main" val="1891282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15901"/>
            <a:ext cx="9403134" cy="646331"/>
          </a:xfrm>
        </p:spPr>
        <p:txBody>
          <a:bodyPr/>
          <a:lstStyle/>
          <a:p>
            <a:r>
              <a:rPr lang="en-US" dirty="0" smtClean="0">
                <a:solidFill>
                  <a:srgbClr val="92D050"/>
                </a:solidFill>
              </a:rPr>
              <a:t>What does “ekklesia” mean?</a:t>
            </a:r>
            <a:endParaRPr lang="en-US" dirty="0">
              <a:solidFill>
                <a:srgbClr val="92D050"/>
              </a:solidFill>
            </a:endParaRPr>
          </a:p>
        </p:txBody>
      </p:sp>
      <p:sp>
        <p:nvSpPr>
          <p:cNvPr id="3" name="Content Placeholder 2"/>
          <p:cNvSpPr>
            <a:spLocks noGrp="1"/>
          </p:cNvSpPr>
          <p:nvPr>
            <p:ph idx="1"/>
          </p:nvPr>
        </p:nvSpPr>
        <p:spPr>
          <a:xfrm>
            <a:off x="139700" y="1231900"/>
            <a:ext cx="11836400" cy="5626100"/>
          </a:xfrm>
        </p:spPr>
        <p:txBody>
          <a:bodyPr>
            <a:noAutofit/>
          </a:bodyPr>
          <a:lstStyle/>
          <a:p>
            <a:pPr marL="0" indent="0">
              <a:buNone/>
            </a:pPr>
            <a:r>
              <a:rPr lang="en-US" sz="3200" dirty="0" smtClean="0"/>
              <a:t>The Greek </a:t>
            </a:r>
            <a:r>
              <a:rPr lang="en-US" sz="3200" dirty="0"/>
              <a:t>word ekklesia originally referred to a political assembly or governing body in ancient Greece, such as the assembly of citizens in Athens who made decisions on matters of civil policy, law, and foreign affairs. It was not initially a religious term, but a civic one, describing a group of citizens "called out" from the general populace to serve as an executive or legislative arm. </a:t>
            </a:r>
          </a:p>
          <a:p>
            <a:pPr marL="0" indent="0">
              <a:buNone/>
            </a:pPr>
            <a:endParaRPr lang="en-US" sz="3200" dirty="0">
              <a:solidFill>
                <a:srgbClr val="FFFF00"/>
              </a:solidFill>
            </a:endParaRPr>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72</a:t>
            </a:r>
            <a:endParaRPr lang="en-US" sz="3600" b="1" dirty="0">
              <a:solidFill>
                <a:prstClr val="black"/>
              </a:solidFill>
            </a:endParaRPr>
          </a:p>
        </p:txBody>
      </p:sp>
    </p:spTree>
    <p:extLst>
      <p:ext uri="{BB962C8B-B14F-4D97-AF65-F5344CB8AC3E}">
        <p14:creationId xmlns:p14="http://schemas.microsoft.com/office/powerpoint/2010/main" val="1699027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15901"/>
            <a:ext cx="9403134" cy="646331"/>
          </a:xfrm>
        </p:spPr>
        <p:txBody>
          <a:bodyPr/>
          <a:lstStyle/>
          <a:p>
            <a:r>
              <a:rPr lang="en-US" dirty="0">
                <a:solidFill>
                  <a:srgbClr val="92D050"/>
                </a:solidFill>
              </a:rPr>
              <a:t>Ekklesia in Ancient Greece</a:t>
            </a:r>
          </a:p>
        </p:txBody>
      </p:sp>
      <p:sp>
        <p:nvSpPr>
          <p:cNvPr id="3" name="Content Placeholder 2"/>
          <p:cNvSpPr>
            <a:spLocks noGrp="1"/>
          </p:cNvSpPr>
          <p:nvPr>
            <p:ph idx="1"/>
          </p:nvPr>
        </p:nvSpPr>
        <p:spPr>
          <a:xfrm>
            <a:off x="139700" y="1231900"/>
            <a:ext cx="11836400" cy="5626100"/>
          </a:xfrm>
        </p:spPr>
        <p:txBody>
          <a:bodyPr>
            <a:noAutofit/>
          </a:bodyPr>
          <a:lstStyle/>
          <a:p>
            <a:pPr marL="0" indent="0">
              <a:buNone/>
            </a:pPr>
            <a:r>
              <a:rPr lang="en-US" sz="2300" b="1" u="sng" dirty="0" smtClean="0"/>
              <a:t>Citizen </a:t>
            </a:r>
            <a:r>
              <a:rPr lang="en-US" sz="2300" b="1" u="sng" dirty="0"/>
              <a:t>Assemblies: </a:t>
            </a:r>
            <a:r>
              <a:rPr lang="en-US" sz="2300" dirty="0"/>
              <a:t>The ekklesia was the sovereign governing body in many Greek city-states, most notably Athens, where male citizens gathered to discuss and vote on proposals. </a:t>
            </a:r>
          </a:p>
          <a:p>
            <a:pPr marL="0" indent="0">
              <a:buNone/>
            </a:pPr>
            <a:r>
              <a:rPr lang="en-US" sz="2300" b="1" u="sng" dirty="0"/>
              <a:t>Key Decisions: </a:t>
            </a:r>
            <a:r>
              <a:rPr lang="en-US" sz="2300" dirty="0"/>
              <a:t>These assemblies handled crucial matters like law-making, foreign policy, treaties, war, peace, and appointments to public office. </a:t>
            </a:r>
          </a:p>
          <a:p>
            <a:pPr marL="0" indent="0">
              <a:buNone/>
            </a:pPr>
            <a:r>
              <a:rPr lang="en-US" sz="2300" dirty="0"/>
              <a:t>Physical Gathering: It was a physical, real-world institution with real responsibilities, often meeting at a specific location, like the </a:t>
            </a:r>
            <a:r>
              <a:rPr lang="en-US" sz="2300" dirty="0" err="1"/>
              <a:t>Pnyx</a:t>
            </a:r>
            <a:r>
              <a:rPr lang="en-US" sz="2300" dirty="0"/>
              <a:t> in Athens. </a:t>
            </a:r>
          </a:p>
          <a:p>
            <a:pPr marL="0" indent="0">
              <a:buNone/>
            </a:pPr>
            <a:r>
              <a:rPr lang="en-US" sz="2300" dirty="0"/>
              <a:t>Transition to Religious Context</a:t>
            </a:r>
          </a:p>
          <a:p>
            <a:pPr marL="0" indent="0">
              <a:buNone/>
            </a:pPr>
            <a:r>
              <a:rPr lang="en-US" sz="2300" b="1" u="sng" dirty="0"/>
              <a:t>Pre-existing Term: </a:t>
            </a:r>
            <a:r>
              <a:rPr lang="en-US" sz="2300" dirty="0"/>
              <a:t>Early Christians adopted the term ekklesia because it was already familiar to their audiences, who understood it as a powerful, decision-making body. </a:t>
            </a:r>
          </a:p>
          <a:p>
            <a:pPr marL="0" indent="0">
              <a:buNone/>
            </a:pPr>
            <a:r>
              <a:rPr lang="en-US" sz="2300" b="1" u="sng" dirty="0"/>
              <a:t>Shifting Meaning: </a:t>
            </a:r>
            <a:r>
              <a:rPr lang="en-US" sz="2300" dirty="0"/>
              <a:t>The term's meaning later shifted in Christian usage to describe the gathering of believers, eventually becoming the word for "church" in English. </a:t>
            </a:r>
            <a:endParaRPr lang="en-US" sz="2300" dirty="0">
              <a:solidFill>
                <a:srgbClr val="FFFF00"/>
              </a:solidFill>
            </a:endParaRPr>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73</a:t>
            </a:r>
            <a:endParaRPr lang="en-US" sz="3600" b="1" dirty="0">
              <a:solidFill>
                <a:prstClr val="black"/>
              </a:solidFill>
            </a:endParaRPr>
          </a:p>
        </p:txBody>
      </p:sp>
    </p:spTree>
    <p:extLst>
      <p:ext uri="{BB962C8B-B14F-4D97-AF65-F5344CB8AC3E}">
        <p14:creationId xmlns:p14="http://schemas.microsoft.com/office/powerpoint/2010/main" val="2530223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15901"/>
            <a:ext cx="9466634" cy="1066799"/>
          </a:xfrm>
        </p:spPr>
        <p:txBody>
          <a:bodyPr/>
          <a:lstStyle/>
          <a:p>
            <a:pPr lvl="0" algn="ctr">
              <a:spcBef>
                <a:spcPts val="1000"/>
              </a:spcBef>
              <a:buClr>
                <a:srgbClr val="ACD433"/>
              </a:buClr>
              <a:buSzPct val="80000"/>
            </a:pPr>
            <a:r>
              <a:rPr lang="en-US" sz="3200" dirty="0">
                <a:solidFill>
                  <a:srgbClr val="00B0F0"/>
                </a:solidFill>
              </a:rPr>
              <a:t>This was not a symbolic millennium it was in a literal </a:t>
            </a:r>
            <a:r>
              <a:rPr lang="en-US" sz="3200" dirty="0" smtClean="0">
                <a:solidFill>
                  <a:srgbClr val="00B0F0"/>
                </a:solidFill>
              </a:rPr>
              <a:t>millennial rule </a:t>
            </a:r>
            <a:r>
              <a:rPr lang="en-US" sz="3200" dirty="0">
                <a:solidFill>
                  <a:srgbClr val="00B0F0"/>
                </a:solidFill>
              </a:rPr>
              <a:t>from Heaven</a:t>
            </a:r>
            <a:r>
              <a:rPr lang="en-US" sz="3600" dirty="0" smtClean="0">
                <a:solidFill>
                  <a:srgbClr val="00B0F0"/>
                </a:solidFill>
              </a:rPr>
              <a:t>!</a:t>
            </a:r>
            <a:r>
              <a:rPr lang="en-US" sz="3600" dirty="0" smtClean="0">
                <a:solidFill>
                  <a:srgbClr val="FFFF00"/>
                </a:solidFill>
              </a:rPr>
              <a:t/>
            </a:r>
            <a:br>
              <a:rPr lang="en-US" sz="3600" dirty="0" smtClean="0">
                <a:solidFill>
                  <a:srgbClr val="FFFF00"/>
                </a:solidFill>
              </a:rPr>
            </a:br>
            <a:endParaRPr lang="en-US" sz="3600" dirty="0">
              <a:solidFill>
                <a:srgbClr val="FFFF00"/>
              </a:solidFill>
            </a:endParaRPr>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74</a:t>
            </a:r>
            <a:endParaRPr lang="en-US" sz="3600" b="1" dirty="0">
              <a:solidFill>
                <a:prstClr val="black"/>
              </a:solidFill>
            </a:endParaRPr>
          </a:p>
        </p:txBody>
      </p:sp>
      <p:pic>
        <p:nvPicPr>
          <p:cNvPr id="7" name="council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72517" y="1282700"/>
            <a:ext cx="10468583" cy="5456999"/>
          </a:xfrm>
          <a:prstGeom prst="rect">
            <a:avLst/>
          </a:prstGeom>
        </p:spPr>
      </p:pic>
    </p:spTree>
    <p:extLst>
      <p:ext uri="{BB962C8B-B14F-4D97-AF65-F5344CB8AC3E}">
        <p14:creationId xmlns:p14="http://schemas.microsoft.com/office/powerpoint/2010/main" val="26985704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75</a:t>
            </a:r>
            <a:endParaRPr lang="en-US" sz="3600" b="1" dirty="0">
              <a:solidFill>
                <a:prstClr val="black"/>
              </a:solidFill>
            </a:endParaRPr>
          </a:p>
        </p:txBody>
      </p:sp>
      <p:sp>
        <p:nvSpPr>
          <p:cNvPr id="7" name="TextBox 6"/>
          <p:cNvSpPr txBox="1"/>
          <p:nvPr/>
        </p:nvSpPr>
        <p:spPr>
          <a:xfrm>
            <a:off x="2527300" y="2057400"/>
            <a:ext cx="184731" cy="369332"/>
          </a:xfrm>
          <a:prstGeom prst="rect">
            <a:avLst/>
          </a:prstGeom>
          <a:noFill/>
        </p:spPr>
        <p:txBody>
          <a:bodyPr wrap="none" rtlCol="0">
            <a:spAutoFit/>
          </a:bodyPr>
          <a:lstStyle/>
          <a:p>
            <a:endParaRPr lang="en-US" dirty="0"/>
          </a:p>
        </p:txBody>
      </p:sp>
      <p:sp>
        <p:nvSpPr>
          <p:cNvPr id="8" name="Rectangle 7"/>
          <p:cNvSpPr/>
          <p:nvPr/>
        </p:nvSpPr>
        <p:spPr>
          <a:xfrm>
            <a:off x="927100" y="1574800"/>
            <a:ext cx="10414000" cy="4154984"/>
          </a:xfrm>
          <a:prstGeom prst="rect">
            <a:avLst/>
          </a:prstGeom>
        </p:spPr>
        <p:txBody>
          <a:bodyPr wrap="square">
            <a:spAutoFit/>
          </a:bodyPr>
          <a:lstStyle/>
          <a:p>
            <a:r>
              <a:rPr lang="en-US" sz="4400" b="1" baseline="30000" dirty="0">
                <a:solidFill>
                  <a:srgbClr val="00B0F0"/>
                </a:solidFill>
              </a:rPr>
              <a:t>21</a:t>
            </a:r>
            <a:r>
              <a:rPr lang="en-US" sz="4400" b="1" baseline="30000" dirty="0"/>
              <a:t> </a:t>
            </a:r>
            <a:r>
              <a:rPr lang="en-US" sz="4400" dirty="0"/>
              <a:t>The one who overcomes, I will grant to him to sit </a:t>
            </a:r>
            <a:r>
              <a:rPr lang="en-US" sz="4400" dirty="0">
                <a:solidFill>
                  <a:srgbClr val="FFFF00"/>
                </a:solidFill>
              </a:rPr>
              <a:t>with Me on My throne</a:t>
            </a:r>
            <a:r>
              <a:rPr lang="en-US" sz="4400" dirty="0"/>
              <a:t>, as I also overcame and sat with My Father on His throne. </a:t>
            </a:r>
            <a:r>
              <a:rPr lang="en-US" sz="4400" b="1" baseline="30000" dirty="0">
                <a:solidFill>
                  <a:srgbClr val="00B0F0"/>
                </a:solidFill>
              </a:rPr>
              <a:t>22</a:t>
            </a:r>
            <a:r>
              <a:rPr lang="en-US" sz="4400" b="1" baseline="30000" dirty="0"/>
              <a:t> </a:t>
            </a:r>
            <a:r>
              <a:rPr lang="en-US" sz="4400" dirty="0"/>
              <a:t>The one who has an ear, let him hear what the Spirit says to the churches.’”</a:t>
            </a:r>
          </a:p>
        </p:txBody>
      </p:sp>
      <p:sp>
        <p:nvSpPr>
          <p:cNvPr id="9" name="TextBox 8"/>
          <p:cNvSpPr txBox="1"/>
          <p:nvPr/>
        </p:nvSpPr>
        <p:spPr>
          <a:xfrm>
            <a:off x="927100" y="393700"/>
            <a:ext cx="6568177" cy="923330"/>
          </a:xfrm>
          <a:prstGeom prst="rect">
            <a:avLst/>
          </a:prstGeom>
          <a:noFill/>
        </p:spPr>
        <p:txBody>
          <a:bodyPr wrap="square" rtlCol="0">
            <a:spAutoFit/>
          </a:bodyPr>
          <a:lstStyle/>
          <a:p>
            <a:r>
              <a:rPr lang="en-US" sz="5400" dirty="0" smtClean="0">
                <a:solidFill>
                  <a:srgbClr val="00B0F0"/>
                </a:solidFill>
              </a:rPr>
              <a:t>Revelation 3:21-22</a:t>
            </a:r>
            <a:endParaRPr lang="en-US" sz="5400" dirty="0">
              <a:solidFill>
                <a:srgbClr val="00B0F0"/>
              </a:solidFill>
            </a:endParaRPr>
          </a:p>
        </p:txBody>
      </p:sp>
    </p:spTree>
    <p:extLst>
      <p:ext uri="{BB962C8B-B14F-4D97-AF65-F5344CB8AC3E}">
        <p14:creationId xmlns:p14="http://schemas.microsoft.com/office/powerpoint/2010/main" val="1894575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53</a:t>
            </a:r>
            <a:endParaRPr lang="en-US" sz="3600" b="1" dirty="0">
              <a:solidFill>
                <a:prstClr val="black"/>
              </a:solidFill>
            </a:endParaRPr>
          </a:p>
        </p:txBody>
      </p:sp>
      <p:sp>
        <p:nvSpPr>
          <p:cNvPr id="2" name="Rectangle 1"/>
          <p:cNvSpPr/>
          <p:nvPr/>
        </p:nvSpPr>
        <p:spPr>
          <a:xfrm>
            <a:off x="609600" y="1244600"/>
            <a:ext cx="10299700" cy="1815882"/>
          </a:xfrm>
          <a:prstGeom prst="rect">
            <a:avLst/>
          </a:prstGeom>
        </p:spPr>
        <p:txBody>
          <a:bodyPr wrap="square">
            <a:spAutoFit/>
          </a:bodyPr>
          <a:lstStyle/>
          <a:p>
            <a:r>
              <a:rPr lang="en-US" sz="2800" dirty="0" smtClean="0"/>
              <a:t>Other </a:t>
            </a:r>
            <a:r>
              <a:rPr lang="en-US" sz="2800" dirty="0"/>
              <a:t>figures such as Papias, Pseudo-Barnabas, </a:t>
            </a:r>
            <a:r>
              <a:rPr lang="en-US" sz="2800" dirty="0" err="1"/>
              <a:t>Melito</a:t>
            </a:r>
            <a:r>
              <a:rPr lang="en-US" sz="2800" dirty="0"/>
              <a:t>, Hippolytus, and Lactantius also expressed belief in a future earthly millennium after Christ's return. This viewpoint, often linked to </a:t>
            </a:r>
            <a:r>
              <a:rPr lang="en-US" sz="2800" dirty="0" smtClean="0"/>
              <a:t>the </a:t>
            </a:r>
            <a:r>
              <a:rPr lang="en-US" sz="2800" dirty="0" err="1" smtClean="0"/>
              <a:t>sexta</a:t>
            </a:r>
            <a:r>
              <a:rPr lang="en-US" sz="2800" dirty="0" smtClean="0"/>
              <a:t>-septa millennial,</a:t>
            </a:r>
            <a:r>
              <a:rPr lang="en-US" sz="2800" dirty="0"/>
              <a:t> </a:t>
            </a:r>
            <a:r>
              <a:rPr lang="en-US" sz="2800" dirty="0" smtClean="0"/>
              <a:t>tradition.</a:t>
            </a:r>
            <a:endParaRPr lang="en-US" dirty="0"/>
          </a:p>
        </p:txBody>
      </p:sp>
    </p:spTree>
    <p:extLst>
      <p:ext uri="{BB962C8B-B14F-4D97-AF65-F5344CB8AC3E}">
        <p14:creationId xmlns:p14="http://schemas.microsoft.com/office/powerpoint/2010/main" val="5417247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54</a:t>
            </a:r>
          </a:p>
        </p:txBody>
      </p:sp>
      <p:sp>
        <p:nvSpPr>
          <p:cNvPr id="2" name="Rectangle 1"/>
          <p:cNvSpPr/>
          <p:nvPr/>
        </p:nvSpPr>
        <p:spPr>
          <a:xfrm>
            <a:off x="698500" y="647700"/>
            <a:ext cx="8445500" cy="3600986"/>
          </a:xfrm>
          <a:prstGeom prst="rect">
            <a:avLst/>
          </a:prstGeom>
        </p:spPr>
        <p:txBody>
          <a:bodyPr wrap="square">
            <a:spAutoFit/>
          </a:bodyPr>
          <a:lstStyle/>
          <a:p>
            <a:r>
              <a:rPr lang="en-US" sz="4200" dirty="0">
                <a:solidFill>
                  <a:srgbClr val="00B0F0"/>
                </a:solidFill>
                <a:ea typeface="+mj-ea"/>
                <a:cs typeface="+mj-cs"/>
              </a:rPr>
              <a:t>She likes her more than me</a:t>
            </a:r>
            <a:r>
              <a:rPr lang="en-US" sz="4200" dirty="0" smtClean="0">
                <a:solidFill>
                  <a:srgbClr val="00B0F0"/>
                </a:solidFill>
                <a:ea typeface="+mj-ea"/>
                <a:cs typeface="+mj-cs"/>
              </a:rPr>
              <a:t>.</a:t>
            </a:r>
          </a:p>
          <a:p>
            <a:endParaRPr lang="en-US" sz="4200" dirty="0" smtClean="0">
              <a:solidFill>
                <a:srgbClr val="92D050"/>
              </a:solidFill>
              <a:ea typeface="+mj-ea"/>
              <a:cs typeface="+mj-cs"/>
            </a:endParaRPr>
          </a:p>
          <a:p>
            <a:r>
              <a:rPr lang="en-US" sz="4200" dirty="0" smtClean="0">
                <a:solidFill>
                  <a:srgbClr val="92D050"/>
                </a:solidFill>
                <a:ea typeface="+mj-ea"/>
                <a:cs typeface="+mj-cs"/>
              </a:rPr>
              <a:t>We </a:t>
            </a:r>
            <a:r>
              <a:rPr lang="en-US" sz="4200" dirty="0">
                <a:solidFill>
                  <a:srgbClr val="92D050"/>
                </a:solidFill>
                <a:ea typeface="+mj-ea"/>
                <a:cs typeface="+mj-cs"/>
              </a:rPr>
              <a:t>saw her duck</a:t>
            </a:r>
            <a:r>
              <a:rPr lang="en-US" sz="4200" dirty="0" smtClean="0">
                <a:solidFill>
                  <a:srgbClr val="92D050"/>
                </a:solidFill>
                <a:ea typeface="+mj-ea"/>
                <a:cs typeface="+mj-cs"/>
              </a:rPr>
              <a:t>.</a:t>
            </a:r>
          </a:p>
          <a:p>
            <a:endParaRPr lang="en-US" sz="4200" dirty="0" smtClean="0">
              <a:solidFill>
                <a:srgbClr val="92D050"/>
              </a:solidFill>
              <a:ea typeface="+mj-ea"/>
              <a:cs typeface="+mj-cs"/>
            </a:endParaRPr>
          </a:p>
          <a:p>
            <a:endParaRPr lang="en-US" sz="4200" dirty="0">
              <a:solidFill>
                <a:srgbClr val="92D050"/>
              </a:solidFill>
              <a:ea typeface="+mj-ea"/>
              <a:cs typeface="+mj-cs"/>
            </a:endParaRPr>
          </a:p>
          <a:p>
            <a:endParaRPr lang="en-US" dirty="0"/>
          </a:p>
        </p:txBody>
      </p:sp>
    </p:spTree>
    <p:extLst>
      <p:ext uri="{BB962C8B-B14F-4D97-AF65-F5344CB8AC3E}">
        <p14:creationId xmlns:p14="http://schemas.microsoft.com/office/powerpoint/2010/main" val="893514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55</a:t>
            </a:r>
            <a:endParaRPr lang="en-US" sz="3600" b="1" dirty="0">
              <a:solidFill>
                <a:prstClr val="black"/>
              </a:solidFill>
            </a:endParaRPr>
          </a:p>
        </p:txBody>
      </p:sp>
      <p:sp>
        <p:nvSpPr>
          <p:cNvPr id="2" name="Rectangle 1"/>
          <p:cNvSpPr/>
          <p:nvPr/>
        </p:nvSpPr>
        <p:spPr>
          <a:xfrm>
            <a:off x="698500" y="647700"/>
            <a:ext cx="8445500" cy="5539978"/>
          </a:xfrm>
          <a:prstGeom prst="rect">
            <a:avLst/>
          </a:prstGeom>
        </p:spPr>
        <p:txBody>
          <a:bodyPr wrap="square">
            <a:spAutoFit/>
          </a:bodyPr>
          <a:lstStyle/>
          <a:p>
            <a:r>
              <a:rPr lang="en-US" sz="4200" dirty="0">
                <a:solidFill>
                  <a:srgbClr val="00B0F0"/>
                </a:solidFill>
                <a:ea typeface="+mj-ea"/>
                <a:cs typeface="+mj-cs"/>
              </a:rPr>
              <a:t>She likes her more than me</a:t>
            </a:r>
            <a:r>
              <a:rPr lang="en-US" sz="4200" dirty="0" smtClean="0">
                <a:solidFill>
                  <a:srgbClr val="00B0F0"/>
                </a:solidFill>
                <a:ea typeface="+mj-ea"/>
                <a:cs typeface="+mj-cs"/>
              </a:rPr>
              <a:t>.</a:t>
            </a:r>
          </a:p>
          <a:p>
            <a:endParaRPr lang="en-US" sz="4200" dirty="0" smtClean="0">
              <a:solidFill>
                <a:srgbClr val="00B0F0"/>
              </a:solidFill>
              <a:ea typeface="+mj-ea"/>
              <a:cs typeface="+mj-cs"/>
            </a:endParaRPr>
          </a:p>
          <a:p>
            <a:r>
              <a:rPr lang="en-US" sz="4200" dirty="0" smtClean="0">
                <a:solidFill>
                  <a:srgbClr val="00B0F0"/>
                </a:solidFill>
                <a:ea typeface="+mj-ea"/>
                <a:cs typeface="+mj-cs"/>
              </a:rPr>
              <a:t>We </a:t>
            </a:r>
            <a:r>
              <a:rPr lang="en-US" sz="4200" dirty="0">
                <a:solidFill>
                  <a:srgbClr val="00B0F0"/>
                </a:solidFill>
                <a:ea typeface="+mj-ea"/>
                <a:cs typeface="+mj-cs"/>
              </a:rPr>
              <a:t>saw her duck</a:t>
            </a:r>
            <a:r>
              <a:rPr lang="en-US" sz="4200" dirty="0" smtClean="0">
                <a:solidFill>
                  <a:srgbClr val="00B0F0"/>
                </a:solidFill>
                <a:ea typeface="+mj-ea"/>
                <a:cs typeface="+mj-cs"/>
              </a:rPr>
              <a:t>.</a:t>
            </a:r>
          </a:p>
          <a:p>
            <a:endParaRPr lang="en-US" sz="4200" dirty="0" smtClean="0">
              <a:solidFill>
                <a:srgbClr val="92D050"/>
              </a:solidFill>
              <a:ea typeface="+mj-ea"/>
              <a:cs typeface="+mj-cs"/>
            </a:endParaRPr>
          </a:p>
          <a:p>
            <a:r>
              <a:rPr lang="en-US" sz="4200" dirty="0">
                <a:solidFill>
                  <a:srgbClr val="92D050"/>
                </a:solidFill>
                <a:ea typeface="+mj-ea"/>
                <a:cs typeface="+mj-cs"/>
              </a:rPr>
              <a:t>I watched the man with the telescope</a:t>
            </a:r>
            <a:r>
              <a:rPr lang="en-US" sz="4200" dirty="0" smtClean="0">
                <a:solidFill>
                  <a:srgbClr val="92D050"/>
                </a:solidFill>
                <a:ea typeface="+mj-ea"/>
                <a:cs typeface="+mj-cs"/>
              </a:rPr>
              <a:t>.</a:t>
            </a:r>
          </a:p>
          <a:p>
            <a:endParaRPr lang="en-US" sz="4200" dirty="0" smtClean="0">
              <a:solidFill>
                <a:srgbClr val="92D050"/>
              </a:solidFill>
              <a:ea typeface="+mj-ea"/>
              <a:cs typeface="+mj-cs"/>
            </a:endParaRPr>
          </a:p>
          <a:p>
            <a:endParaRPr lang="en-US" sz="4200" dirty="0">
              <a:solidFill>
                <a:srgbClr val="92D050"/>
              </a:solidFill>
              <a:ea typeface="+mj-ea"/>
              <a:cs typeface="+mj-cs"/>
            </a:endParaRPr>
          </a:p>
          <a:p>
            <a:endParaRPr lang="en-US" dirty="0"/>
          </a:p>
        </p:txBody>
      </p:sp>
    </p:spTree>
    <p:extLst>
      <p:ext uri="{BB962C8B-B14F-4D97-AF65-F5344CB8AC3E}">
        <p14:creationId xmlns:p14="http://schemas.microsoft.com/office/powerpoint/2010/main" val="2813479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10452100" y="215901"/>
            <a:ext cx="889000" cy="1200329"/>
          </a:xfrm>
          <a:prstGeom prst="rect">
            <a:avLst/>
          </a:prstGeom>
        </p:spPr>
        <p:txBody>
          <a:bodyPr wrap="square">
            <a:spAutoFit/>
          </a:bodyPr>
          <a:lstStyle/>
          <a:p>
            <a:pPr lvl="0"/>
            <a:r>
              <a:rPr lang="en-US" sz="3600" b="1" dirty="0" smtClean="0">
                <a:solidFill>
                  <a:prstClr val="black"/>
                </a:solidFill>
              </a:rPr>
              <a:t>56</a:t>
            </a:r>
          </a:p>
          <a:p>
            <a:pPr lvl="0"/>
            <a:endParaRPr lang="en-US" sz="3600" b="1" dirty="0">
              <a:solidFill>
                <a:prstClr val="black"/>
              </a:solidFill>
            </a:endParaRPr>
          </a:p>
        </p:txBody>
      </p:sp>
      <p:sp>
        <p:nvSpPr>
          <p:cNvPr id="2" name="Rectangle 1"/>
          <p:cNvSpPr/>
          <p:nvPr/>
        </p:nvSpPr>
        <p:spPr>
          <a:xfrm>
            <a:off x="698500" y="647700"/>
            <a:ext cx="8445500" cy="5539978"/>
          </a:xfrm>
          <a:prstGeom prst="rect">
            <a:avLst/>
          </a:prstGeom>
        </p:spPr>
        <p:txBody>
          <a:bodyPr wrap="square">
            <a:spAutoFit/>
          </a:bodyPr>
          <a:lstStyle/>
          <a:p>
            <a:r>
              <a:rPr lang="en-US" sz="4200" dirty="0">
                <a:solidFill>
                  <a:srgbClr val="00B0F0"/>
                </a:solidFill>
                <a:ea typeface="+mj-ea"/>
                <a:cs typeface="+mj-cs"/>
              </a:rPr>
              <a:t>She likes her more than me</a:t>
            </a:r>
            <a:r>
              <a:rPr lang="en-US" sz="4200" dirty="0" smtClean="0">
                <a:solidFill>
                  <a:srgbClr val="00B0F0"/>
                </a:solidFill>
                <a:ea typeface="+mj-ea"/>
                <a:cs typeface="+mj-cs"/>
              </a:rPr>
              <a:t>.</a:t>
            </a:r>
          </a:p>
          <a:p>
            <a:endParaRPr lang="en-US" sz="4200" dirty="0" smtClean="0">
              <a:solidFill>
                <a:srgbClr val="00B0F0"/>
              </a:solidFill>
              <a:ea typeface="+mj-ea"/>
              <a:cs typeface="+mj-cs"/>
            </a:endParaRPr>
          </a:p>
          <a:p>
            <a:r>
              <a:rPr lang="en-US" sz="4200" dirty="0" smtClean="0">
                <a:solidFill>
                  <a:srgbClr val="00B0F0"/>
                </a:solidFill>
                <a:ea typeface="+mj-ea"/>
                <a:cs typeface="+mj-cs"/>
              </a:rPr>
              <a:t>We </a:t>
            </a:r>
            <a:r>
              <a:rPr lang="en-US" sz="4200" dirty="0">
                <a:solidFill>
                  <a:srgbClr val="00B0F0"/>
                </a:solidFill>
                <a:ea typeface="+mj-ea"/>
                <a:cs typeface="+mj-cs"/>
              </a:rPr>
              <a:t>saw her duck</a:t>
            </a:r>
            <a:r>
              <a:rPr lang="en-US" sz="4200" dirty="0" smtClean="0">
                <a:solidFill>
                  <a:srgbClr val="00B0F0"/>
                </a:solidFill>
                <a:ea typeface="+mj-ea"/>
                <a:cs typeface="+mj-cs"/>
              </a:rPr>
              <a:t>.</a:t>
            </a:r>
          </a:p>
          <a:p>
            <a:endParaRPr lang="en-US" sz="4200" dirty="0" smtClean="0">
              <a:solidFill>
                <a:srgbClr val="00B0F0"/>
              </a:solidFill>
              <a:ea typeface="+mj-ea"/>
              <a:cs typeface="+mj-cs"/>
            </a:endParaRPr>
          </a:p>
          <a:p>
            <a:r>
              <a:rPr lang="en-US" sz="4200" dirty="0">
                <a:solidFill>
                  <a:srgbClr val="00B0F0"/>
                </a:solidFill>
                <a:ea typeface="+mj-ea"/>
                <a:cs typeface="+mj-cs"/>
              </a:rPr>
              <a:t>I watched the man with the telescope</a:t>
            </a:r>
            <a:r>
              <a:rPr lang="en-US" sz="4200" dirty="0" smtClean="0">
                <a:solidFill>
                  <a:srgbClr val="00B0F0"/>
                </a:solidFill>
                <a:ea typeface="+mj-ea"/>
                <a:cs typeface="+mj-cs"/>
              </a:rPr>
              <a:t>.</a:t>
            </a:r>
          </a:p>
          <a:p>
            <a:endParaRPr lang="en-US" sz="4200" dirty="0" smtClean="0">
              <a:solidFill>
                <a:srgbClr val="92D050"/>
              </a:solidFill>
              <a:ea typeface="+mj-ea"/>
              <a:cs typeface="+mj-cs"/>
            </a:endParaRPr>
          </a:p>
          <a:p>
            <a:r>
              <a:rPr lang="en-US" sz="4200" dirty="0">
                <a:solidFill>
                  <a:srgbClr val="92D050"/>
                </a:solidFill>
                <a:ea typeface="+mj-ea"/>
                <a:cs typeface="+mj-cs"/>
              </a:rPr>
              <a:t>Save soap and waste paper.</a:t>
            </a:r>
          </a:p>
          <a:p>
            <a:endParaRPr lang="en-US" dirty="0"/>
          </a:p>
        </p:txBody>
      </p:sp>
    </p:spTree>
    <p:extLst>
      <p:ext uri="{BB962C8B-B14F-4D97-AF65-F5344CB8AC3E}">
        <p14:creationId xmlns:p14="http://schemas.microsoft.com/office/powerpoint/2010/main" val="2874785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5382"/>
          </a:xfrm>
        </p:spPr>
        <p:txBody>
          <a:bodyPr/>
          <a:lstStyle/>
          <a:p>
            <a:r>
              <a:rPr lang="en-US" dirty="0" smtClean="0">
                <a:solidFill>
                  <a:srgbClr val="92D050"/>
                </a:solidFill>
              </a:rPr>
              <a:t>Revelation 20</a:t>
            </a:r>
            <a:endParaRPr lang="en-US" dirty="0">
              <a:solidFill>
                <a:srgbClr val="92D050"/>
              </a:solidFill>
            </a:endParaRPr>
          </a:p>
        </p:txBody>
      </p:sp>
      <p:sp>
        <p:nvSpPr>
          <p:cNvPr id="3" name="Content Placeholder 2"/>
          <p:cNvSpPr>
            <a:spLocks noGrp="1"/>
          </p:cNvSpPr>
          <p:nvPr>
            <p:ph idx="1"/>
          </p:nvPr>
        </p:nvSpPr>
        <p:spPr>
          <a:xfrm>
            <a:off x="646112" y="1308100"/>
            <a:ext cx="9666288" cy="4940299"/>
          </a:xfrm>
        </p:spPr>
        <p:txBody>
          <a:bodyPr>
            <a:normAutofit fontScale="85000" lnSpcReduction="20000"/>
          </a:bodyPr>
          <a:lstStyle/>
          <a:p>
            <a:r>
              <a:rPr lang="en-US" sz="4000" dirty="0"/>
              <a:t>Then I saw an angel coming down from heaven, holding the key of the abyss and a great chain </a:t>
            </a:r>
            <a:r>
              <a:rPr lang="en-US" sz="4000" dirty="0" smtClean="0"/>
              <a:t>in </a:t>
            </a:r>
            <a:r>
              <a:rPr lang="en-US" sz="4000" dirty="0"/>
              <a:t>his hand. 2 And he took hold of the dragon, the serpent of old, </a:t>
            </a:r>
            <a:r>
              <a:rPr lang="en-US" sz="4000" dirty="0">
                <a:solidFill>
                  <a:srgbClr val="FFFF00"/>
                </a:solidFill>
              </a:rPr>
              <a:t>who </a:t>
            </a:r>
            <a:r>
              <a:rPr lang="en-US" sz="4000" i="1" u="sng" dirty="0">
                <a:solidFill>
                  <a:srgbClr val="FFFF00"/>
                </a:solidFill>
              </a:rPr>
              <a:t>is </a:t>
            </a:r>
            <a:r>
              <a:rPr lang="en-US" sz="4000" dirty="0">
                <a:solidFill>
                  <a:srgbClr val="FFFF00"/>
                </a:solidFill>
              </a:rPr>
              <a:t>the devil and Satan</a:t>
            </a:r>
            <a:r>
              <a:rPr lang="en-US" sz="4000" dirty="0"/>
              <a:t>, and </a:t>
            </a:r>
            <a:r>
              <a:rPr lang="en-US" sz="4000" dirty="0">
                <a:solidFill>
                  <a:srgbClr val="FFC000"/>
                </a:solidFill>
              </a:rPr>
              <a:t>bound</a:t>
            </a:r>
            <a:r>
              <a:rPr lang="en-US" sz="4000" dirty="0"/>
              <a:t> him for a thousand years; 3 and he threw him into the abyss and shut it and sealed it over him, so that he would not deceive the nations any longer, until the thousand years were completed; after these things he must be released for a short time.</a:t>
            </a:r>
            <a:endParaRPr lang="en-US" sz="4000" dirty="0"/>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57</a:t>
            </a:r>
          </a:p>
        </p:txBody>
      </p:sp>
    </p:spTree>
    <p:extLst>
      <p:ext uri="{BB962C8B-B14F-4D97-AF65-F5344CB8AC3E}">
        <p14:creationId xmlns:p14="http://schemas.microsoft.com/office/powerpoint/2010/main" val="2466695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5382"/>
          </a:xfrm>
        </p:spPr>
        <p:txBody>
          <a:bodyPr/>
          <a:lstStyle/>
          <a:p>
            <a:r>
              <a:rPr lang="en-US" dirty="0" smtClean="0">
                <a:solidFill>
                  <a:srgbClr val="92D050"/>
                </a:solidFill>
              </a:rPr>
              <a:t>Mark 3:22-27</a:t>
            </a:r>
            <a:endParaRPr lang="en-US" dirty="0">
              <a:solidFill>
                <a:srgbClr val="92D050"/>
              </a:solidFill>
            </a:endParaRPr>
          </a:p>
        </p:txBody>
      </p:sp>
      <p:sp>
        <p:nvSpPr>
          <p:cNvPr id="3" name="Content Placeholder 2"/>
          <p:cNvSpPr>
            <a:spLocks noGrp="1"/>
          </p:cNvSpPr>
          <p:nvPr>
            <p:ph idx="1"/>
          </p:nvPr>
        </p:nvSpPr>
        <p:spPr>
          <a:xfrm>
            <a:off x="646112" y="1308100"/>
            <a:ext cx="9666288" cy="4940299"/>
          </a:xfrm>
        </p:spPr>
        <p:txBody>
          <a:bodyPr>
            <a:normAutofit fontScale="70000" lnSpcReduction="20000"/>
          </a:bodyPr>
          <a:lstStyle/>
          <a:p>
            <a:pPr marL="0" indent="0">
              <a:buNone/>
            </a:pPr>
            <a:r>
              <a:rPr lang="en-US" sz="4000" dirty="0">
                <a:solidFill>
                  <a:srgbClr val="FFFF00"/>
                </a:solidFill>
              </a:rPr>
              <a:t>22</a:t>
            </a:r>
            <a:r>
              <a:rPr lang="en-US" sz="4000" dirty="0"/>
              <a:t> The scribes who came down from Jerusalem were saying, “He </a:t>
            </a:r>
            <a:r>
              <a:rPr lang="en-US" sz="4000" dirty="0" smtClean="0"/>
              <a:t>is </a:t>
            </a:r>
            <a:r>
              <a:rPr lang="en-US" sz="4000" dirty="0"/>
              <a:t>possessed by </a:t>
            </a:r>
            <a:r>
              <a:rPr lang="en-US" sz="4000" dirty="0" err="1" smtClean="0"/>
              <a:t>Beelzebul</a:t>
            </a:r>
            <a:r>
              <a:rPr lang="en-US" sz="4000" dirty="0"/>
              <a:t>,” and “He casts out the demons by the ruler of the demons.” </a:t>
            </a:r>
            <a:r>
              <a:rPr lang="en-US" sz="4000" dirty="0">
                <a:solidFill>
                  <a:srgbClr val="FFFF00"/>
                </a:solidFill>
              </a:rPr>
              <a:t>23</a:t>
            </a:r>
            <a:r>
              <a:rPr lang="en-US" sz="4000" dirty="0"/>
              <a:t> And so He called them to Himself and began speaking to them in parables: “How can Satan cast out Satan? </a:t>
            </a:r>
            <a:r>
              <a:rPr lang="en-US" sz="4000" dirty="0">
                <a:solidFill>
                  <a:srgbClr val="FFFF00"/>
                </a:solidFill>
              </a:rPr>
              <a:t>24</a:t>
            </a:r>
            <a:r>
              <a:rPr lang="en-US" sz="4000" dirty="0">
                <a:solidFill>
                  <a:srgbClr val="00B0F0"/>
                </a:solidFill>
              </a:rPr>
              <a:t> </a:t>
            </a:r>
            <a:r>
              <a:rPr lang="en-US" sz="4000" dirty="0"/>
              <a:t>And if a kingdom is divided against itself, that kingdom cannot stand. </a:t>
            </a:r>
            <a:r>
              <a:rPr lang="en-US" sz="4000" dirty="0">
                <a:solidFill>
                  <a:srgbClr val="FFFF00"/>
                </a:solidFill>
              </a:rPr>
              <a:t>25</a:t>
            </a:r>
            <a:r>
              <a:rPr lang="en-US" sz="4000" dirty="0"/>
              <a:t> If a house is divided against itself, that house will not be able to stand. </a:t>
            </a:r>
            <a:r>
              <a:rPr lang="en-US" sz="4000" dirty="0">
                <a:solidFill>
                  <a:srgbClr val="FFFF00"/>
                </a:solidFill>
              </a:rPr>
              <a:t>26</a:t>
            </a:r>
            <a:r>
              <a:rPr lang="en-US" sz="4000" dirty="0"/>
              <a:t> And if Satan has risen up against himself and is divided, he cannot stand, but </a:t>
            </a:r>
            <a:r>
              <a:rPr lang="en-US" sz="4000" dirty="0" smtClean="0"/>
              <a:t>he </a:t>
            </a:r>
            <a:r>
              <a:rPr lang="en-US" sz="4000" dirty="0"/>
              <a:t>is finished! </a:t>
            </a:r>
            <a:r>
              <a:rPr lang="en-US" sz="4000" dirty="0">
                <a:solidFill>
                  <a:srgbClr val="FFFF00"/>
                </a:solidFill>
              </a:rPr>
              <a:t>27</a:t>
            </a:r>
            <a:r>
              <a:rPr lang="en-US" sz="4000" dirty="0"/>
              <a:t> But no one can enter the strong man’s house and </a:t>
            </a:r>
            <a:r>
              <a:rPr lang="en-US" sz="4000" i="1" u="sng" dirty="0">
                <a:solidFill>
                  <a:srgbClr val="FFC000"/>
                </a:solidFill>
              </a:rPr>
              <a:t>plunder his property unless he first ties up the strong man, and then he will plunder his house.</a:t>
            </a:r>
            <a:endParaRPr lang="en-US" sz="4000" i="1" u="sng" dirty="0">
              <a:solidFill>
                <a:srgbClr val="FFC000"/>
              </a:solidFill>
            </a:endParaRPr>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58</a:t>
            </a:r>
            <a:endParaRPr lang="en-US" sz="3600" b="1" dirty="0">
              <a:solidFill>
                <a:prstClr val="black"/>
              </a:solidFill>
            </a:endParaRPr>
          </a:p>
        </p:txBody>
      </p:sp>
    </p:spTree>
    <p:extLst>
      <p:ext uri="{BB962C8B-B14F-4D97-AF65-F5344CB8AC3E}">
        <p14:creationId xmlns:p14="http://schemas.microsoft.com/office/powerpoint/2010/main" val="2019212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8947522" cy="931582"/>
          </a:xfrm>
        </p:spPr>
        <p:txBody>
          <a:bodyPr/>
          <a:lstStyle/>
          <a:p>
            <a:r>
              <a:rPr lang="en-US" dirty="0" smtClean="0">
                <a:solidFill>
                  <a:srgbClr val="92D050"/>
                </a:solidFill>
              </a:rPr>
              <a:t>Revelation 20:4</a:t>
            </a:r>
            <a:endParaRPr lang="en-US" dirty="0">
              <a:solidFill>
                <a:srgbClr val="92D050"/>
              </a:solidFill>
            </a:endParaRPr>
          </a:p>
        </p:txBody>
      </p:sp>
      <p:sp>
        <p:nvSpPr>
          <p:cNvPr id="3" name="Content Placeholder 2"/>
          <p:cNvSpPr>
            <a:spLocks noGrp="1"/>
          </p:cNvSpPr>
          <p:nvPr>
            <p:ph idx="1"/>
          </p:nvPr>
        </p:nvSpPr>
        <p:spPr>
          <a:xfrm>
            <a:off x="1103312" y="1244600"/>
            <a:ext cx="8946541" cy="4800599"/>
          </a:xfrm>
        </p:spPr>
        <p:txBody>
          <a:bodyPr>
            <a:normAutofit/>
          </a:bodyPr>
          <a:lstStyle/>
          <a:p>
            <a:pPr marL="0" indent="0">
              <a:buNone/>
            </a:pPr>
            <a:r>
              <a:rPr lang="en-US" sz="4000" dirty="0" smtClean="0"/>
              <a:t>4. Then </a:t>
            </a:r>
            <a:r>
              <a:rPr lang="en-US" sz="4000" dirty="0"/>
              <a:t>I saw thrones, and they sat on them, and judgment was given to </a:t>
            </a:r>
            <a:r>
              <a:rPr lang="en-US" sz="4000" dirty="0">
                <a:solidFill>
                  <a:srgbClr val="00B0F0"/>
                </a:solidFill>
              </a:rPr>
              <a:t>them</a:t>
            </a:r>
            <a:r>
              <a:rPr lang="en-US" sz="4000" dirty="0" smtClean="0"/>
              <a:t>.</a:t>
            </a:r>
          </a:p>
          <a:p>
            <a:pPr marL="0" indent="0">
              <a:buNone/>
            </a:pPr>
            <a:endParaRPr lang="en-US" sz="4000" dirty="0"/>
          </a:p>
          <a:p>
            <a:pPr marL="0" indent="0">
              <a:buNone/>
            </a:pPr>
            <a:r>
              <a:rPr lang="en-US" sz="4000" i="1" dirty="0" smtClean="0">
                <a:solidFill>
                  <a:srgbClr val="92D050"/>
                </a:solidFill>
              </a:rPr>
              <a:t>Who is the “them”?</a:t>
            </a:r>
            <a:endParaRPr lang="en-US" sz="4000" i="1" dirty="0">
              <a:solidFill>
                <a:srgbClr val="92D050"/>
              </a:solidFill>
            </a:endParaRPr>
          </a:p>
        </p:txBody>
      </p:sp>
      <p:sp>
        <p:nvSpPr>
          <p:cNvPr id="4" name="Rectangle 3"/>
          <p:cNvSpPr/>
          <p:nvPr/>
        </p:nvSpPr>
        <p:spPr>
          <a:xfrm flipH="1">
            <a:off x="10452100" y="215901"/>
            <a:ext cx="889000" cy="646331"/>
          </a:xfrm>
          <a:prstGeom prst="rect">
            <a:avLst/>
          </a:prstGeom>
        </p:spPr>
        <p:txBody>
          <a:bodyPr wrap="square">
            <a:spAutoFit/>
          </a:bodyPr>
          <a:lstStyle/>
          <a:p>
            <a:pPr lvl="0"/>
            <a:r>
              <a:rPr lang="en-US" sz="3600" b="1" dirty="0" smtClean="0">
                <a:solidFill>
                  <a:prstClr val="black"/>
                </a:solidFill>
              </a:rPr>
              <a:t>59</a:t>
            </a:r>
            <a:endParaRPr lang="en-US" sz="3600" b="1" dirty="0">
              <a:solidFill>
                <a:prstClr val="black"/>
              </a:solidFill>
            </a:endParaRPr>
          </a:p>
        </p:txBody>
      </p:sp>
    </p:spTree>
    <p:extLst>
      <p:ext uri="{BB962C8B-B14F-4D97-AF65-F5344CB8AC3E}">
        <p14:creationId xmlns:p14="http://schemas.microsoft.com/office/powerpoint/2010/main" val="4174656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35005</TotalTime>
  <Words>1667</Words>
  <Application>Microsoft Office PowerPoint</Application>
  <PresentationFormat>Widescreen</PresentationFormat>
  <Paragraphs>92</Paragraphs>
  <Slides>24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Revelation 20</vt:lpstr>
      <vt:lpstr>Mark 3:22-27</vt:lpstr>
      <vt:lpstr>Revelation 20:4</vt:lpstr>
      <vt:lpstr>Revelation 20:4</vt:lpstr>
      <vt:lpstr>Revelation 20:4</vt:lpstr>
      <vt:lpstr>PowerPoint Presentation</vt:lpstr>
      <vt:lpstr>PowerPoint Presentation</vt:lpstr>
      <vt:lpstr>PowerPoint Presentation</vt:lpstr>
      <vt:lpstr>PowerPoint Presentation</vt:lpstr>
      <vt:lpstr>PowerPoint Presentation</vt:lpstr>
      <vt:lpstr>I Corinthians 15:50-57</vt:lpstr>
      <vt:lpstr>Revelation 20:7-9a</vt:lpstr>
      <vt:lpstr>Revelation 20:7-9a</vt:lpstr>
      <vt:lpstr>What does “ekklesia” mean?</vt:lpstr>
      <vt:lpstr>What does “ekklesia” mean?</vt:lpstr>
      <vt:lpstr>Ekklesia in Ancient Greece</vt:lpstr>
      <vt:lpstr>This was not a symbolic millennium it was in a literal millennial rule from Heaven!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spots kmvl.net</dc:creator>
  <cp:lastModifiedBy>spots kmvl.net</cp:lastModifiedBy>
  <cp:revision>142</cp:revision>
  <cp:lastPrinted>2025-09-14T11:26:52Z</cp:lastPrinted>
  <dcterms:created xsi:type="dcterms:W3CDTF">2025-08-25T21:06:38Z</dcterms:created>
  <dcterms:modified xsi:type="dcterms:W3CDTF">2025-09-30T10:19:00Z</dcterms:modified>
</cp:coreProperties>
</file>