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62" r:id="rId3"/>
    <p:sldId id="365" r:id="rId4"/>
    <p:sldId id="366" r:id="rId5"/>
    <p:sldId id="367" r:id="rId6"/>
    <p:sldId id="364" r:id="rId7"/>
    <p:sldId id="353" r:id="rId8"/>
    <p:sldId id="356" r:id="rId9"/>
    <p:sldId id="357" r:id="rId10"/>
    <p:sldId id="371" r:id="rId11"/>
    <p:sldId id="354" r:id="rId12"/>
    <p:sldId id="358" r:id="rId13"/>
    <p:sldId id="380" r:id="rId14"/>
    <p:sldId id="382" r:id="rId15"/>
    <p:sldId id="369" r:id="rId16"/>
    <p:sldId id="372" r:id="rId17"/>
    <p:sldId id="375" r:id="rId18"/>
    <p:sldId id="381" r:id="rId19"/>
    <p:sldId id="383" r:id="rId20"/>
    <p:sldId id="384" r:id="rId21"/>
    <p:sldId id="360" r:id="rId22"/>
    <p:sldId id="385" r:id="rId23"/>
    <p:sldId id="386" r:id="rId24"/>
    <p:sldId id="387" r:id="rId25"/>
    <p:sldId id="388" r:id="rId26"/>
    <p:sldId id="377" r:id="rId27"/>
    <p:sldId id="378" r:id="rId28"/>
    <p:sldId id="379" r:id="rId29"/>
    <p:sldId id="352" r:id="rId30"/>
  </p:sldIdLst>
  <p:sldSz cx="12192000" cy="6858000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5600700"/>
            <a:ext cx="9498013" cy="10287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Week </a:t>
            </a:r>
            <a:r>
              <a:rPr lang="en-US" sz="5400" dirty="0" smtClean="0">
                <a:latin typeface="+mn-lt"/>
              </a:rPr>
              <a:t>6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103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19" y="551765"/>
            <a:ext cx="8775081" cy="4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24:36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2159000"/>
            <a:ext cx="1182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36 “But about that day and hour no one knows, </a:t>
            </a:r>
            <a:r>
              <a:rPr lang="en-US" sz="3200" i="1" u="sng" dirty="0"/>
              <a:t>not even the angels of heaven, nor the Son</a:t>
            </a:r>
            <a:r>
              <a:rPr lang="en-US" sz="3200" u="sng" dirty="0"/>
              <a:t>,</a:t>
            </a:r>
            <a:r>
              <a:rPr lang="en-US" sz="3200" dirty="0"/>
              <a:t> but the Father alone..</a:t>
            </a:r>
          </a:p>
        </p:txBody>
      </p:sp>
    </p:spTree>
    <p:extLst>
      <p:ext uri="{BB962C8B-B14F-4D97-AF65-F5344CB8AC3E}">
        <p14:creationId xmlns:p14="http://schemas.microsoft.com/office/powerpoint/2010/main" val="181910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 fontScale="62500" lnSpcReduction="20000"/>
          </a:bodyPr>
          <a:lstStyle/>
          <a:p>
            <a:r>
              <a:rPr lang="en-US" sz="5400" dirty="0">
                <a:latin typeface="+mn-lt"/>
              </a:rPr>
              <a:t>Evidence for a Hebrew/Aramaic Original: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700" y="1282700"/>
            <a:ext cx="1041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Early Church Tradition: </a:t>
            </a:r>
            <a:r>
              <a:rPr lang="en-US" sz="3200" dirty="0"/>
              <a:t>Several early Christian writers, including </a:t>
            </a:r>
            <a:r>
              <a:rPr lang="en-US" sz="3200" dirty="0" smtClean="0"/>
              <a:t>Papias, Irenaeus</a:t>
            </a:r>
            <a:r>
              <a:rPr lang="en-US" sz="3200" dirty="0"/>
              <a:t>, Eusebius, </a:t>
            </a:r>
            <a:r>
              <a:rPr lang="en-US" sz="3200" dirty="0" err="1" smtClean="0"/>
              <a:t>Epiphanius</a:t>
            </a:r>
            <a:r>
              <a:rPr lang="en-US" sz="3200" dirty="0" smtClean="0"/>
              <a:t> and Origen, </a:t>
            </a:r>
            <a:r>
              <a:rPr lang="en-US" sz="3200" dirty="0"/>
              <a:t>claimed Matthew wrote the Gospel in Hebrew or a Hebrew dialect.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b="1" u="sng" dirty="0"/>
              <a:t>Aramaic Source Material: </a:t>
            </a:r>
            <a:r>
              <a:rPr lang="en-US" sz="3200" dirty="0"/>
              <a:t>The canonical Greek Gospel of Matthew contains Aramaic words and phrases, and scholars note that it shows signs of having been translated from Aramaic </a:t>
            </a:r>
            <a:r>
              <a:rPr lang="en-US" sz="3200" dirty="0" smtClean="0"/>
              <a:t>which was a </a:t>
            </a:r>
            <a:r>
              <a:rPr lang="en-US" sz="3200" dirty="0"/>
              <a:t>Hebrew </a:t>
            </a:r>
            <a:r>
              <a:rPr lang="en-US" sz="3200" dirty="0" smtClean="0"/>
              <a:t>dialect.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98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25:1 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2146300"/>
            <a:ext cx="11823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"</a:t>
            </a:r>
            <a:r>
              <a:rPr lang="en-US" sz="3200" dirty="0"/>
              <a:t>Then the kingdom of heaven will be comparable to ten virgins, who took their lamps and went out to meet the </a:t>
            </a:r>
            <a:r>
              <a:rPr lang="en-US" sz="3200" dirty="0" smtClean="0"/>
              <a:t>bridegroom </a:t>
            </a:r>
            <a:r>
              <a:rPr lang="en-US" sz="3200" u="sng" dirty="0" smtClean="0">
                <a:solidFill>
                  <a:srgbClr val="FFFF00"/>
                </a:solidFill>
              </a:rPr>
              <a:t>and the bride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74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25:1 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2146300"/>
            <a:ext cx="11823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"</a:t>
            </a:r>
            <a:r>
              <a:rPr lang="en-US" sz="3200" dirty="0"/>
              <a:t>Then the kingdom of heaven will be comparable to ten virgins, who took their lamps and went out to meet the </a:t>
            </a:r>
            <a:r>
              <a:rPr lang="en-US" sz="3200" dirty="0" smtClean="0"/>
              <a:t>bridegroom </a:t>
            </a:r>
            <a:r>
              <a:rPr lang="en-US" sz="3200" u="sng" dirty="0" smtClean="0">
                <a:solidFill>
                  <a:srgbClr val="FFFF00"/>
                </a:solidFill>
              </a:rPr>
              <a:t>and the bride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92D050"/>
                </a:solidFill>
              </a:rPr>
              <a:t>This Hebrew version traces back to about 1286, and appeared in print in 1380 in an anti-Christian writing by a Rabbi called “The Touchstone”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080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25:1 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2146300"/>
            <a:ext cx="11823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oldest version of Matthew in </a:t>
            </a:r>
            <a:r>
              <a:rPr lang="en-US" sz="3200" dirty="0"/>
              <a:t>Greek is Codex Vaticanus </a:t>
            </a:r>
            <a:r>
              <a:rPr lang="en-US" sz="3200" dirty="0" smtClean="0"/>
              <a:t>which was </a:t>
            </a:r>
            <a:r>
              <a:rPr lang="en-US" sz="3200" dirty="0"/>
              <a:t>created between approximately AD 325 and </a:t>
            </a:r>
            <a:r>
              <a:rPr lang="en-US" sz="3200" dirty="0" smtClean="0"/>
              <a:t>350.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92D050"/>
                </a:solidFill>
              </a:rPr>
              <a:t>This Hebrew version traces back to about 1286, and appeared in print in 1380 in an anti-Christian writing by a Rabbi called “The Touchstone”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726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25:1 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2146300"/>
            <a:ext cx="11823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"</a:t>
            </a:r>
            <a:r>
              <a:rPr lang="en-US" sz="3200" dirty="0"/>
              <a:t>Then the kingdom of heaven will be comparable to ten virgins, who took their lamps and went out to meet the </a:t>
            </a:r>
            <a:r>
              <a:rPr lang="en-US" sz="3200" dirty="0" smtClean="0"/>
              <a:t>bridegroom.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C000"/>
                </a:solidFill>
              </a:rPr>
              <a:t>Who is the bridegroom to the Jews?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25:1 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2146300"/>
            <a:ext cx="11823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"</a:t>
            </a:r>
            <a:r>
              <a:rPr lang="en-US" sz="3200" dirty="0"/>
              <a:t>Then the kingdom of heaven will be comparable to ten virgins, who took their lamps and went out to meet the </a:t>
            </a:r>
            <a:r>
              <a:rPr lang="en-US" sz="3200" dirty="0" smtClean="0"/>
              <a:t>bridegroom.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C000"/>
                </a:solidFill>
              </a:rPr>
              <a:t>Who is the bridegroom to the Jews?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b="1" u="sng" dirty="0" smtClean="0">
                <a:solidFill>
                  <a:srgbClr val="FFFF00"/>
                </a:solidFill>
              </a:rPr>
              <a:t>The Messiah 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25:1 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2146300"/>
            <a:ext cx="11823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"</a:t>
            </a:r>
            <a:r>
              <a:rPr lang="en-US" sz="3200" dirty="0"/>
              <a:t>Then the kingdom of heaven will be comparable to ten virgins, who took their lamps and went out to meet the </a:t>
            </a:r>
            <a:r>
              <a:rPr lang="en-US" sz="3200" dirty="0" smtClean="0"/>
              <a:t>bridegroom.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>
                <a:solidFill>
                  <a:srgbClr val="FFC000"/>
                </a:solidFill>
              </a:rPr>
              <a:t>Who are the virgins to the Jews?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25:1 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2146300"/>
            <a:ext cx="11823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1"Then the kingdom of heaven will be comparable to ten virgins, who took their lamps and went out to meet the </a:t>
            </a:r>
            <a:r>
              <a:rPr lang="en-US" sz="3200" dirty="0" smtClean="0"/>
              <a:t>bridegroom.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>
                <a:solidFill>
                  <a:srgbClr val="FFC000"/>
                </a:solidFill>
              </a:rPr>
              <a:t>Who are the virgins to the Jews?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b="1" u="sng" dirty="0" smtClean="0">
                <a:solidFill>
                  <a:srgbClr val="FFC000"/>
                </a:solidFill>
              </a:rPr>
              <a:t>The Jewish People</a:t>
            </a:r>
            <a:endParaRPr lang="en-US" sz="32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25:1 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400" y="1346200"/>
            <a:ext cx="11798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Jesus spoke of the "kingdom of heaven," Jews understood it as a concept already familiar to them, referring to God's reign and his active rule on Earth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>
                <a:solidFill>
                  <a:srgbClr val="92D050"/>
                </a:solidFill>
              </a:rPr>
              <a:t>"Malkut Shamayim" (</a:t>
            </a:r>
            <a:r>
              <a:rPr lang="he-IL" sz="3200" dirty="0">
                <a:solidFill>
                  <a:srgbClr val="92D050"/>
                </a:solidFill>
              </a:rPr>
              <a:t>מַלְכוּת שָׁמַיִם) </a:t>
            </a:r>
            <a:r>
              <a:rPr lang="en-US" sz="3200" dirty="0" smtClean="0">
                <a:solidFill>
                  <a:srgbClr val="92D050"/>
                </a:solidFill>
              </a:rPr>
              <a:t>is) </a:t>
            </a:r>
            <a:r>
              <a:rPr lang="en-US" sz="3200" dirty="0">
                <a:solidFill>
                  <a:srgbClr val="92D050"/>
                </a:solidFill>
              </a:rPr>
              <a:t>a Hebrew phrase that translates to the "Kingdom of Heaven" or the "Kingdom of God," and it can refer to two concepts: God's rule in the present world or God's future reign over all </a:t>
            </a:r>
            <a:r>
              <a:rPr lang="en-US" sz="3200" dirty="0" smtClean="0">
                <a:solidFill>
                  <a:srgbClr val="92D050"/>
                </a:solidFill>
              </a:rPr>
              <a:t>creation.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Deuteronomy </a:t>
            </a:r>
            <a:r>
              <a:rPr lang="en-US" sz="5400" dirty="0" smtClean="0">
                <a:latin typeface="+mn-lt"/>
              </a:rPr>
              <a:t>7:6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104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600" y="1663700"/>
            <a:ext cx="94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6 For </a:t>
            </a:r>
            <a:r>
              <a:rPr lang="en-US" sz="3600" dirty="0"/>
              <a:t>you are a holy people to the LORD your God; the LORD your God has </a:t>
            </a:r>
            <a:r>
              <a:rPr lang="en-US" sz="3600" dirty="0" smtClean="0"/>
              <a:t>chosen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84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Summary 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663700"/>
            <a:ext cx="11849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The Bridegroom is the then awaited Messiah.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The Kingdom of Heaven on earth is what the Jews anticipated the Messiah would usher in.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There is no bride mentioned in this parable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The Virgins are the Jewish people who are being urged by Jesus to be ready.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The Jews no not the hour.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Revelation 19:7-9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200" y="1701800"/>
            <a:ext cx="10883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 Let’s rejoice and be glad and give the glory to Him, because the marriage of the Lamb has come, and </a:t>
            </a:r>
            <a:r>
              <a:rPr lang="en-US" sz="3600" dirty="0">
                <a:solidFill>
                  <a:srgbClr val="FFC000"/>
                </a:solidFill>
              </a:rPr>
              <a:t>His </a:t>
            </a:r>
            <a:r>
              <a:rPr lang="en-US" sz="3600" dirty="0" smtClean="0">
                <a:solidFill>
                  <a:srgbClr val="FFC000"/>
                </a:solidFill>
              </a:rPr>
              <a:t>bride </a:t>
            </a:r>
            <a:r>
              <a:rPr lang="en-US" sz="3600" dirty="0"/>
              <a:t>has prepared herself.” 8 It was given to her to clothe herself in fine linen, bright and clean; for the fine linen is the righteous acts of the saints. 9 Then he </a:t>
            </a:r>
            <a:r>
              <a:rPr lang="en-US" sz="3600" dirty="0" smtClean="0"/>
              <a:t>said </a:t>
            </a:r>
            <a:r>
              <a:rPr lang="en-US" sz="3600" dirty="0"/>
              <a:t>to me, “Write: ‘Blessed are those who are invited to the wedding feast of the Lamb.’”</a:t>
            </a:r>
          </a:p>
        </p:txBody>
      </p:sp>
    </p:spTree>
    <p:extLst>
      <p:ext uri="{BB962C8B-B14F-4D97-AF65-F5344CB8AC3E}">
        <p14:creationId xmlns:p14="http://schemas.microsoft.com/office/powerpoint/2010/main" val="26629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Revelation 19:7-9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200" y="1701800"/>
            <a:ext cx="10883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 Let’s rejoice and be glad and give the glory to Him, because the marriage of the Lamb has come, and </a:t>
            </a:r>
            <a:r>
              <a:rPr lang="en-US" sz="3600" dirty="0">
                <a:solidFill>
                  <a:srgbClr val="FFC000"/>
                </a:solidFill>
              </a:rPr>
              <a:t>His </a:t>
            </a:r>
            <a:r>
              <a:rPr lang="en-US" sz="3600" dirty="0" smtClean="0">
                <a:solidFill>
                  <a:srgbClr val="FFC000"/>
                </a:solidFill>
              </a:rPr>
              <a:t>bride </a:t>
            </a:r>
            <a:r>
              <a:rPr lang="en-US" sz="3600" dirty="0"/>
              <a:t>has prepared </a:t>
            </a:r>
            <a:r>
              <a:rPr lang="en-US" sz="3600" dirty="0" smtClean="0"/>
              <a:t>herself.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92D050"/>
                </a:solidFill>
              </a:rPr>
              <a:t>Who is the Lamb?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Revelation 19:7-9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200" y="1701800"/>
            <a:ext cx="10883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 Let’s rejoice and be glad and give the glory to Him, because the marriage of the Lamb has come, and </a:t>
            </a:r>
            <a:r>
              <a:rPr lang="en-US" sz="3600" dirty="0">
                <a:solidFill>
                  <a:srgbClr val="FFC000"/>
                </a:solidFill>
              </a:rPr>
              <a:t>His </a:t>
            </a:r>
            <a:r>
              <a:rPr lang="en-US" sz="3600" dirty="0" smtClean="0">
                <a:solidFill>
                  <a:srgbClr val="FFC000"/>
                </a:solidFill>
              </a:rPr>
              <a:t>bride </a:t>
            </a:r>
            <a:r>
              <a:rPr lang="en-US" sz="3600" dirty="0"/>
              <a:t>has prepared </a:t>
            </a:r>
            <a:r>
              <a:rPr lang="en-US" sz="3600" dirty="0" smtClean="0"/>
              <a:t>herself.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92D050"/>
                </a:solidFill>
              </a:rPr>
              <a:t>Who is the Lamb?     </a:t>
            </a:r>
            <a:r>
              <a:rPr lang="en-US" sz="3600" dirty="0" smtClean="0">
                <a:solidFill>
                  <a:srgbClr val="FFC000"/>
                </a:solidFill>
              </a:rPr>
              <a:t>Jesus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Revelation 19:7-9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200" y="1701800"/>
            <a:ext cx="10883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 Let’s rejoice and be glad and give the glory to Him, because the marriage of the Lamb has come, and </a:t>
            </a:r>
            <a:r>
              <a:rPr lang="en-US" sz="3600" dirty="0">
                <a:solidFill>
                  <a:srgbClr val="FFC000"/>
                </a:solidFill>
              </a:rPr>
              <a:t>His </a:t>
            </a:r>
            <a:r>
              <a:rPr lang="en-US" sz="3600" dirty="0" smtClean="0">
                <a:solidFill>
                  <a:srgbClr val="FFC000"/>
                </a:solidFill>
              </a:rPr>
              <a:t>bride </a:t>
            </a:r>
            <a:r>
              <a:rPr lang="en-US" sz="3600" dirty="0"/>
              <a:t>has prepared </a:t>
            </a:r>
            <a:r>
              <a:rPr lang="en-US" sz="3600" dirty="0" smtClean="0"/>
              <a:t>herself.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92D050"/>
                </a:solidFill>
              </a:rPr>
              <a:t>Who is the bride?     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Revelation 19:7-9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200" y="1701800"/>
            <a:ext cx="10883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 Let’s rejoice and be glad and give the glory to Him, because the marriage of the Lamb has come, and </a:t>
            </a:r>
            <a:r>
              <a:rPr lang="en-US" sz="3600" dirty="0">
                <a:solidFill>
                  <a:srgbClr val="FFC000"/>
                </a:solidFill>
              </a:rPr>
              <a:t>His </a:t>
            </a:r>
            <a:r>
              <a:rPr lang="en-US" sz="3600" dirty="0" smtClean="0">
                <a:solidFill>
                  <a:srgbClr val="FFC000"/>
                </a:solidFill>
              </a:rPr>
              <a:t>bride </a:t>
            </a:r>
            <a:r>
              <a:rPr lang="en-US" sz="3600" dirty="0"/>
              <a:t>has prepared </a:t>
            </a:r>
            <a:r>
              <a:rPr lang="en-US" sz="3600" dirty="0" smtClean="0"/>
              <a:t>herself.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92D050"/>
                </a:solidFill>
              </a:rPr>
              <a:t>Who is the bride?     </a:t>
            </a:r>
            <a:r>
              <a:rPr lang="en-US" sz="3600" dirty="0" smtClean="0">
                <a:solidFill>
                  <a:srgbClr val="FFC000"/>
                </a:solidFill>
              </a:rPr>
              <a:t>The Church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6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Revelation 19:9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127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200" y="1701800"/>
            <a:ext cx="1117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9 </a:t>
            </a:r>
            <a:r>
              <a:rPr lang="en-US" sz="3600" dirty="0"/>
              <a:t>Then he </a:t>
            </a:r>
            <a:r>
              <a:rPr lang="en-US" sz="3600" dirty="0" smtClean="0"/>
              <a:t>said </a:t>
            </a:r>
            <a:r>
              <a:rPr lang="en-US" sz="3600" dirty="0"/>
              <a:t>to me, “Write: ‘Blessed are those who are invited to the wedding feast of the Lamb</a:t>
            </a:r>
            <a:r>
              <a:rPr lang="en-US" sz="3600" dirty="0" smtClean="0"/>
              <a:t>.’”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FFFF00"/>
                </a:solidFill>
              </a:rPr>
              <a:t>Who are the those invited to the wedding feast?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Revelation 19:9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200" y="1701800"/>
            <a:ext cx="10883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9 </a:t>
            </a:r>
            <a:r>
              <a:rPr lang="en-US" sz="3600" dirty="0"/>
              <a:t>Then he </a:t>
            </a:r>
            <a:r>
              <a:rPr lang="en-US" sz="3600" dirty="0" smtClean="0"/>
              <a:t>said </a:t>
            </a:r>
            <a:r>
              <a:rPr lang="en-US" sz="3600" dirty="0"/>
              <a:t>to me, “Write: ‘Blessed are those who are invited to the wedding feast of the Lamb</a:t>
            </a:r>
            <a:r>
              <a:rPr lang="en-US" sz="3600" dirty="0" smtClean="0"/>
              <a:t>.’”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FFFF00"/>
                </a:solidFill>
              </a:rPr>
              <a:t>Who is invited to the wedding feast?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b="1" u="sng" dirty="0" smtClean="0">
                <a:solidFill>
                  <a:srgbClr val="FFFF00"/>
                </a:solidFill>
              </a:rPr>
              <a:t>The righteous before the church age.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Revelation 19:9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129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100" y="1346200"/>
            <a:ext cx="1092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FF00"/>
                </a:solidFill>
              </a:rPr>
              <a:t>The righteous before the church age.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/>
              <a:t>These are those who are forgiven by Christ just as His church has been. </a:t>
            </a:r>
          </a:p>
          <a:p>
            <a:endParaRPr lang="en-US" sz="3600" dirty="0"/>
          </a:p>
          <a:p>
            <a:r>
              <a:rPr lang="en-US" sz="3600" dirty="0" smtClean="0"/>
              <a:t>The church ARE the saved by Christ. The guests are those that lived before the church age but are invited to partake of the feast because of their righteousness.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37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6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Deuteronomy </a:t>
            </a:r>
            <a:r>
              <a:rPr lang="en-US" sz="5400" dirty="0" smtClean="0">
                <a:latin typeface="+mn-lt"/>
              </a:rPr>
              <a:t>7:6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105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600" y="1663700"/>
            <a:ext cx="944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6 For </a:t>
            </a:r>
            <a:r>
              <a:rPr lang="en-US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you are a holy people to the LORD your God; the LORD your God has chosen </a:t>
            </a:r>
            <a:r>
              <a:rPr lang="en-US" sz="3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you </a:t>
            </a:r>
            <a:r>
              <a:rPr lang="en-US" sz="3600" dirty="0" smtClean="0"/>
              <a:t>to be a people for His own </a:t>
            </a:r>
            <a:r>
              <a:rPr lang="en-US" sz="3600" b="1" u="sng" dirty="0" smtClean="0"/>
              <a:t>possession</a:t>
            </a:r>
            <a:r>
              <a:rPr lang="en-US" sz="3600" dirty="0" smtClean="0"/>
              <a:t> out of all the peoples who are on the face of the earth.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92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Deuteronomy </a:t>
            </a:r>
            <a:r>
              <a:rPr lang="en-US" sz="5400" dirty="0" smtClean="0">
                <a:latin typeface="+mn-lt"/>
              </a:rPr>
              <a:t>7:6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106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600" y="1663700"/>
            <a:ext cx="944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6 For </a:t>
            </a:r>
            <a:r>
              <a:rPr lang="en-US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you are a holy people to the LORD your God; the LORD your God has chosen </a:t>
            </a:r>
            <a:r>
              <a:rPr lang="en-US" sz="3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you </a:t>
            </a:r>
            <a:r>
              <a:rPr lang="en-US" sz="3600" dirty="0" smtClean="0"/>
              <a:t>to be a people for His own </a:t>
            </a:r>
            <a:r>
              <a:rPr lang="en-US" sz="3600" b="1" u="sng" dirty="0" smtClean="0"/>
              <a:t>possession</a:t>
            </a:r>
            <a:r>
              <a:rPr lang="en-US" sz="3600" dirty="0" smtClean="0"/>
              <a:t> out of all the peoples who are on the face of the earth.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36600" y="4876800"/>
            <a:ext cx="994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92D050"/>
                </a:solidFill>
              </a:rPr>
              <a:t>Strong's 5459. Segullah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Deuteronomy </a:t>
            </a:r>
            <a:r>
              <a:rPr lang="en-US" sz="5400" dirty="0" smtClean="0">
                <a:latin typeface="+mn-lt"/>
              </a:rPr>
              <a:t>7:6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107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600" y="1663700"/>
            <a:ext cx="94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be a people for His own </a:t>
            </a:r>
            <a:r>
              <a:rPr lang="en-US" sz="3600" b="1" u="sng" dirty="0" smtClean="0"/>
              <a:t>possession</a:t>
            </a:r>
            <a:r>
              <a:rPr lang="en-US" sz="3600" dirty="0" smtClean="0"/>
              <a:t> out of all the peoples who are on the face of the earth.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36600" y="3651716"/>
            <a:ext cx="100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Strong's 5459. Segullah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2600" y="4292600"/>
            <a:ext cx="1098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NASB: possession, </a:t>
            </a:r>
            <a:r>
              <a:rPr lang="en-US" sz="3600" dirty="0">
                <a:solidFill>
                  <a:srgbClr val="FFFF00"/>
                </a:solidFill>
              </a:rPr>
              <a:t>treasure, treasured possession</a:t>
            </a:r>
          </a:p>
        </p:txBody>
      </p:sp>
    </p:spTree>
    <p:extLst>
      <p:ext uri="{BB962C8B-B14F-4D97-AF65-F5344CB8AC3E}">
        <p14:creationId xmlns:p14="http://schemas.microsoft.com/office/powerpoint/2010/main" val="38173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355600"/>
            <a:ext cx="9383713" cy="1016000"/>
          </a:xfrm>
        </p:spPr>
        <p:txBody>
          <a:bodyPr>
            <a:normAutofit fontScale="92500"/>
          </a:bodyPr>
          <a:lstStyle/>
          <a:p>
            <a:r>
              <a:rPr lang="en-US" sz="5400" dirty="0" smtClean="0">
                <a:latin typeface="+mn-lt"/>
              </a:rPr>
              <a:t>New international version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108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" y="1460500"/>
            <a:ext cx="1069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New International </a:t>
            </a:r>
            <a:r>
              <a:rPr lang="en-US" u="sng" dirty="0" smtClean="0"/>
              <a:t>Version Exodus 19:5</a:t>
            </a:r>
            <a:endParaRPr lang="en-US" u="sng" dirty="0"/>
          </a:p>
          <a:p>
            <a:r>
              <a:rPr lang="en-US" dirty="0"/>
              <a:t>Now if you obey me fully and keep my covenant, then out of all nations you will be my </a:t>
            </a:r>
            <a:r>
              <a:rPr lang="en-US" dirty="0">
                <a:solidFill>
                  <a:srgbClr val="FFFF00"/>
                </a:solidFill>
              </a:rPr>
              <a:t>treasured possession</a:t>
            </a:r>
            <a:r>
              <a:rPr lang="en-US" dirty="0"/>
              <a:t>. Although the whole earth is </a:t>
            </a:r>
            <a:r>
              <a:rPr lang="en-US" dirty="0" smtClean="0"/>
              <a:t>mine</a:t>
            </a:r>
          </a:p>
          <a:p>
            <a:endParaRPr lang="en-US" dirty="0"/>
          </a:p>
          <a:p>
            <a:r>
              <a:rPr lang="en-US" u="sng" dirty="0"/>
              <a:t>New International </a:t>
            </a:r>
            <a:r>
              <a:rPr lang="en-US" u="sng" dirty="0" smtClean="0"/>
              <a:t>Version Psalm 134:5</a:t>
            </a:r>
            <a:endParaRPr lang="en-US" u="sng" dirty="0"/>
          </a:p>
          <a:p>
            <a:r>
              <a:rPr lang="en-US" dirty="0"/>
              <a:t>For the LORD has chosen Jacob to be his own, Israel to be his </a:t>
            </a:r>
            <a:r>
              <a:rPr lang="en-US" dirty="0">
                <a:solidFill>
                  <a:srgbClr val="FFFF00"/>
                </a:solidFill>
              </a:rPr>
              <a:t>treasured possession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u="sng" dirty="0" smtClean="0"/>
              <a:t>Malachi 3:17</a:t>
            </a:r>
          </a:p>
          <a:p>
            <a:r>
              <a:rPr lang="en-US" dirty="0" smtClean="0"/>
              <a:t>“</a:t>
            </a:r>
            <a:r>
              <a:rPr lang="en-US" dirty="0"/>
              <a:t>On the day when I act,” says the LORD Almighty, “they will be my </a:t>
            </a:r>
            <a:r>
              <a:rPr lang="en-US" dirty="0">
                <a:solidFill>
                  <a:srgbClr val="FFFF00"/>
                </a:solidFill>
              </a:rPr>
              <a:t>treasured possession</a:t>
            </a:r>
            <a:r>
              <a:rPr lang="en-US" dirty="0"/>
              <a:t>. I will spare them, just as a father has compassion and spares his son who serves </a:t>
            </a:r>
            <a:r>
              <a:rPr lang="en-US" dirty="0" smtClean="0"/>
              <a:t>him</a:t>
            </a:r>
          </a:p>
          <a:p>
            <a:endParaRPr lang="en-US" dirty="0"/>
          </a:p>
          <a:p>
            <a:r>
              <a:rPr lang="en-US" u="sng" dirty="0" smtClean="0"/>
              <a:t>Deuteronomy 14:2</a:t>
            </a:r>
          </a:p>
          <a:p>
            <a:r>
              <a:rPr lang="en-US" dirty="0" smtClean="0"/>
              <a:t>Out </a:t>
            </a:r>
            <a:r>
              <a:rPr lang="en-US" dirty="0"/>
              <a:t>of all the peoples on the face of the earth, the Lord has chosen you to be his </a:t>
            </a:r>
            <a:r>
              <a:rPr lang="en-US" dirty="0">
                <a:solidFill>
                  <a:srgbClr val="FFFF00"/>
                </a:solidFill>
              </a:rPr>
              <a:t>treasured possession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u="sng" dirty="0" smtClean="0"/>
              <a:t>Deuteronomy 26:18</a:t>
            </a:r>
            <a:endParaRPr lang="en-US" u="sng" dirty="0"/>
          </a:p>
          <a:p>
            <a:r>
              <a:rPr lang="en-US" dirty="0" smtClean="0"/>
              <a:t>And </a:t>
            </a:r>
            <a:r>
              <a:rPr lang="en-US" dirty="0"/>
              <a:t>the Lord has declared this day that you are his people, his </a:t>
            </a:r>
            <a:r>
              <a:rPr lang="en-US" dirty="0">
                <a:solidFill>
                  <a:srgbClr val="FFFF00"/>
                </a:solidFill>
              </a:rPr>
              <a:t>treasured possession </a:t>
            </a:r>
            <a:r>
              <a:rPr lang="en-US" dirty="0"/>
              <a:t>as he promised, and that you are to keep all his commands.</a:t>
            </a:r>
          </a:p>
        </p:txBody>
      </p:sp>
    </p:spTree>
    <p:extLst>
      <p:ext uri="{BB962C8B-B14F-4D97-AF65-F5344CB8AC3E}">
        <p14:creationId xmlns:p14="http://schemas.microsoft.com/office/powerpoint/2010/main" val="33472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25:1-8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109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800" y="1066800"/>
            <a:ext cx="11899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1"Then the kingdom of heaven will be comparable to ten virgins, who took their lamps and went out to meet the </a:t>
            </a:r>
            <a:r>
              <a:rPr lang="en-US" sz="3200" dirty="0" smtClean="0"/>
              <a:t>bridegroom 2 "</a:t>
            </a:r>
            <a:r>
              <a:rPr lang="en-US" sz="3200" dirty="0"/>
              <a:t>Five of them were foolish, and five were prudent. </a:t>
            </a:r>
            <a:r>
              <a:rPr lang="en-US" sz="3200" dirty="0" smtClean="0"/>
              <a:t>3 "</a:t>
            </a:r>
            <a:r>
              <a:rPr lang="en-US" sz="3200" dirty="0"/>
              <a:t>For when the foolish took their lamps, they took no oil with them, </a:t>
            </a:r>
            <a:r>
              <a:rPr lang="en-US" sz="3200" dirty="0" smtClean="0"/>
              <a:t>4 but </a:t>
            </a:r>
            <a:r>
              <a:rPr lang="en-US" sz="3200" dirty="0"/>
              <a:t>the prudent took oil in flasks along with their lamps. </a:t>
            </a:r>
            <a:r>
              <a:rPr lang="en-US" sz="3200" dirty="0" smtClean="0"/>
              <a:t>5 "</a:t>
            </a:r>
            <a:r>
              <a:rPr lang="en-US" sz="3200" dirty="0"/>
              <a:t>Now while the bridegroom was delaying, they all got drowsy and [began] to sleep. </a:t>
            </a:r>
            <a:r>
              <a:rPr lang="en-US" sz="3200" dirty="0" smtClean="0"/>
              <a:t>6 "</a:t>
            </a:r>
            <a:r>
              <a:rPr lang="en-US" sz="3200" dirty="0"/>
              <a:t>But at midnight there was a shout, 'Behold, the bridegroom! Come out to meet [him].' </a:t>
            </a:r>
            <a:r>
              <a:rPr lang="en-US" sz="3200" dirty="0" smtClean="0"/>
              <a:t>7 "</a:t>
            </a:r>
            <a:r>
              <a:rPr lang="en-US" sz="3200" dirty="0"/>
              <a:t>Then all those virgins rose and trimmed their lamps. </a:t>
            </a:r>
            <a:r>
              <a:rPr lang="en-US" sz="3200" dirty="0" smtClean="0"/>
              <a:t>8 "</a:t>
            </a:r>
            <a:r>
              <a:rPr lang="en-US" sz="3200" dirty="0"/>
              <a:t>The foolish said to the prudent, 'Give us some of your oil, for our lamps are going out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861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25:9-13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460500"/>
            <a:ext cx="11887200" cy="4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 "But the prudent answered, 'No, there will not be enough for us and you [too]; go instead to the dealers and buy [some] for yourselves.' 10 "And while they were going away to make the purchase, the bridegroom came, and those who were ready went in with him to the wedding feast; and the door was shut. 11 "Later the other virgins also came, saying, Lord, lord, open up for us.' 12 "But he answered, 'Truly I say to you, I do not know you.' 13 "Be on the alert then, for you do not know the day nor the hour.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734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41300"/>
            <a:ext cx="9244013" cy="9271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Matthew 25:9-13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800" y="241300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460500"/>
            <a:ext cx="11887200" cy="4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 "But the prudent answered, 'No, there will not be enough for us and you [too]; go instead to the dealers and buy [some] for yourselves.' 10 "And while they were going away to make the purchase, the bridegroom came, and those who were ready went in with him to the wedding feast; and the door was shut. 11 "Later the other virgins also came, saying, Lord, lord, open up for us.' 12 "But he answered, 'Truly I say to you, I do not know you.' 13 "Be on the alert then,</a:t>
            </a:r>
            <a:r>
              <a:rPr lang="en-US" sz="3200" dirty="0" smtClean="0">
                <a:solidFill>
                  <a:srgbClr val="FFFF00"/>
                </a:solidFill>
              </a:rPr>
              <a:t> for </a:t>
            </a:r>
            <a:r>
              <a:rPr lang="en-US" sz="3200" i="1" u="sng" dirty="0" smtClean="0">
                <a:solidFill>
                  <a:srgbClr val="FFFF00"/>
                </a:solidFill>
              </a:rPr>
              <a:t>you</a:t>
            </a:r>
            <a:r>
              <a:rPr lang="en-US" sz="3200" dirty="0" smtClean="0">
                <a:solidFill>
                  <a:srgbClr val="FFFF00"/>
                </a:solidFill>
              </a:rPr>
              <a:t> do not know the day nor the hour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628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51007</TotalTime>
  <Words>1643</Words>
  <Application>Microsoft Office PowerPoint</Application>
  <PresentationFormat>Widescreen</PresentationFormat>
  <Paragraphs>141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spots kmvl.net</dc:creator>
  <cp:lastModifiedBy>spots kmvl.net</cp:lastModifiedBy>
  <cp:revision>251</cp:revision>
  <cp:lastPrinted>2025-09-14T11:26:52Z</cp:lastPrinted>
  <dcterms:created xsi:type="dcterms:W3CDTF">2025-08-25T21:06:38Z</dcterms:created>
  <dcterms:modified xsi:type="dcterms:W3CDTF">2025-10-12T11:45:08Z</dcterms:modified>
</cp:coreProperties>
</file>