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6" r:id="rId3"/>
    <p:sldId id="333" r:id="rId4"/>
    <p:sldId id="334" r:id="rId5"/>
    <p:sldId id="335" r:id="rId6"/>
    <p:sldId id="337" r:id="rId7"/>
    <p:sldId id="338" r:id="rId8"/>
    <p:sldId id="339" r:id="rId9"/>
    <p:sldId id="372" r:id="rId10"/>
    <p:sldId id="373" r:id="rId11"/>
    <p:sldId id="374" r:id="rId12"/>
    <p:sldId id="375" r:id="rId13"/>
    <p:sldId id="377" r:id="rId14"/>
    <p:sldId id="341" r:id="rId15"/>
    <p:sldId id="345" r:id="rId16"/>
    <p:sldId id="347" r:id="rId17"/>
    <p:sldId id="348" r:id="rId18"/>
    <p:sldId id="349" r:id="rId19"/>
    <p:sldId id="362" r:id="rId20"/>
    <p:sldId id="363" r:id="rId21"/>
    <p:sldId id="364" r:id="rId22"/>
    <p:sldId id="346" r:id="rId23"/>
    <p:sldId id="360" r:id="rId24"/>
    <p:sldId id="379" r:id="rId25"/>
    <p:sldId id="350" r:id="rId26"/>
    <p:sldId id="366" r:id="rId27"/>
    <p:sldId id="351" r:id="rId28"/>
    <p:sldId id="368" r:id="rId29"/>
    <p:sldId id="369" r:id="rId30"/>
    <p:sldId id="370" r:id="rId31"/>
    <p:sldId id="353" r:id="rId32"/>
    <p:sldId id="352" r:id="rId33"/>
    <p:sldId id="378" r:id="rId34"/>
    <p:sldId id="380" r:id="rId35"/>
    <p:sldId id="381" r:id="rId36"/>
    <p:sldId id="261" r:id="rId37"/>
    <p:sldId id="31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10/29/2025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10/29/2025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google.com/search?q=Revelation+21%3A6&amp;client=opera&amp;hs=5h0&amp;sca_esv=c2292d1d59604bd8&amp;ei=BOcDaf3oEdKqqtsP65bNgQY&amp;ved=2ahUKEwixltPU_cyQAxWcm2oFHV_eIOQQgK4QegQIAxAC&amp;uact=5&amp;oq=where+in+the+bible+is+added+i+am+the+alpha+and+omega&amp;gs_lp=Egxnd3Mtd2l6LXNlcnAiNHdoZXJlIGluIHRoZSBiaWJsZSBpcyBhZGRlZCBpIGFtIHRoZSBhbHBoYSBhbmQgb21lZ2EyBRAhGKABMgUQIRigATIFECEYoAEyBRAhGKABMgUQIRigATIFECEYqwIyBRAhGKsCSIB_UABYoX1wAHgBkAEAmAFooAGNG6oBBDUwLjK4AQPIAQD4AQGYAjSgAvwewgIKEAAYgAQYigUYQ8ICEBAuGIAEGIoFGEMYsQMYgwHCAhEQLhiABBixAxiDARjHARjRA8ICEBAAGIAEGIoFGEMYsQMYgwHCAg4QABiABBiKBRixAxiDAcICCxAuGIAEGMcBGNEDwgIIEAAYgAQYsQPCAgsQABiABBixAxiDAcICDhAuGIAEGLEDGMcBGNEDwgIMEAAYgAQYigUYQxgKwgIQEC4YgAQYigUYsQMYgwEYCsICBRAAGIAEwgINEC4YgAQYChixAxiDAcICCxAAGIAEGIoFGJECwgILEAAYgAQYigUYkgPCAg4QABiABBiKBRixAxjJA8ICBhAAGBYYHsICBRAhGJ8FwgILEAAYgAQYigUYhgPCAggQABiABBiiBMICBRAAGO8FmAMAkgcENDUuN6AHtuMCsgcENDUuN7gH_B7CBwkwLjQuMjAuMjjIB_UC&amp;sclient=gws-wiz-serp&amp;mstk=AUtExfDiHeL3cP2mEX8abyGox8gSnGy5ZyExLP8GX_TQO3rKgwJsdsynDmvF_41Z-m_RhIFKW_lg66LgoLe50EcAxDcSSAy29oyz7duQW66LJYF-ZnRJbvKZD8mIZV21vUjXhpbinw9p1LNeMLd_oXbp8Kge30xj7tMOiVogpB4-PrL4XRYpbCVP47DoglSfrY66HLzV&amp;csui=3"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410199" y="1562101"/>
            <a:ext cx="4889499" cy="2971800"/>
          </a:xfrm>
        </p:spPr>
        <p:txBody>
          <a:bodyPr>
            <a:normAutofit fontScale="92500"/>
          </a:bodyPr>
          <a:lstStyle/>
          <a:p>
            <a:r>
              <a:rPr lang="en-US" sz="9600" dirty="0" smtClean="0">
                <a:solidFill>
                  <a:srgbClr val="92D050"/>
                </a:solidFill>
                <a:latin typeface="Algerian" panose="04020705040A02060702" pitchFamily="82" charset="0"/>
              </a:rPr>
              <a:t>WEEK </a:t>
            </a:r>
            <a:r>
              <a:rPr lang="en-US" sz="9600" dirty="0" smtClean="0">
                <a:solidFill>
                  <a:srgbClr val="92D050"/>
                </a:solidFill>
                <a:latin typeface="Algerian" panose="04020705040A02060702" pitchFamily="82" charset="0"/>
              </a:rPr>
              <a:t>4</a:t>
            </a:r>
            <a:endParaRPr lang="en-US" sz="9600" dirty="0" smtClean="0">
              <a:solidFill>
                <a:srgbClr val="92D050"/>
              </a:solidFill>
              <a:latin typeface="Algerian" panose="04020705040A02060702" pitchFamily="82" charset="0"/>
            </a:endParaRPr>
          </a:p>
          <a:p>
            <a:r>
              <a:rPr lang="en-US" sz="8800" dirty="0" smtClean="0">
                <a:solidFill>
                  <a:schemeClr val="bg1"/>
                </a:solidFill>
                <a:latin typeface="Algerian" panose="04020705040A02060702" pitchFamily="82" charset="0"/>
              </a:rPr>
              <a:t>11-09-25</a:t>
            </a:r>
            <a:endParaRPr lang="en-US" sz="8800" dirty="0">
              <a:solidFill>
                <a:schemeClr val="bg1"/>
              </a:solidFill>
              <a:latin typeface="Algerian" panose="04020705040A02060702" pitchFamily="82" charset="0"/>
            </a:endParaRPr>
          </a:p>
        </p:txBody>
      </p:sp>
      <p:sp>
        <p:nvSpPr>
          <p:cNvPr id="4" name="TextBox 3"/>
          <p:cNvSpPr txBox="1"/>
          <p:nvPr/>
        </p:nvSpPr>
        <p:spPr>
          <a:xfrm>
            <a:off x="10426700" y="279400"/>
            <a:ext cx="673100" cy="584775"/>
          </a:xfrm>
          <a:prstGeom prst="rect">
            <a:avLst/>
          </a:prstGeom>
          <a:noFill/>
        </p:spPr>
        <p:txBody>
          <a:bodyPr wrap="square" rtlCol="0">
            <a:spAutoFit/>
          </a:bodyPr>
          <a:lstStyle/>
          <a:p>
            <a:r>
              <a:rPr lang="en-US" sz="3200" b="1" dirty="0" smtClean="0">
                <a:solidFill>
                  <a:schemeClr val="bg1"/>
                </a:solidFill>
              </a:rPr>
              <a:t>81</a:t>
            </a:r>
            <a:endParaRPr lang="en-US" sz="32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10" y="392043"/>
            <a:ext cx="4356390" cy="6048122"/>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Arab Proverb</a:t>
            </a:r>
            <a:endParaRPr lang="en-US" sz="36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90</a:t>
            </a:r>
            <a:endParaRPr lang="en-US" sz="3200" b="1" dirty="0">
              <a:solidFill>
                <a:schemeClr val="bg1"/>
              </a:solidFill>
            </a:endParaRPr>
          </a:p>
        </p:txBody>
      </p:sp>
      <p:sp>
        <p:nvSpPr>
          <p:cNvPr id="5" name="TextBox 4"/>
          <p:cNvSpPr txBox="1"/>
          <p:nvPr/>
        </p:nvSpPr>
        <p:spPr>
          <a:xfrm>
            <a:off x="546100" y="1282700"/>
            <a:ext cx="10363200" cy="4401205"/>
          </a:xfrm>
          <a:prstGeom prst="rect">
            <a:avLst/>
          </a:prstGeom>
          <a:noFill/>
        </p:spPr>
        <p:txBody>
          <a:bodyPr wrap="square" rtlCol="0">
            <a:spAutoFit/>
          </a:bodyPr>
          <a:lstStyle/>
          <a:p>
            <a:r>
              <a:rPr lang="en-US" sz="2800" dirty="0"/>
              <a:t>In 1893 Isabel Burton published a two volume biography of her husband Richard Francis Burton who was a famous British explorer and scholar. The first volume included an instance of the </a:t>
            </a:r>
            <a:r>
              <a:rPr lang="en-US" sz="2800" dirty="0" smtClean="0"/>
              <a:t>saying:</a:t>
            </a:r>
            <a:endParaRPr lang="en-US" sz="2800" dirty="0"/>
          </a:p>
          <a:p>
            <a:endParaRPr lang="en-US" sz="2800" dirty="0"/>
          </a:p>
          <a:p>
            <a:r>
              <a:rPr lang="en-US" sz="2800" dirty="0">
                <a:solidFill>
                  <a:srgbClr val="FFFF00"/>
                </a:solidFill>
              </a:rPr>
              <a:t>‘Men are four. He who knows not, and knows not he knows not, he is a fool—shun him</a:t>
            </a:r>
            <a:r>
              <a:rPr lang="en-US" sz="2800" dirty="0"/>
              <a:t>; he who knows not, and knows he knows not, he is simple—teach him; he who knows, and knows not he knows, he is asleep—wake him; he who knows, and knows he knows, he is wise—follow him</a:t>
            </a:r>
            <a:r>
              <a:rPr lang="en-US" sz="2800" dirty="0" smtClean="0"/>
              <a:t>.’—</a:t>
            </a:r>
            <a:endParaRPr lang="en-US" sz="2800" dirty="0"/>
          </a:p>
        </p:txBody>
      </p:sp>
    </p:spTree>
    <p:extLst>
      <p:ext uri="{BB962C8B-B14F-4D97-AF65-F5344CB8AC3E}">
        <p14:creationId xmlns:p14="http://schemas.microsoft.com/office/powerpoint/2010/main" val="1441699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Arab Proverb</a:t>
            </a:r>
            <a:endParaRPr lang="en-US" sz="36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91</a:t>
            </a:r>
            <a:endParaRPr lang="en-US" sz="3200" b="1" dirty="0">
              <a:solidFill>
                <a:schemeClr val="bg1"/>
              </a:solidFill>
            </a:endParaRPr>
          </a:p>
        </p:txBody>
      </p:sp>
      <p:sp>
        <p:nvSpPr>
          <p:cNvPr id="5" name="TextBox 4"/>
          <p:cNvSpPr txBox="1"/>
          <p:nvPr/>
        </p:nvSpPr>
        <p:spPr>
          <a:xfrm>
            <a:off x="546100" y="1282700"/>
            <a:ext cx="10363200" cy="4401205"/>
          </a:xfrm>
          <a:prstGeom prst="rect">
            <a:avLst/>
          </a:prstGeom>
          <a:noFill/>
        </p:spPr>
        <p:txBody>
          <a:bodyPr wrap="square" rtlCol="0">
            <a:spAutoFit/>
          </a:bodyPr>
          <a:lstStyle/>
          <a:p>
            <a:r>
              <a:rPr lang="en-US" sz="2800" dirty="0"/>
              <a:t>In 1893 Isabel Burton published a two volume biography of her husband Richard Francis Burton who was a famous British explorer and scholar. The first volume included an instance of the </a:t>
            </a:r>
            <a:r>
              <a:rPr lang="en-US" sz="2800" dirty="0" smtClean="0"/>
              <a:t>saying:</a:t>
            </a:r>
            <a:endParaRPr lang="en-US" sz="2800" dirty="0"/>
          </a:p>
          <a:p>
            <a:endParaRPr lang="en-US" sz="2800" dirty="0"/>
          </a:p>
          <a:p>
            <a:r>
              <a:rPr lang="en-US" sz="2800" dirty="0"/>
              <a:t>‘Men are four. He who knows not, and knows not he knows not, he is a fool—shun him; </a:t>
            </a:r>
            <a:r>
              <a:rPr lang="en-US" sz="2800" dirty="0">
                <a:solidFill>
                  <a:srgbClr val="FFFF00"/>
                </a:solidFill>
              </a:rPr>
              <a:t>he who knows not, and knows he knows not, he is simple—teach him; </a:t>
            </a:r>
            <a:r>
              <a:rPr lang="en-US" sz="2800" dirty="0"/>
              <a:t>he who knows, and knows not he knows, he is asleep—wake him; he who knows, and knows he knows, he is wise—follow him</a:t>
            </a:r>
            <a:r>
              <a:rPr lang="en-US" sz="2800" dirty="0" smtClean="0"/>
              <a:t>.’—</a:t>
            </a:r>
            <a:endParaRPr lang="en-US" sz="2800" dirty="0"/>
          </a:p>
        </p:txBody>
      </p:sp>
    </p:spTree>
    <p:extLst>
      <p:ext uri="{BB962C8B-B14F-4D97-AF65-F5344CB8AC3E}">
        <p14:creationId xmlns:p14="http://schemas.microsoft.com/office/powerpoint/2010/main" val="3674961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Arab Proverb</a:t>
            </a:r>
            <a:endParaRPr lang="en-US" sz="36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92</a:t>
            </a:r>
            <a:endParaRPr lang="en-US" sz="3200" b="1" dirty="0">
              <a:solidFill>
                <a:schemeClr val="bg1"/>
              </a:solidFill>
            </a:endParaRPr>
          </a:p>
        </p:txBody>
      </p:sp>
      <p:sp>
        <p:nvSpPr>
          <p:cNvPr id="5" name="TextBox 4"/>
          <p:cNvSpPr txBox="1"/>
          <p:nvPr/>
        </p:nvSpPr>
        <p:spPr>
          <a:xfrm>
            <a:off x="546100" y="1282700"/>
            <a:ext cx="10363200" cy="4401205"/>
          </a:xfrm>
          <a:prstGeom prst="rect">
            <a:avLst/>
          </a:prstGeom>
          <a:noFill/>
        </p:spPr>
        <p:txBody>
          <a:bodyPr wrap="square" rtlCol="0">
            <a:spAutoFit/>
          </a:bodyPr>
          <a:lstStyle/>
          <a:p>
            <a:r>
              <a:rPr lang="en-US" sz="2800" dirty="0"/>
              <a:t>In 1893 Isabel Burton published a two volume biography of her husband Richard Francis Burton who was a famous British explorer and scholar. The first volume included an instance of the </a:t>
            </a:r>
            <a:r>
              <a:rPr lang="en-US" sz="2800" dirty="0" smtClean="0"/>
              <a:t>saying:</a:t>
            </a:r>
            <a:endParaRPr lang="en-US" sz="2800" dirty="0"/>
          </a:p>
          <a:p>
            <a:endParaRPr lang="en-US" sz="2800" dirty="0"/>
          </a:p>
          <a:p>
            <a:r>
              <a:rPr lang="en-US" sz="2800" dirty="0"/>
              <a:t>‘Men are four. He who knows not, and knows not he knows not, he is a fool—shun him; he who knows not, and knows he knows not, he is simple—teach him</a:t>
            </a:r>
            <a:r>
              <a:rPr lang="en-US" sz="2800" dirty="0">
                <a:solidFill>
                  <a:srgbClr val="FFFF00"/>
                </a:solidFill>
              </a:rPr>
              <a:t>; he who knows, and knows not he knows, he is asleep—wake him; </a:t>
            </a:r>
            <a:r>
              <a:rPr lang="en-US" sz="2800" dirty="0"/>
              <a:t>he who knows, and knows he knows, he is wise—follow him</a:t>
            </a:r>
            <a:r>
              <a:rPr lang="en-US" sz="2800" dirty="0" smtClean="0"/>
              <a:t>.’—</a:t>
            </a:r>
            <a:endParaRPr lang="en-US" sz="2800" dirty="0"/>
          </a:p>
        </p:txBody>
      </p:sp>
    </p:spTree>
    <p:extLst>
      <p:ext uri="{BB962C8B-B14F-4D97-AF65-F5344CB8AC3E}">
        <p14:creationId xmlns:p14="http://schemas.microsoft.com/office/powerpoint/2010/main" val="2469830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Arab Proverb</a:t>
            </a:r>
            <a:endParaRPr lang="en-US" sz="36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93</a:t>
            </a:r>
            <a:endParaRPr lang="en-US" sz="3200" b="1" dirty="0">
              <a:solidFill>
                <a:schemeClr val="bg1"/>
              </a:solidFill>
            </a:endParaRPr>
          </a:p>
        </p:txBody>
      </p:sp>
      <p:sp>
        <p:nvSpPr>
          <p:cNvPr id="5" name="TextBox 4"/>
          <p:cNvSpPr txBox="1"/>
          <p:nvPr/>
        </p:nvSpPr>
        <p:spPr>
          <a:xfrm>
            <a:off x="546100" y="1282700"/>
            <a:ext cx="10363200" cy="4401205"/>
          </a:xfrm>
          <a:prstGeom prst="rect">
            <a:avLst/>
          </a:prstGeom>
          <a:noFill/>
        </p:spPr>
        <p:txBody>
          <a:bodyPr wrap="square" rtlCol="0">
            <a:spAutoFit/>
          </a:bodyPr>
          <a:lstStyle/>
          <a:p>
            <a:r>
              <a:rPr lang="en-US" sz="2800" dirty="0"/>
              <a:t>In 1893 Isabel Burton published a two volume biography of her husband Richard Francis Burton who was a famous British explorer and scholar. The first volume included an instance of the </a:t>
            </a:r>
            <a:r>
              <a:rPr lang="en-US" sz="2800" dirty="0" smtClean="0"/>
              <a:t>saying:</a:t>
            </a:r>
            <a:endParaRPr lang="en-US" sz="2800" dirty="0"/>
          </a:p>
          <a:p>
            <a:endParaRPr lang="en-US" sz="2800" dirty="0"/>
          </a:p>
          <a:p>
            <a:r>
              <a:rPr lang="en-US" sz="2800" dirty="0"/>
              <a:t>‘Men are four. He who knows not, and knows not he knows not, he is a fool—shun him; he who knows not, and knows he knows not, he is simple—teach him; he who knows, and knows not he knows, he is asleep—wake him; </a:t>
            </a:r>
            <a:r>
              <a:rPr lang="en-US" sz="2800" dirty="0">
                <a:solidFill>
                  <a:srgbClr val="FFFF00"/>
                </a:solidFill>
              </a:rPr>
              <a:t>he who knows, and knows he knows, he is wise—follow him</a:t>
            </a:r>
            <a:r>
              <a:rPr lang="en-US" sz="2800" dirty="0" smtClean="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365525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622300"/>
            <a:ext cx="9269413" cy="977900"/>
          </a:xfrm>
        </p:spPr>
        <p:txBody>
          <a:bodyPr>
            <a:noAutofit/>
          </a:bodyPr>
          <a:lstStyle/>
          <a:p>
            <a:r>
              <a:rPr lang="en-US" sz="4000" dirty="0" smtClean="0">
                <a:solidFill>
                  <a:srgbClr val="92D050"/>
                </a:solidFill>
              </a:rPr>
              <a:t>haftarah </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94</a:t>
            </a:r>
            <a:endParaRPr lang="en-US" sz="3200" b="1" dirty="0">
              <a:solidFill>
                <a:schemeClr val="bg1"/>
              </a:solidFill>
            </a:endParaRPr>
          </a:p>
        </p:txBody>
      </p:sp>
      <p:sp>
        <p:nvSpPr>
          <p:cNvPr id="5" name="TextBox 4"/>
          <p:cNvSpPr txBox="1"/>
          <p:nvPr/>
        </p:nvSpPr>
        <p:spPr>
          <a:xfrm>
            <a:off x="711200" y="1943100"/>
            <a:ext cx="10502900" cy="3170099"/>
          </a:xfrm>
          <a:prstGeom prst="rect">
            <a:avLst/>
          </a:prstGeom>
          <a:noFill/>
        </p:spPr>
        <p:txBody>
          <a:bodyPr wrap="square" rtlCol="0">
            <a:spAutoFit/>
          </a:bodyPr>
          <a:lstStyle/>
          <a:p>
            <a:r>
              <a:rPr lang="en-US" sz="4000" dirty="0"/>
              <a:t>Haftarah means "conclusion" or "ending" in Hebrew and refers to a reading from the biblical </a:t>
            </a:r>
            <a:r>
              <a:rPr lang="en-US" sz="4000" dirty="0">
                <a:solidFill>
                  <a:srgbClr val="00B0F0"/>
                </a:solidFill>
              </a:rPr>
              <a:t>Books of the Prophets </a:t>
            </a:r>
            <a:r>
              <a:rPr lang="en-US" sz="4000" dirty="0"/>
              <a:t>(Nevi'im</a:t>
            </a:r>
            <a:r>
              <a:rPr lang="en-US" sz="4000" dirty="0" smtClean="0"/>
              <a:t>). This is read every Sabbat and Holy Days. </a:t>
            </a:r>
            <a:endParaRPr lang="en-US" sz="4000" dirty="0">
              <a:solidFill>
                <a:srgbClr val="00B0F0"/>
              </a:solidFill>
            </a:endParaRPr>
          </a:p>
        </p:txBody>
      </p:sp>
    </p:spTree>
    <p:extLst>
      <p:ext uri="{BB962C8B-B14F-4D97-AF65-F5344CB8AC3E}">
        <p14:creationId xmlns:p14="http://schemas.microsoft.com/office/powerpoint/2010/main" val="3128592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Historical background </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95</a:t>
            </a:r>
            <a:endParaRPr lang="en-US" sz="3200" b="1" dirty="0">
              <a:solidFill>
                <a:schemeClr val="bg1"/>
              </a:solidFill>
            </a:endParaRPr>
          </a:p>
        </p:txBody>
      </p:sp>
      <p:sp>
        <p:nvSpPr>
          <p:cNvPr id="5" name="TextBox 4"/>
          <p:cNvSpPr txBox="1"/>
          <p:nvPr/>
        </p:nvSpPr>
        <p:spPr>
          <a:xfrm>
            <a:off x="711200" y="1600200"/>
            <a:ext cx="10502900" cy="4401205"/>
          </a:xfrm>
          <a:prstGeom prst="rect">
            <a:avLst/>
          </a:prstGeom>
          <a:noFill/>
        </p:spPr>
        <p:txBody>
          <a:bodyPr wrap="square" rtlCol="0">
            <a:spAutoFit/>
          </a:bodyPr>
          <a:lstStyle/>
          <a:p>
            <a:r>
              <a:rPr lang="en-US" sz="2800" dirty="0"/>
              <a:t>The most common explanation </a:t>
            </a:r>
            <a:r>
              <a:rPr lang="en-US" sz="2800" dirty="0" smtClean="0"/>
              <a:t>for the beginning of the Haftarah is </a:t>
            </a:r>
            <a:r>
              <a:rPr lang="en-US" sz="2800" dirty="0"/>
              <a:t>that in 168 BCE, when the Jews were under the rule of the Seleucid </a:t>
            </a:r>
            <a:r>
              <a:rPr lang="en-US" sz="2800" dirty="0" smtClean="0"/>
              <a:t>(Greeks) King</a:t>
            </a:r>
            <a:r>
              <a:rPr lang="en-US" sz="2800" dirty="0"/>
              <a:t> Antiochus </a:t>
            </a:r>
            <a:r>
              <a:rPr lang="en-US" sz="2800" dirty="0" smtClean="0"/>
              <a:t>IV Epiphanes</a:t>
            </a:r>
            <a:r>
              <a:rPr lang="en-US" sz="2800" dirty="0"/>
              <a:t> </a:t>
            </a:r>
            <a:r>
              <a:rPr lang="en-US" sz="2800" dirty="0" smtClean="0"/>
              <a:t>, </a:t>
            </a:r>
            <a:r>
              <a:rPr lang="en-US" sz="2800" dirty="0"/>
              <a:t>they were forbidden to read from the Torah. The decree, however, was limited to the Five Books of Moses, so the sages instituted that a section of the Prophets be read instead, usually an idea that was related to the Torah reading that should have been read that week</a:t>
            </a:r>
            <a:r>
              <a:rPr lang="en-US" sz="2800" dirty="0" smtClean="0"/>
              <a:t>.</a:t>
            </a:r>
            <a:r>
              <a:rPr lang="en-US" sz="2800" dirty="0"/>
              <a:t> This custom stuck even after it became safe to read from the Torah again</a:t>
            </a:r>
            <a:r>
              <a:rPr lang="en-US" sz="2800" dirty="0" smtClean="0"/>
              <a:t>.</a:t>
            </a:r>
            <a:endParaRPr lang="en-US" sz="2800" dirty="0"/>
          </a:p>
        </p:txBody>
      </p:sp>
    </p:spTree>
    <p:extLst>
      <p:ext uri="{BB962C8B-B14F-4D97-AF65-F5344CB8AC3E}">
        <p14:creationId xmlns:p14="http://schemas.microsoft.com/office/powerpoint/2010/main" val="3448736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Historical background </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96</a:t>
            </a:r>
            <a:endParaRPr lang="en-US" sz="3200" b="1" dirty="0">
              <a:solidFill>
                <a:schemeClr val="bg1"/>
              </a:solidFill>
            </a:endParaRPr>
          </a:p>
        </p:txBody>
      </p:sp>
      <p:sp>
        <p:nvSpPr>
          <p:cNvPr id="6" name="TextBox 5"/>
          <p:cNvSpPr txBox="1"/>
          <p:nvPr/>
        </p:nvSpPr>
        <p:spPr>
          <a:xfrm>
            <a:off x="711200" y="1511300"/>
            <a:ext cx="10160000" cy="4524315"/>
          </a:xfrm>
          <a:prstGeom prst="rect">
            <a:avLst/>
          </a:prstGeom>
          <a:noFill/>
        </p:spPr>
        <p:txBody>
          <a:bodyPr wrap="square" rtlCol="0">
            <a:spAutoFit/>
          </a:bodyPr>
          <a:lstStyle/>
          <a:p>
            <a:r>
              <a:rPr lang="en-US" sz="2400" dirty="0">
                <a:solidFill>
                  <a:srgbClr val="FFFF00"/>
                </a:solidFill>
              </a:rPr>
              <a:t>Dr </a:t>
            </a:r>
            <a:r>
              <a:rPr lang="en-US" sz="2400" dirty="0" err="1">
                <a:solidFill>
                  <a:srgbClr val="FFFF00"/>
                </a:solidFill>
              </a:rPr>
              <a:t>Eitan</a:t>
            </a:r>
            <a:r>
              <a:rPr lang="en-US" sz="2400" dirty="0">
                <a:solidFill>
                  <a:srgbClr val="FFFF00"/>
                </a:solidFill>
              </a:rPr>
              <a:t> Bar from the ministry of One For Israel writes in an article about a Jewish historian from the 17th century:</a:t>
            </a:r>
          </a:p>
          <a:p>
            <a:r>
              <a:rPr lang="en-US" sz="2400" dirty="0"/>
              <a:t>His name was Raphael Levi, and he admitted that at that time, the rabbis were encountering quite a conundrum with regard to Isaiah 53. In synagogues all over the world since Jews gathered in synagogues, they all read the same Torah portions and sections of the historical, prophetic and poetry books each Shabbat. So you can go back in history to any given week and know what portions of the Bible any given synagogue congregation was reading and learning about. It continues to this day, and Jewish congregations make their way through the entire Bible – together – in the space of each calendar year. It’s a great thing.</a:t>
            </a:r>
          </a:p>
        </p:txBody>
      </p:sp>
    </p:spTree>
    <p:extLst>
      <p:ext uri="{BB962C8B-B14F-4D97-AF65-F5344CB8AC3E}">
        <p14:creationId xmlns:p14="http://schemas.microsoft.com/office/powerpoint/2010/main" val="306692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Historical background </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97</a:t>
            </a:r>
            <a:endParaRPr lang="en-US" sz="3200" b="1" dirty="0">
              <a:solidFill>
                <a:schemeClr val="bg1"/>
              </a:solidFill>
            </a:endParaRPr>
          </a:p>
        </p:txBody>
      </p:sp>
      <p:sp>
        <p:nvSpPr>
          <p:cNvPr id="6" name="TextBox 5"/>
          <p:cNvSpPr txBox="1"/>
          <p:nvPr/>
        </p:nvSpPr>
        <p:spPr>
          <a:xfrm>
            <a:off x="711200" y="1511300"/>
            <a:ext cx="10160000" cy="4154984"/>
          </a:xfrm>
          <a:prstGeom prst="rect">
            <a:avLst/>
          </a:prstGeom>
          <a:noFill/>
        </p:spPr>
        <p:txBody>
          <a:bodyPr wrap="square" rtlCol="0">
            <a:spAutoFit/>
          </a:bodyPr>
          <a:lstStyle/>
          <a:p>
            <a:r>
              <a:rPr lang="en-US" sz="2400" dirty="0"/>
              <a:t>However, every time the congregations got to the section in Isaiah that described the suffering servant in chapter 53, actually the description begins in chapter 52, “arguments and great confusion” would break out amongst the congregants. What or who was Isaiah talking about…it sounds very, very, very much like the description of the Christians describing Jesus.</a:t>
            </a:r>
          </a:p>
          <a:p>
            <a:endParaRPr lang="en-US" sz="2400" dirty="0"/>
          </a:p>
          <a:p>
            <a:r>
              <a:rPr lang="en-US" sz="2400" dirty="0"/>
              <a:t>So, the rabbis felt the best way to deal with this issue was to simply remove the offending passage from the synagogue readings altogether. Starting in the middle of Isaiah 52 and all of Isaiah 53, those portions were completely removed. </a:t>
            </a:r>
            <a:r>
              <a:rPr lang="en-US" sz="2400" i="1" dirty="0">
                <a:solidFill>
                  <a:srgbClr val="FFC000"/>
                </a:solidFill>
              </a:rPr>
              <a:t>No more problem!</a:t>
            </a:r>
          </a:p>
        </p:txBody>
      </p:sp>
    </p:spTree>
    <p:extLst>
      <p:ext uri="{BB962C8B-B14F-4D97-AF65-F5344CB8AC3E}">
        <p14:creationId xmlns:p14="http://schemas.microsoft.com/office/powerpoint/2010/main" val="3268562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Historical background </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98</a:t>
            </a:r>
            <a:endParaRPr lang="en-US" sz="3200" b="1" dirty="0">
              <a:solidFill>
                <a:schemeClr val="bg1"/>
              </a:solidFill>
            </a:endParaRPr>
          </a:p>
        </p:txBody>
      </p:sp>
      <p:sp>
        <p:nvSpPr>
          <p:cNvPr id="6" name="TextBox 5"/>
          <p:cNvSpPr txBox="1"/>
          <p:nvPr/>
        </p:nvSpPr>
        <p:spPr>
          <a:xfrm>
            <a:off x="711200" y="1511300"/>
            <a:ext cx="10160000" cy="4154984"/>
          </a:xfrm>
          <a:prstGeom prst="rect">
            <a:avLst/>
          </a:prstGeom>
          <a:noFill/>
        </p:spPr>
        <p:txBody>
          <a:bodyPr wrap="square" rtlCol="0">
            <a:spAutoFit/>
          </a:bodyPr>
          <a:lstStyle/>
          <a:p>
            <a:r>
              <a:rPr lang="en-US" sz="2400" dirty="0"/>
              <a:t>However, every time the congregations got to the section in Isaiah that described the suffering servant in chapter 53, actually the description begins in chapter 52, “arguments and great confusion” would break out amongst the congregants. What or who was Isaiah talking about…it sounds very, very, very much like the description of the Christians describing Jesus.</a:t>
            </a:r>
          </a:p>
          <a:p>
            <a:endParaRPr lang="en-US" sz="2400" dirty="0"/>
          </a:p>
          <a:p>
            <a:r>
              <a:rPr lang="en-US" sz="2400" dirty="0"/>
              <a:t>So, the rabbis felt the best way to deal with this issue was to simply remove the offending passage from the synagogue readings altogether. Starting in the middle of Isaiah 52 and all of Isaiah 53, those portions were completely removed. </a:t>
            </a:r>
            <a:r>
              <a:rPr lang="en-US" sz="2400" i="1" dirty="0">
                <a:solidFill>
                  <a:srgbClr val="FFC000"/>
                </a:solidFill>
              </a:rPr>
              <a:t>No more problem!</a:t>
            </a:r>
          </a:p>
        </p:txBody>
      </p:sp>
    </p:spTree>
    <p:extLst>
      <p:ext uri="{BB962C8B-B14F-4D97-AF65-F5344CB8AC3E}">
        <p14:creationId xmlns:p14="http://schemas.microsoft.com/office/powerpoint/2010/main" val="306946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Jewish interpretation of Isaiah 53</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99</a:t>
            </a:r>
            <a:endParaRPr lang="en-US" sz="3200" b="1" dirty="0">
              <a:solidFill>
                <a:schemeClr val="bg1"/>
              </a:solidFill>
            </a:endParaRPr>
          </a:p>
        </p:txBody>
      </p:sp>
      <p:sp>
        <p:nvSpPr>
          <p:cNvPr id="6" name="TextBox 5"/>
          <p:cNvSpPr txBox="1"/>
          <p:nvPr/>
        </p:nvSpPr>
        <p:spPr>
          <a:xfrm>
            <a:off x="711200" y="1511300"/>
            <a:ext cx="10160000" cy="5262979"/>
          </a:xfrm>
          <a:prstGeom prst="rect">
            <a:avLst/>
          </a:prstGeom>
          <a:noFill/>
        </p:spPr>
        <p:txBody>
          <a:bodyPr wrap="square" rtlCol="0">
            <a:spAutoFit/>
          </a:bodyPr>
          <a:lstStyle/>
          <a:p>
            <a:r>
              <a:rPr lang="en-US" sz="2400" b="1" dirty="0">
                <a:solidFill>
                  <a:srgbClr val="00B0F0"/>
                </a:solidFill>
              </a:rPr>
              <a:t>Collective interpretation (the nation of Israel</a:t>
            </a:r>
            <a:r>
              <a:rPr lang="en-US" sz="2400" b="1" dirty="0" smtClean="0">
                <a:solidFill>
                  <a:srgbClr val="00B0F0"/>
                </a:solidFill>
              </a:rPr>
              <a:t>)</a:t>
            </a:r>
          </a:p>
          <a:p>
            <a:endParaRPr lang="en-US" sz="2400" b="1" dirty="0">
              <a:solidFill>
                <a:srgbClr val="00B0F0"/>
              </a:solidFill>
            </a:endParaRPr>
          </a:p>
          <a:p>
            <a:r>
              <a:rPr lang="en-US" sz="2400" i="1" u="sng" dirty="0">
                <a:solidFill>
                  <a:srgbClr val="FFFF00"/>
                </a:solidFill>
              </a:rPr>
              <a:t>The suffering of Israel</a:t>
            </a:r>
            <a:r>
              <a:rPr lang="en-US" sz="2400" dirty="0">
                <a:solidFill>
                  <a:srgbClr val="FFFF00"/>
                </a:solidFill>
              </a:rPr>
              <a:t>: </a:t>
            </a:r>
            <a:r>
              <a:rPr lang="en-US" sz="2400" dirty="0"/>
              <a:t>This view sees the passage as a metaphor for the Jewish people's suffering throughout their history, enduring persecution and exile at the hands of other nations. </a:t>
            </a:r>
            <a:endParaRPr lang="en-US" sz="2400" dirty="0" smtClean="0"/>
          </a:p>
          <a:p>
            <a:endParaRPr lang="en-US" sz="2400" dirty="0"/>
          </a:p>
          <a:p>
            <a:r>
              <a:rPr lang="en-US" sz="2400" i="1" u="sng" dirty="0">
                <a:solidFill>
                  <a:srgbClr val="FFFF00"/>
                </a:solidFill>
              </a:rPr>
              <a:t>The speakers: </a:t>
            </a:r>
            <a:r>
              <a:rPr lang="en-US" sz="2400" dirty="0"/>
              <a:t>The passage is interpreted as a lament from the perspective of the gentile nations, who, in the messianic age, will come to recognize the great suffering Israel endured and acknowledge the wrong they have done</a:t>
            </a:r>
            <a:r>
              <a:rPr lang="en-US" sz="2400" dirty="0" smtClean="0"/>
              <a:t>.</a:t>
            </a:r>
          </a:p>
          <a:p>
            <a:r>
              <a:rPr lang="en-US" sz="2400" dirty="0" smtClean="0"/>
              <a:t> </a:t>
            </a:r>
            <a:endParaRPr lang="en-US" sz="2400" dirty="0"/>
          </a:p>
          <a:p>
            <a:r>
              <a:rPr lang="en-US" sz="2400" i="1" u="sng" dirty="0">
                <a:solidFill>
                  <a:srgbClr val="FFFF00"/>
                </a:solidFill>
              </a:rPr>
              <a:t>Biblical precedent: </a:t>
            </a:r>
            <a:r>
              <a:rPr lang="en-US" sz="2400" dirty="0"/>
              <a:t>This interpretation is supported by the fact that Israel is frequently called God's "servant" elsewhere in the book of Isaiah (e.g., Isaiah 41:8-9, 49:3). </a:t>
            </a:r>
            <a:endParaRPr lang="en-US" sz="2400" i="1" dirty="0">
              <a:solidFill>
                <a:srgbClr val="FFC000"/>
              </a:solidFill>
            </a:endParaRPr>
          </a:p>
        </p:txBody>
      </p:sp>
    </p:spTree>
    <p:extLst>
      <p:ext uri="{BB962C8B-B14F-4D97-AF65-F5344CB8AC3E}">
        <p14:creationId xmlns:p14="http://schemas.microsoft.com/office/powerpoint/2010/main" val="3772309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Isaiah 41:4</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82</a:t>
            </a:r>
            <a:endParaRPr lang="en-US" sz="3200" b="1" dirty="0">
              <a:solidFill>
                <a:schemeClr val="bg1"/>
              </a:solidFill>
            </a:endParaRPr>
          </a:p>
        </p:txBody>
      </p:sp>
      <p:sp>
        <p:nvSpPr>
          <p:cNvPr id="7" name="TextBox 6"/>
          <p:cNvSpPr txBox="1"/>
          <p:nvPr/>
        </p:nvSpPr>
        <p:spPr>
          <a:xfrm>
            <a:off x="558800" y="1511300"/>
            <a:ext cx="10071100" cy="3477875"/>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Who has performed and accomplished it,</a:t>
            </a:r>
          </a:p>
          <a:p>
            <a:r>
              <a:rPr lang="en-US" sz="4400" dirty="0">
                <a:latin typeface="Calibri" panose="020F0502020204030204" pitchFamily="34" charset="0"/>
                <a:cs typeface="Calibri" panose="020F0502020204030204" pitchFamily="34" charset="0"/>
              </a:rPr>
              <a:t>Summoning the generations from the beginning?</a:t>
            </a:r>
          </a:p>
          <a:p>
            <a:r>
              <a:rPr lang="en-US" sz="4400" i="1" dirty="0">
                <a:solidFill>
                  <a:srgbClr val="FFFF00"/>
                </a:solidFill>
                <a:latin typeface="Calibri" panose="020F0502020204030204" pitchFamily="34" charset="0"/>
                <a:cs typeface="Calibri" panose="020F0502020204030204" pitchFamily="34" charset="0"/>
              </a:rPr>
              <a:t>‘I, the Lord, am </a:t>
            </a:r>
            <a:r>
              <a:rPr lang="en-US" sz="4400" dirty="0">
                <a:solidFill>
                  <a:srgbClr val="FFFF00"/>
                </a:solidFill>
                <a:latin typeface="Calibri" panose="020F0502020204030204" pitchFamily="34" charset="0"/>
                <a:cs typeface="Calibri" panose="020F0502020204030204" pitchFamily="34" charset="0"/>
              </a:rPr>
              <a:t>the first, and with the last. I am He.’</a:t>
            </a:r>
            <a:endParaRPr lang="en-US" sz="44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57033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Jewish interpretation of Isaiah 53</a:t>
            </a:r>
            <a:endParaRPr lang="en-US" sz="4000" dirty="0">
              <a:solidFill>
                <a:srgbClr val="92D050"/>
              </a:solidFill>
            </a:endParaRPr>
          </a:p>
        </p:txBody>
      </p:sp>
      <p:sp>
        <p:nvSpPr>
          <p:cNvPr id="4" name="TextBox 3"/>
          <p:cNvSpPr txBox="1"/>
          <p:nvPr/>
        </p:nvSpPr>
        <p:spPr>
          <a:xfrm>
            <a:off x="10350500" y="304800"/>
            <a:ext cx="1143000" cy="584775"/>
          </a:xfrm>
          <a:prstGeom prst="rect">
            <a:avLst/>
          </a:prstGeom>
          <a:noFill/>
        </p:spPr>
        <p:txBody>
          <a:bodyPr wrap="square" rtlCol="0">
            <a:spAutoFit/>
          </a:bodyPr>
          <a:lstStyle/>
          <a:p>
            <a:r>
              <a:rPr lang="en-US" sz="3200" b="1" dirty="0" smtClean="0">
                <a:solidFill>
                  <a:schemeClr val="bg1"/>
                </a:solidFill>
              </a:rPr>
              <a:t>100</a:t>
            </a:r>
            <a:endParaRPr lang="en-US" sz="3200" b="1" dirty="0">
              <a:solidFill>
                <a:schemeClr val="bg1"/>
              </a:solidFill>
            </a:endParaRPr>
          </a:p>
        </p:txBody>
      </p:sp>
      <p:sp>
        <p:nvSpPr>
          <p:cNvPr id="6" name="TextBox 5"/>
          <p:cNvSpPr txBox="1"/>
          <p:nvPr/>
        </p:nvSpPr>
        <p:spPr>
          <a:xfrm>
            <a:off x="711200" y="1511300"/>
            <a:ext cx="10160000" cy="5262979"/>
          </a:xfrm>
          <a:prstGeom prst="rect">
            <a:avLst/>
          </a:prstGeom>
          <a:noFill/>
        </p:spPr>
        <p:txBody>
          <a:bodyPr wrap="square" rtlCol="0">
            <a:spAutoFit/>
          </a:bodyPr>
          <a:lstStyle/>
          <a:p>
            <a:r>
              <a:rPr lang="en-US" sz="2400" b="1" dirty="0">
                <a:solidFill>
                  <a:srgbClr val="00B0F0"/>
                </a:solidFill>
              </a:rPr>
              <a:t>Collective interpretation (the nation of Israel</a:t>
            </a:r>
            <a:r>
              <a:rPr lang="en-US" sz="2400" b="1" dirty="0" smtClean="0">
                <a:solidFill>
                  <a:srgbClr val="00B0F0"/>
                </a:solidFill>
              </a:rPr>
              <a:t>)</a:t>
            </a:r>
          </a:p>
          <a:p>
            <a:endParaRPr lang="en-US" sz="2400" b="1" dirty="0">
              <a:solidFill>
                <a:srgbClr val="00B0F0"/>
              </a:solidFill>
            </a:endParaRPr>
          </a:p>
          <a:p>
            <a:r>
              <a:rPr lang="en-US" sz="2400" i="1" u="sng" dirty="0">
                <a:solidFill>
                  <a:srgbClr val="FFFF00"/>
                </a:solidFill>
              </a:rPr>
              <a:t>The suffering of Israel</a:t>
            </a:r>
            <a:r>
              <a:rPr lang="en-US" sz="2400" dirty="0">
                <a:solidFill>
                  <a:srgbClr val="FFFF00"/>
                </a:solidFill>
              </a:rPr>
              <a:t>: </a:t>
            </a:r>
            <a:r>
              <a:rPr lang="en-US" sz="2400" dirty="0"/>
              <a:t>This view sees the passage as a metaphor for the Jewish people's suffering throughout their history, enduring persecution and exile at the hands of other nations. </a:t>
            </a:r>
            <a:endParaRPr lang="en-US" sz="2400" dirty="0" smtClean="0"/>
          </a:p>
          <a:p>
            <a:endParaRPr lang="en-US" sz="2400" dirty="0"/>
          </a:p>
          <a:p>
            <a:r>
              <a:rPr lang="en-US" sz="2400" i="1" u="sng" dirty="0">
                <a:solidFill>
                  <a:srgbClr val="FFFF00"/>
                </a:solidFill>
              </a:rPr>
              <a:t>The speakers: </a:t>
            </a:r>
            <a:r>
              <a:rPr lang="en-US" sz="2400" dirty="0"/>
              <a:t>The passage is interpreted as a lament from the perspective of the gentile nations, who, in the messianic age, will come to recognize the great suffering Israel endured and acknowledge the wrong they have done</a:t>
            </a:r>
            <a:r>
              <a:rPr lang="en-US" sz="2400" dirty="0" smtClean="0"/>
              <a:t>.</a:t>
            </a:r>
          </a:p>
          <a:p>
            <a:r>
              <a:rPr lang="en-US" sz="2400" dirty="0" smtClean="0"/>
              <a:t> </a:t>
            </a:r>
            <a:endParaRPr lang="en-US" sz="2400" dirty="0"/>
          </a:p>
          <a:p>
            <a:r>
              <a:rPr lang="en-US" sz="2400" i="1" u="sng" dirty="0">
                <a:solidFill>
                  <a:srgbClr val="FFFF00"/>
                </a:solidFill>
              </a:rPr>
              <a:t>Biblical precedent: </a:t>
            </a:r>
            <a:r>
              <a:rPr lang="en-US" sz="2400" dirty="0"/>
              <a:t>This interpretation is supported by the fact that Israel is frequently called God's "servant" elsewhere in the book of Isaiah (e.g., Isaiah 41:8-9, 49:3). </a:t>
            </a:r>
            <a:endParaRPr lang="en-US" sz="2400" i="1" dirty="0">
              <a:solidFill>
                <a:srgbClr val="FFC000"/>
              </a:solidFill>
            </a:endParaRPr>
          </a:p>
        </p:txBody>
      </p:sp>
    </p:spTree>
    <p:extLst>
      <p:ext uri="{BB962C8B-B14F-4D97-AF65-F5344CB8AC3E}">
        <p14:creationId xmlns:p14="http://schemas.microsoft.com/office/powerpoint/2010/main" val="434127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584200"/>
            <a:ext cx="9269413" cy="1016000"/>
          </a:xfrm>
        </p:spPr>
        <p:txBody>
          <a:bodyPr>
            <a:noAutofit/>
          </a:bodyPr>
          <a:lstStyle/>
          <a:p>
            <a:r>
              <a:rPr lang="en-US" sz="4000" dirty="0" smtClean="0">
                <a:solidFill>
                  <a:srgbClr val="92D050"/>
                </a:solidFill>
              </a:rPr>
              <a:t>Street interviews in Israel</a:t>
            </a:r>
            <a:endParaRPr lang="en-US" sz="4000" dirty="0">
              <a:solidFill>
                <a:srgbClr val="92D050"/>
              </a:solidFill>
            </a:endParaRPr>
          </a:p>
        </p:txBody>
      </p:sp>
      <p:sp>
        <p:nvSpPr>
          <p:cNvPr id="4" name="TextBox 3"/>
          <p:cNvSpPr txBox="1"/>
          <p:nvPr/>
        </p:nvSpPr>
        <p:spPr>
          <a:xfrm>
            <a:off x="10350500" y="279400"/>
            <a:ext cx="1028700" cy="584775"/>
          </a:xfrm>
          <a:prstGeom prst="rect">
            <a:avLst/>
          </a:prstGeom>
          <a:noFill/>
        </p:spPr>
        <p:txBody>
          <a:bodyPr wrap="square" rtlCol="0">
            <a:spAutoFit/>
          </a:bodyPr>
          <a:lstStyle/>
          <a:p>
            <a:r>
              <a:rPr lang="en-US" sz="3200" b="1" dirty="0" smtClean="0">
                <a:solidFill>
                  <a:schemeClr val="bg1"/>
                </a:solidFill>
              </a:rPr>
              <a:t>101</a:t>
            </a:r>
            <a:endParaRPr lang="en-US" sz="3200" b="1" dirty="0">
              <a:solidFill>
                <a:schemeClr val="bg1"/>
              </a:solidFill>
            </a:endParaRPr>
          </a:p>
        </p:txBody>
      </p:sp>
      <p:pic>
        <p:nvPicPr>
          <p:cNvPr id="2" name="Jews on 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9062" y="1206501"/>
            <a:ext cx="9550398" cy="5372099"/>
          </a:xfrm>
          <a:prstGeom prst="rect">
            <a:avLst/>
          </a:prstGeom>
        </p:spPr>
      </p:pic>
    </p:spTree>
    <p:extLst>
      <p:ext uri="{BB962C8B-B14F-4D97-AF65-F5344CB8AC3E}">
        <p14:creationId xmlns:p14="http://schemas.microsoft.com/office/powerpoint/2010/main" val="133948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37800" y="279400"/>
            <a:ext cx="1079500" cy="584775"/>
          </a:xfrm>
          <a:prstGeom prst="rect">
            <a:avLst/>
          </a:prstGeom>
          <a:noFill/>
        </p:spPr>
        <p:txBody>
          <a:bodyPr wrap="square" rtlCol="0">
            <a:spAutoFit/>
          </a:bodyPr>
          <a:lstStyle/>
          <a:p>
            <a:r>
              <a:rPr lang="en-US" sz="3200" b="1" dirty="0" smtClean="0">
                <a:solidFill>
                  <a:schemeClr val="bg1"/>
                </a:solidFill>
              </a:rPr>
              <a:t>102</a:t>
            </a:r>
            <a:endParaRPr lang="en-US" sz="3200" b="1" dirty="0">
              <a:solidFill>
                <a:schemeClr val="bg1"/>
              </a:solidFill>
            </a:endParaRPr>
          </a:p>
        </p:txBody>
      </p:sp>
      <p:sp>
        <p:nvSpPr>
          <p:cNvPr id="5" name="TextBox 4"/>
          <p:cNvSpPr txBox="1"/>
          <p:nvPr/>
        </p:nvSpPr>
        <p:spPr>
          <a:xfrm>
            <a:off x="711200" y="1206500"/>
            <a:ext cx="10502900" cy="5447645"/>
          </a:xfrm>
          <a:prstGeom prst="rect">
            <a:avLst/>
          </a:prstGeom>
          <a:noFill/>
        </p:spPr>
        <p:txBody>
          <a:bodyPr wrap="square" rtlCol="0">
            <a:spAutoFit/>
          </a:bodyPr>
          <a:lstStyle/>
          <a:p>
            <a:r>
              <a:rPr lang="en-US" sz="1600" b="1" dirty="0" smtClean="0"/>
              <a:t>1 Who </a:t>
            </a:r>
            <a:r>
              <a:rPr lang="en-US" sz="1600" b="1" dirty="0"/>
              <a:t>has believed our message? And to whom has the arm of the LORD been revealed?</a:t>
            </a:r>
          </a:p>
          <a:p>
            <a:endParaRPr lang="en-US" sz="1600" b="1" dirty="0"/>
          </a:p>
          <a:p>
            <a:r>
              <a:rPr lang="en-US" sz="1600" b="1" dirty="0" smtClean="0"/>
              <a:t>2 For </a:t>
            </a:r>
            <a:r>
              <a:rPr lang="en-US" sz="1600" b="1" dirty="0"/>
              <a:t>He grew up before Him like a tender shoot, And like a root out of parched ground; He has no [stately] form or majesty That we should look upon Him, Nor appearance that we should be attracted to Him.</a:t>
            </a:r>
          </a:p>
          <a:p>
            <a:endParaRPr lang="en-US" sz="1600" b="1" dirty="0"/>
          </a:p>
          <a:p>
            <a:r>
              <a:rPr lang="en-US" sz="1600" b="1" dirty="0" smtClean="0"/>
              <a:t>3 He </a:t>
            </a:r>
            <a:r>
              <a:rPr lang="en-US" sz="1600" b="1" dirty="0"/>
              <a:t>was despised and forsaken of men, A man of sorrows and acquainted with grief; And like one from whom men hide their face He was despised, and we did not esteem Him.</a:t>
            </a:r>
          </a:p>
          <a:p>
            <a:endParaRPr lang="en-US" sz="1600" b="1" dirty="0"/>
          </a:p>
          <a:p>
            <a:r>
              <a:rPr lang="en-US" sz="1600" b="1" dirty="0" smtClean="0"/>
              <a:t>4 Surely </a:t>
            </a:r>
            <a:r>
              <a:rPr lang="en-US" sz="1600" b="1" dirty="0"/>
              <a:t>our griefs He Himself bore, And our sorrows He carried; Yet we ourselves esteemed Him stricken, Smitten of God, and afflicted.</a:t>
            </a:r>
          </a:p>
          <a:p>
            <a:endParaRPr lang="en-US" sz="1600" b="1" dirty="0"/>
          </a:p>
          <a:p>
            <a:r>
              <a:rPr lang="en-US" sz="1600" b="1" dirty="0" smtClean="0"/>
              <a:t>5 But </a:t>
            </a:r>
            <a:r>
              <a:rPr lang="en-US" sz="1600" b="1" dirty="0"/>
              <a:t>He was pierced through for our transgressions, He was crushed for our iniquities; The chastening for our well-being [fell] upon Him, And by His scourging we are healed.</a:t>
            </a:r>
          </a:p>
          <a:p>
            <a:endParaRPr lang="en-US" sz="1600" b="1" dirty="0"/>
          </a:p>
          <a:p>
            <a:r>
              <a:rPr lang="en-US" sz="1600" b="1" dirty="0" smtClean="0"/>
              <a:t>6 All </a:t>
            </a:r>
            <a:r>
              <a:rPr lang="en-US" sz="1600" b="1" dirty="0"/>
              <a:t>of us like sheep have gone astray, Each of us has turned to his own way; But the LORD has caused the iniquity of us all To fall on Him.</a:t>
            </a:r>
          </a:p>
          <a:p>
            <a:endParaRPr lang="en-US" sz="1600" b="1" dirty="0"/>
          </a:p>
          <a:p>
            <a:r>
              <a:rPr lang="en-US" sz="1600" b="1" dirty="0" smtClean="0"/>
              <a:t>7 He </a:t>
            </a:r>
            <a:r>
              <a:rPr lang="en-US" sz="1600" b="1" dirty="0"/>
              <a:t>was oppressed and He was afflicted, Yet He did not open His mouth; Like a lamb that is led to slaughter, And like a sheep that is silent before its shearers, So He did not open His mouth.</a:t>
            </a:r>
          </a:p>
          <a:p>
            <a:endParaRPr lang="en-US" sz="1400" dirty="0"/>
          </a:p>
          <a:p>
            <a:endParaRPr lang="en-US" sz="1400" dirty="0"/>
          </a:p>
        </p:txBody>
      </p:sp>
    </p:spTree>
    <p:extLst>
      <p:ext uri="{BB962C8B-B14F-4D97-AF65-F5344CB8AC3E}">
        <p14:creationId xmlns:p14="http://schemas.microsoft.com/office/powerpoint/2010/main" val="1991176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37800" y="279400"/>
            <a:ext cx="1155700" cy="584775"/>
          </a:xfrm>
          <a:prstGeom prst="rect">
            <a:avLst/>
          </a:prstGeom>
          <a:noFill/>
        </p:spPr>
        <p:txBody>
          <a:bodyPr wrap="square" rtlCol="0">
            <a:spAutoFit/>
          </a:bodyPr>
          <a:lstStyle/>
          <a:p>
            <a:r>
              <a:rPr lang="en-US" sz="3200" b="1" dirty="0" smtClean="0">
                <a:solidFill>
                  <a:schemeClr val="bg1"/>
                </a:solidFill>
              </a:rPr>
              <a:t>103</a:t>
            </a:r>
            <a:endParaRPr lang="en-US" sz="3200" b="1" dirty="0">
              <a:solidFill>
                <a:schemeClr val="bg1"/>
              </a:solidFill>
            </a:endParaRPr>
          </a:p>
        </p:txBody>
      </p:sp>
      <p:sp>
        <p:nvSpPr>
          <p:cNvPr id="5" name="TextBox 4"/>
          <p:cNvSpPr txBox="1"/>
          <p:nvPr/>
        </p:nvSpPr>
        <p:spPr>
          <a:xfrm>
            <a:off x="711200" y="1206500"/>
            <a:ext cx="10502900" cy="4247317"/>
          </a:xfrm>
          <a:prstGeom prst="rect">
            <a:avLst/>
          </a:prstGeom>
          <a:noFill/>
        </p:spPr>
        <p:txBody>
          <a:bodyPr wrap="square" rtlCol="0">
            <a:spAutoFit/>
          </a:bodyPr>
          <a:lstStyle/>
          <a:p>
            <a:endParaRPr lang="en-US" sz="1400" dirty="0"/>
          </a:p>
          <a:p>
            <a:r>
              <a:rPr lang="en-US" sz="1600" b="1" dirty="0" smtClean="0"/>
              <a:t>8 By </a:t>
            </a:r>
            <a:r>
              <a:rPr lang="en-US" sz="1600" b="1" dirty="0"/>
              <a:t>oppression and judgment He was taken away; And as for His generation, who considered That He was cut off out of the land of the living For the transgression of my people, to whom the stroke [was due]?</a:t>
            </a:r>
          </a:p>
          <a:p>
            <a:endParaRPr lang="en-US" sz="1600" b="1" dirty="0"/>
          </a:p>
          <a:p>
            <a:r>
              <a:rPr lang="en-US" sz="1600" b="1" dirty="0" smtClean="0"/>
              <a:t>9 His </a:t>
            </a:r>
            <a:r>
              <a:rPr lang="en-US" sz="1600" b="1" dirty="0"/>
              <a:t>grave was assigned with wicked men, Yet He was with a rich man in His death, Because He had done no violence, Nor was there any deceit in His mouth.</a:t>
            </a:r>
          </a:p>
          <a:p>
            <a:endParaRPr lang="en-US" sz="1600" b="1" dirty="0"/>
          </a:p>
          <a:p>
            <a:r>
              <a:rPr lang="en-US" sz="1600" b="1" dirty="0" smtClean="0"/>
              <a:t>10 But </a:t>
            </a:r>
            <a:r>
              <a:rPr lang="en-US" sz="1600" b="1" dirty="0"/>
              <a:t>the LORD was pleased To crush Him, putting [Him] to grief; If He would render Himself [as] a guilt offering, He will see [His] offspring, He will prolong [His] days, And the good pleasure of the LORD will prosper in His hand.</a:t>
            </a:r>
          </a:p>
          <a:p>
            <a:endParaRPr lang="en-US" sz="1600" b="1" dirty="0"/>
          </a:p>
          <a:p>
            <a:r>
              <a:rPr lang="en-US" sz="1600" b="1" dirty="0" smtClean="0"/>
              <a:t>11 As </a:t>
            </a:r>
            <a:r>
              <a:rPr lang="en-US" sz="1600" b="1" dirty="0"/>
              <a:t>a result of the anguish of His soul, He will see [it and] be satisfied; By His knowledge the Righteous One, My Servant, will justify the many, As He will bear their iniquities.</a:t>
            </a:r>
          </a:p>
          <a:p>
            <a:endParaRPr lang="en-US" sz="1600" b="1" dirty="0"/>
          </a:p>
          <a:p>
            <a:r>
              <a:rPr lang="en-US" sz="1600" b="1" dirty="0" smtClean="0"/>
              <a:t>12 Therefore</a:t>
            </a:r>
            <a:r>
              <a:rPr lang="en-US" sz="1600" b="1" dirty="0"/>
              <a:t>, I will allot Him a portion with the great, And He will divide the booty with the strong; Because He poured out Himself to death, And was numbered with the transgressors; Yet He Himself bore the sin of many, And interceded for the transgressors.</a:t>
            </a:r>
            <a:endParaRPr lang="en-US" sz="1600" b="1" dirty="0"/>
          </a:p>
        </p:txBody>
      </p:sp>
    </p:spTree>
    <p:extLst>
      <p:ext uri="{BB962C8B-B14F-4D97-AF65-F5344CB8AC3E}">
        <p14:creationId xmlns:p14="http://schemas.microsoft.com/office/powerpoint/2010/main" val="3266361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37800" y="279400"/>
            <a:ext cx="1143000" cy="584775"/>
          </a:xfrm>
          <a:prstGeom prst="rect">
            <a:avLst/>
          </a:prstGeom>
          <a:noFill/>
        </p:spPr>
        <p:txBody>
          <a:bodyPr wrap="square" rtlCol="0">
            <a:spAutoFit/>
          </a:bodyPr>
          <a:lstStyle/>
          <a:p>
            <a:r>
              <a:rPr lang="en-US" sz="3200" b="1" dirty="0" smtClean="0">
                <a:solidFill>
                  <a:schemeClr val="bg1"/>
                </a:solidFill>
              </a:rPr>
              <a:t>104</a:t>
            </a:r>
            <a:endParaRPr lang="en-US" sz="3200" b="1" dirty="0">
              <a:solidFill>
                <a:schemeClr val="bg1"/>
              </a:solidFill>
            </a:endParaRPr>
          </a:p>
        </p:txBody>
      </p:sp>
      <p:pic>
        <p:nvPicPr>
          <p:cNvPr id="2" name="IS EX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1" y="1041400"/>
            <a:ext cx="9626600" cy="5414962"/>
          </a:xfrm>
          <a:prstGeom prst="rect">
            <a:avLst/>
          </a:prstGeom>
        </p:spPr>
      </p:pic>
    </p:spTree>
    <p:extLst>
      <p:ext uri="{BB962C8B-B14F-4D97-AF65-F5344CB8AC3E}">
        <p14:creationId xmlns:p14="http://schemas.microsoft.com/office/powerpoint/2010/main" val="2641628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25100" y="279400"/>
            <a:ext cx="1079500" cy="584775"/>
          </a:xfrm>
          <a:prstGeom prst="rect">
            <a:avLst/>
          </a:prstGeom>
          <a:noFill/>
        </p:spPr>
        <p:txBody>
          <a:bodyPr wrap="square" rtlCol="0">
            <a:spAutoFit/>
          </a:bodyPr>
          <a:lstStyle/>
          <a:p>
            <a:r>
              <a:rPr lang="en-US" sz="3200" b="1" dirty="0" smtClean="0">
                <a:solidFill>
                  <a:schemeClr val="bg1"/>
                </a:solidFill>
              </a:rPr>
              <a:t>105</a:t>
            </a:r>
            <a:endParaRPr lang="en-US" sz="3200" b="1" dirty="0">
              <a:solidFill>
                <a:schemeClr val="bg1"/>
              </a:solidFill>
            </a:endParaRPr>
          </a:p>
        </p:txBody>
      </p:sp>
      <p:sp>
        <p:nvSpPr>
          <p:cNvPr id="5" name="TextBox 4"/>
          <p:cNvSpPr txBox="1"/>
          <p:nvPr/>
        </p:nvSpPr>
        <p:spPr>
          <a:xfrm>
            <a:off x="711200" y="1206500"/>
            <a:ext cx="10502900" cy="3970318"/>
          </a:xfrm>
          <a:prstGeom prst="rect">
            <a:avLst/>
          </a:prstGeom>
          <a:noFill/>
        </p:spPr>
        <p:txBody>
          <a:bodyPr wrap="square" rtlCol="0">
            <a:spAutoFit/>
          </a:bodyPr>
          <a:lstStyle/>
          <a:p>
            <a:r>
              <a:rPr lang="en-US" sz="2800" dirty="0"/>
              <a:t>1</a:t>
            </a:r>
            <a:r>
              <a:rPr lang="en-US" sz="2800" dirty="0" smtClean="0"/>
              <a:t> </a:t>
            </a:r>
            <a:r>
              <a:rPr lang="en-US" sz="2800" dirty="0"/>
              <a:t>Who has believed our report?</a:t>
            </a:r>
          </a:p>
          <a:p>
            <a:r>
              <a:rPr lang="en-US" sz="2800" dirty="0"/>
              <a:t>And to whom has the arm of the Lord been revealed</a:t>
            </a:r>
            <a:r>
              <a:rPr lang="en-US" sz="2800" dirty="0" smtClean="0"/>
              <a:t>? </a:t>
            </a:r>
          </a:p>
          <a:p>
            <a:endParaRPr lang="en-US" sz="2800" dirty="0"/>
          </a:p>
          <a:p>
            <a:endParaRPr lang="en-US" sz="2800" dirty="0" smtClean="0"/>
          </a:p>
          <a:p>
            <a:r>
              <a:rPr lang="en-US" sz="2800" dirty="0" smtClean="0"/>
              <a:t>2 </a:t>
            </a:r>
            <a:r>
              <a:rPr lang="en-US" sz="2800" dirty="0"/>
              <a:t>For He grew up before Him like a tender </a:t>
            </a:r>
            <a:r>
              <a:rPr lang="en-US" sz="2800" dirty="0" smtClean="0"/>
              <a:t>shoot</a:t>
            </a:r>
            <a:r>
              <a:rPr lang="en-US" sz="2800" dirty="0"/>
              <a:t>,</a:t>
            </a:r>
          </a:p>
          <a:p>
            <a:r>
              <a:rPr lang="en-US" sz="2800" dirty="0"/>
              <a:t>And like a root out of dry ground;</a:t>
            </a:r>
          </a:p>
          <a:p>
            <a:r>
              <a:rPr lang="en-US" sz="2800" dirty="0"/>
              <a:t>He has no stately form or </a:t>
            </a:r>
            <a:r>
              <a:rPr lang="en-US" sz="2800" dirty="0" smtClean="0"/>
              <a:t>majesty </a:t>
            </a:r>
          </a:p>
          <a:p>
            <a:r>
              <a:rPr lang="en-US" sz="2800" dirty="0" smtClean="0"/>
              <a:t>That we would look at Him, </a:t>
            </a:r>
            <a:r>
              <a:rPr lang="en-US" sz="2800" dirty="0" smtClean="0">
                <a:solidFill>
                  <a:srgbClr val="FFC000"/>
                </a:solidFill>
              </a:rPr>
              <a:t>(Luke 4:16 &amp; John 1:46)</a:t>
            </a:r>
          </a:p>
          <a:p>
            <a:r>
              <a:rPr lang="en-US" sz="2800" dirty="0" smtClean="0"/>
              <a:t>Nor </a:t>
            </a:r>
            <a:r>
              <a:rPr lang="en-US" sz="2800" dirty="0"/>
              <a:t>an appearance that we would take pleasure in Him</a:t>
            </a:r>
            <a:r>
              <a:rPr lang="en-US" sz="2800" dirty="0" smtClean="0"/>
              <a:t>.</a:t>
            </a:r>
            <a:endParaRPr lang="en-US" sz="2800" dirty="0"/>
          </a:p>
        </p:txBody>
      </p:sp>
    </p:spTree>
    <p:extLst>
      <p:ext uri="{BB962C8B-B14F-4D97-AF65-F5344CB8AC3E}">
        <p14:creationId xmlns:p14="http://schemas.microsoft.com/office/powerpoint/2010/main" val="317379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50500" y="279400"/>
            <a:ext cx="1066800" cy="584775"/>
          </a:xfrm>
          <a:prstGeom prst="rect">
            <a:avLst/>
          </a:prstGeom>
          <a:noFill/>
        </p:spPr>
        <p:txBody>
          <a:bodyPr wrap="square" rtlCol="0">
            <a:spAutoFit/>
          </a:bodyPr>
          <a:lstStyle/>
          <a:p>
            <a:r>
              <a:rPr lang="en-US" sz="3200" b="1" dirty="0" smtClean="0">
                <a:solidFill>
                  <a:schemeClr val="bg1"/>
                </a:solidFill>
              </a:rPr>
              <a:t>106</a:t>
            </a:r>
            <a:endParaRPr lang="en-US" sz="3200" b="1" dirty="0">
              <a:solidFill>
                <a:schemeClr val="bg1"/>
              </a:solidFill>
            </a:endParaRPr>
          </a:p>
        </p:txBody>
      </p:sp>
      <p:sp>
        <p:nvSpPr>
          <p:cNvPr id="5" name="TextBox 4"/>
          <p:cNvSpPr txBox="1"/>
          <p:nvPr/>
        </p:nvSpPr>
        <p:spPr>
          <a:xfrm>
            <a:off x="711200" y="1206500"/>
            <a:ext cx="10502900" cy="3970318"/>
          </a:xfrm>
          <a:prstGeom prst="rect">
            <a:avLst/>
          </a:prstGeom>
          <a:noFill/>
        </p:spPr>
        <p:txBody>
          <a:bodyPr wrap="square" rtlCol="0">
            <a:spAutoFit/>
          </a:bodyPr>
          <a:lstStyle/>
          <a:p>
            <a:r>
              <a:rPr lang="en-US" sz="2800" dirty="0"/>
              <a:t>1</a:t>
            </a:r>
            <a:r>
              <a:rPr lang="en-US" sz="2800" dirty="0" smtClean="0"/>
              <a:t> </a:t>
            </a:r>
            <a:r>
              <a:rPr lang="en-US" sz="2800" dirty="0"/>
              <a:t>Who has believed our report?</a:t>
            </a:r>
          </a:p>
          <a:p>
            <a:r>
              <a:rPr lang="en-US" sz="2800" dirty="0"/>
              <a:t>And to whom has the arm of the Lord been revealed</a:t>
            </a:r>
            <a:r>
              <a:rPr lang="en-US" sz="2800" dirty="0" smtClean="0"/>
              <a:t>? </a:t>
            </a:r>
            <a:r>
              <a:rPr lang="en-US" sz="2800" dirty="0" smtClean="0">
                <a:solidFill>
                  <a:srgbClr val="FFFF00"/>
                </a:solidFill>
              </a:rPr>
              <a:t>(40:10</a:t>
            </a:r>
            <a:r>
              <a:rPr lang="en-US" sz="2800" b="1" baseline="30000" dirty="0">
                <a:solidFill>
                  <a:srgbClr val="FFFF00"/>
                </a:solidFill>
                <a:latin typeface="system-ui"/>
              </a:rPr>
              <a:t> </a:t>
            </a:r>
            <a:r>
              <a:rPr lang="en-US" sz="2800" dirty="0">
                <a:solidFill>
                  <a:srgbClr val="FFFF00"/>
                </a:solidFill>
                <a:latin typeface="system-ui"/>
              </a:rPr>
              <a:t>Behold, the Lord </a:t>
            </a:r>
            <a:r>
              <a:rPr lang="en-US" sz="2800" cap="small" dirty="0" smtClean="0">
                <a:solidFill>
                  <a:srgbClr val="FFFF00"/>
                </a:solidFill>
                <a:latin typeface="system-ui"/>
              </a:rPr>
              <a:t>God</a:t>
            </a:r>
            <a:r>
              <a:rPr lang="en-US" sz="2800" dirty="0">
                <a:solidFill>
                  <a:srgbClr val="FFFF00"/>
                </a:solidFill>
                <a:latin typeface="system-ui"/>
              </a:rPr>
              <a:t> will come with might,</a:t>
            </a:r>
            <a:r>
              <a:rPr lang="en-US" sz="2800" dirty="0">
                <a:solidFill>
                  <a:srgbClr val="FFFF00"/>
                </a:solidFill>
              </a:rPr>
              <a:t/>
            </a:r>
            <a:br>
              <a:rPr lang="en-US" sz="2800" dirty="0">
                <a:solidFill>
                  <a:srgbClr val="FFFF00"/>
                </a:solidFill>
              </a:rPr>
            </a:br>
            <a:r>
              <a:rPr lang="en-US" sz="2800" dirty="0">
                <a:solidFill>
                  <a:srgbClr val="FFFF00"/>
                </a:solidFill>
                <a:latin typeface="system-ui"/>
              </a:rPr>
              <a:t>With </a:t>
            </a:r>
            <a:r>
              <a:rPr lang="en-US" sz="2800" i="1" u="sng" dirty="0">
                <a:solidFill>
                  <a:srgbClr val="00B050"/>
                </a:solidFill>
                <a:latin typeface="system-ui"/>
              </a:rPr>
              <a:t>His arm ruling for Him</a:t>
            </a:r>
            <a:r>
              <a:rPr lang="en-US" sz="2800" dirty="0">
                <a:solidFill>
                  <a:srgbClr val="FFFF00"/>
                </a:solidFill>
                <a:latin typeface="system-ui"/>
              </a:rPr>
              <a:t>.</a:t>
            </a:r>
            <a:r>
              <a:rPr lang="en-US" sz="2800" dirty="0" smtClean="0">
                <a:solidFill>
                  <a:srgbClr val="FFFF00"/>
                </a:solidFill>
              </a:rPr>
              <a:t>)</a:t>
            </a:r>
            <a:endParaRPr lang="en-US" sz="2800" dirty="0">
              <a:solidFill>
                <a:srgbClr val="FFFF00"/>
              </a:solidFill>
            </a:endParaRPr>
          </a:p>
          <a:p>
            <a:r>
              <a:rPr lang="en-US" sz="2800" dirty="0"/>
              <a:t>2 For He grew up before Him like a tender </a:t>
            </a:r>
            <a:r>
              <a:rPr lang="en-US" sz="2800" dirty="0" smtClean="0"/>
              <a:t>shoot</a:t>
            </a:r>
            <a:r>
              <a:rPr lang="en-US" sz="2800" dirty="0"/>
              <a:t>,</a:t>
            </a:r>
          </a:p>
          <a:p>
            <a:r>
              <a:rPr lang="en-US" sz="2800" dirty="0"/>
              <a:t>And like a root out of dry ground;</a:t>
            </a:r>
          </a:p>
          <a:p>
            <a:r>
              <a:rPr lang="en-US" sz="2800" dirty="0"/>
              <a:t>He has no stately form or </a:t>
            </a:r>
            <a:r>
              <a:rPr lang="en-US" sz="2800" dirty="0" smtClean="0"/>
              <a:t>majesty </a:t>
            </a:r>
          </a:p>
          <a:p>
            <a:r>
              <a:rPr lang="en-US" sz="2800" dirty="0" smtClean="0"/>
              <a:t>That we would look at Him, </a:t>
            </a:r>
            <a:endParaRPr lang="en-US" sz="2800" dirty="0" smtClean="0">
              <a:solidFill>
                <a:srgbClr val="FFC000"/>
              </a:solidFill>
            </a:endParaRPr>
          </a:p>
          <a:p>
            <a:r>
              <a:rPr lang="en-US" sz="2800" dirty="0" smtClean="0"/>
              <a:t>Nor </a:t>
            </a:r>
            <a:r>
              <a:rPr lang="en-US" sz="2800" dirty="0"/>
              <a:t>an appearance that we would take pleasure in Him</a:t>
            </a:r>
            <a:r>
              <a:rPr lang="en-US" sz="2800" dirty="0" smtClean="0"/>
              <a:t>.</a:t>
            </a:r>
            <a:endParaRPr lang="en-US" sz="2800" dirty="0"/>
          </a:p>
        </p:txBody>
      </p:sp>
      <p:pic>
        <p:nvPicPr>
          <p:cNvPr id="2" name="Picture 1"/>
          <p:cNvPicPr>
            <a:picLocks noChangeAspect="1"/>
          </p:cNvPicPr>
          <p:nvPr/>
        </p:nvPicPr>
        <p:blipFill>
          <a:blip r:embed="rId2"/>
          <a:stretch>
            <a:fillRect/>
          </a:stretch>
        </p:blipFill>
        <p:spPr>
          <a:xfrm>
            <a:off x="711200" y="5035263"/>
            <a:ext cx="4352921" cy="749873"/>
          </a:xfrm>
          <a:prstGeom prst="rect">
            <a:avLst/>
          </a:prstGeom>
        </p:spPr>
      </p:pic>
    </p:spTree>
    <p:extLst>
      <p:ext uri="{BB962C8B-B14F-4D97-AF65-F5344CB8AC3E}">
        <p14:creationId xmlns:p14="http://schemas.microsoft.com/office/powerpoint/2010/main" val="518669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37800" y="279400"/>
            <a:ext cx="1079500" cy="584775"/>
          </a:xfrm>
          <a:prstGeom prst="rect">
            <a:avLst/>
          </a:prstGeom>
          <a:noFill/>
        </p:spPr>
        <p:txBody>
          <a:bodyPr wrap="square" rtlCol="0">
            <a:spAutoFit/>
          </a:bodyPr>
          <a:lstStyle/>
          <a:p>
            <a:r>
              <a:rPr lang="en-US" sz="3200" b="1" dirty="0" smtClean="0">
                <a:solidFill>
                  <a:schemeClr val="bg1"/>
                </a:solidFill>
              </a:rPr>
              <a:t>107</a:t>
            </a:r>
            <a:endParaRPr lang="en-US" sz="3200" b="1" dirty="0">
              <a:solidFill>
                <a:schemeClr val="bg1"/>
              </a:solidFill>
            </a:endParaRPr>
          </a:p>
        </p:txBody>
      </p:sp>
      <p:sp>
        <p:nvSpPr>
          <p:cNvPr id="5" name="TextBox 4"/>
          <p:cNvSpPr txBox="1"/>
          <p:nvPr/>
        </p:nvSpPr>
        <p:spPr>
          <a:xfrm>
            <a:off x="711200" y="1206500"/>
            <a:ext cx="10502900" cy="4832092"/>
          </a:xfrm>
          <a:prstGeom prst="rect">
            <a:avLst/>
          </a:prstGeom>
          <a:noFill/>
        </p:spPr>
        <p:txBody>
          <a:bodyPr wrap="square" rtlCol="0">
            <a:spAutoFit/>
          </a:bodyPr>
          <a:lstStyle/>
          <a:p>
            <a:r>
              <a:rPr lang="en-US" sz="2800" dirty="0"/>
              <a:t>1</a:t>
            </a:r>
            <a:r>
              <a:rPr lang="en-US" sz="2800" dirty="0" smtClean="0"/>
              <a:t> </a:t>
            </a:r>
            <a:r>
              <a:rPr lang="en-US" sz="2800" dirty="0"/>
              <a:t>Who has believed our report?</a:t>
            </a:r>
          </a:p>
          <a:p>
            <a:r>
              <a:rPr lang="en-US" sz="2800" dirty="0"/>
              <a:t>And to whom has the arm of the Lord been revealed?</a:t>
            </a:r>
          </a:p>
          <a:p>
            <a:r>
              <a:rPr lang="en-US" sz="2800" dirty="0"/>
              <a:t>2 For He grew up before Him like a tender [a]shoot,</a:t>
            </a:r>
          </a:p>
          <a:p>
            <a:r>
              <a:rPr lang="en-US" sz="2800" dirty="0"/>
              <a:t>And like a root out of dry ground;</a:t>
            </a:r>
          </a:p>
          <a:p>
            <a:r>
              <a:rPr lang="en-US" sz="2800" dirty="0"/>
              <a:t>He has no stately form or </a:t>
            </a:r>
            <a:r>
              <a:rPr lang="en-US" sz="2800" dirty="0" smtClean="0"/>
              <a:t>majesty </a:t>
            </a:r>
          </a:p>
          <a:p>
            <a:r>
              <a:rPr lang="en-US" sz="2800" dirty="0" smtClean="0"/>
              <a:t>That we would look at Him, </a:t>
            </a:r>
            <a:r>
              <a:rPr lang="en-US" sz="2800" dirty="0" smtClean="0">
                <a:solidFill>
                  <a:srgbClr val="FFC000"/>
                </a:solidFill>
              </a:rPr>
              <a:t>(Luke 4:16 &amp; John 1:46)</a:t>
            </a:r>
          </a:p>
          <a:p>
            <a:r>
              <a:rPr lang="en-US" sz="2800" dirty="0">
                <a:solidFill>
                  <a:srgbClr val="FFFF00"/>
                </a:solidFill>
              </a:rPr>
              <a:t>Nathanael's skeptical response, "Can anything good come out of Nazareth?" reflects a common prejudice at the time, as Nazareth was considered a small, unimportant town, and people from Galilee (where Nazareth is located) were often looked down </a:t>
            </a:r>
            <a:r>
              <a:rPr lang="en-US" sz="2800" dirty="0" smtClean="0">
                <a:solidFill>
                  <a:srgbClr val="FFFF00"/>
                </a:solidFill>
              </a:rPr>
              <a:t>upon.</a:t>
            </a:r>
            <a:endParaRPr lang="en-US" sz="2800" dirty="0">
              <a:solidFill>
                <a:srgbClr val="FFFF00"/>
              </a:solidFill>
            </a:endParaRPr>
          </a:p>
        </p:txBody>
      </p:sp>
    </p:spTree>
    <p:extLst>
      <p:ext uri="{BB962C8B-B14F-4D97-AF65-F5344CB8AC3E}">
        <p14:creationId xmlns:p14="http://schemas.microsoft.com/office/powerpoint/2010/main" val="2319048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25100" y="279400"/>
            <a:ext cx="1155700" cy="584775"/>
          </a:xfrm>
          <a:prstGeom prst="rect">
            <a:avLst/>
          </a:prstGeom>
          <a:noFill/>
        </p:spPr>
        <p:txBody>
          <a:bodyPr wrap="square" rtlCol="0">
            <a:spAutoFit/>
          </a:bodyPr>
          <a:lstStyle/>
          <a:p>
            <a:r>
              <a:rPr lang="en-US" sz="3200" b="1" dirty="0" smtClean="0">
                <a:solidFill>
                  <a:schemeClr val="bg1"/>
                </a:solidFill>
              </a:rPr>
              <a:t>108</a:t>
            </a:r>
            <a:endParaRPr lang="en-US" sz="3200" b="1" dirty="0">
              <a:solidFill>
                <a:schemeClr val="bg1"/>
              </a:solidFill>
            </a:endParaRPr>
          </a:p>
        </p:txBody>
      </p:sp>
      <p:sp>
        <p:nvSpPr>
          <p:cNvPr id="5" name="TextBox 4"/>
          <p:cNvSpPr txBox="1"/>
          <p:nvPr/>
        </p:nvSpPr>
        <p:spPr>
          <a:xfrm>
            <a:off x="711200" y="1206500"/>
            <a:ext cx="10502900" cy="2246769"/>
          </a:xfrm>
          <a:prstGeom prst="rect">
            <a:avLst/>
          </a:prstGeom>
          <a:noFill/>
        </p:spPr>
        <p:txBody>
          <a:bodyPr wrap="square" rtlCol="0">
            <a:spAutoFit/>
          </a:bodyPr>
          <a:lstStyle/>
          <a:p>
            <a:r>
              <a:rPr lang="en-US" sz="2800" dirty="0" smtClean="0"/>
              <a:t>3 </a:t>
            </a:r>
            <a:r>
              <a:rPr lang="en-US" sz="2800" dirty="0"/>
              <a:t>He was despised and abandoned by men</a:t>
            </a:r>
            <a:r>
              <a:rPr lang="en-US" sz="2800" dirty="0" smtClean="0"/>
              <a:t>, </a:t>
            </a:r>
            <a:endParaRPr lang="en-US" sz="2800" dirty="0"/>
          </a:p>
          <a:p>
            <a:r>
              <a:rPr lang="en-US" sz="2800" dirty="0"/>
              <a:t>A man of </a:t>
            </a:r>
            <a:r>
              <a:rPr lang="en-US" sz="2800" dirty="0" smtClean="0"/>
              <a:t>great </a:t>
            </a:r>
            <a:r>
              <a:rPr lang="en-US" sz="2800" dirty="0"/>
              <a:t>pain and familiar with sickness;</a:t>
            </a:r>
          </a:p>
          <a:p>
            <a:r>
              <a:rPr lang="en-US" sz="2800" dirty="0"/>
              <a:t>And like one from whom people hide their faces,</a:t>
            </a:r>
          </a:p>
          <a:p>
            <a:r>
              <a:rPr lang="en-US" sz="2800" dirty="0"/>
              <a:t>He was despised, and we had no regard for Him</a:t>
            </a:r>
            <a:r>
              <a:rPr lang="en-US" sz="2800" dirty="0" smtClean="0"/>
              <a:t>.</a:t>
            </a:r>
          </a:p>
          <a:p>
            <a:endParaRPr lang="en-US" sz="2800" dirty="0"/>
          </a:p>
        </p:txBody>
      </p:sp>
    </p:spTree>
    <p:extLst>
      <p:ext uri="{BB962C8B-B14F-4D97-AF65-F5344CB8AC3E}">
        <p14:creationId xmlns:p14="http://schemas.microsoft.com/office/powerpoint/2010/main" val="3379915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50500" y="279400"/>
            <a:ext cx="1003300" cy="584775"/>
          </a:xfrm>
          <a:prstGeom prst="rect">
            <a:avLst/>
          </a:prstGeom>
          <a:noFill/>
        </p:spPr>
        <p:txBody>
          <a:bodyPr wrap="square" rtlCol="0">
            <a:spAutoFit/>
          </a:bodyPr>
          <a:lstStyle/>
          <a:p>
            <a:r>
              <a:rPr lang="en-US" sz="3200" b="1" dirty="0" smtClean="0">
                <a:solidFill>
                  <a:schemeClr val="bg1"/>
                </a:solidFill>
              </a:rPr>
              <a:t>109</a:t>
            </a:r>
            <a:endParaRPr lang="en-US" sz="3200" b="1" dirty="0">
              <a:solidFill>
                <a:schemeClr val="bg1"/>
              </a:solidFill>
            </a:endParaRPr>
          </a:p>
        </p:txBody>
      </p:sp>
      <p:sp>
        <p:nvSpPr>
          <p:cNvPr id="5" name="TextBox 4"/>
          <p:cNvSpPr txBox="1"/>
          <p:nvPr/>
        </p:nvSpPr>
        <p:spPr>
          <a:xfrm>
            <a:off x="711200" y="1206500"/>
            <a:ext cx="10502900" cy="5324535"/>
          </a:xfrm>
          <a:prstGeom prst="rect">
            <a:avLst/>
          </a:prstGeom>
          <a:noFill/>
        </p:spPr>
        <p:txBody>
          <a:bodyPr wrap="square" rtlCol="0">
            <a:spAutoFit/>
          </a:bodyPr>
          <a:lstStyle/>
          <a:p>
            <a:r>
              <a:rPr lang="en-US" sz="2800" dirty="0" smtClean="0"/>
              <a:t>3 </a:t>
            </a:r>
            <a:r>
              <a:rPr lang="en-US" sz="2800" dirty="0"/>
              <a:t>He was despised and abandoned by men</a:t>
            </a:r>
            <a:r>
              <a:rPr lang="en-US" sz="2800" dirty="0" smtClean="0"/>
              <a:t>, </a:t>
            </a:r>
            <a:endParaRPr lang="en-US" sz="2800" dirty="0"/>
          </a:p>
          <a:p>
            <a:r>
              <a:rPr lang="en-US" sz="2800" dirty="0"/>
              <a:t>A man of </a:t>
            </a:r>
            <a:r>
              <a:rPr lang="en-US" sz="2800" dirty="0" smtClean="0"/>
              <a:t>great </a:t>
            </a:r>
            <a:r>
              <a:rPr lang="en-US" sz="2800" dirty="0"/>
              <a:t>pain and familiar with sickness;</a:t>
            </a:r>
          </a:p>
          <a:p>
            <a:r>
              <a:rPr lang="en-US" sz="2800" dirty="0"/>
              <a:t>And like one from whom people hide their faces,</a:t>
            </a:r>
          </a:p>
          <a:p>
            <a:r>
              <a:rPr lang="en-US" sz="2800" dirty="0"/>
              <a:t>He was despised, and we had no regard for Him</a:t>
            </a:r>
            <a:r>
              <a:rPr lang="en-US" sz="2800" dirty="0" smtClean="0"/>
              <a:t>.</a:t>
            </a:r>
          </a:p>
          <a:p>
            <a:r>
              <a:rPr lang="en-US" sz="2800" u="sng" dirty="0" smtClean="0">
                <a:solidFill>
                  <a:srgbClr val="FFC000"/>
                </a:solidFill>
              </a:rPr>
              <a:t>Mark12:10 </a:t>
            </a:r>
          </a:p>
          <a:p>
            <a:r>
              <a:rPr lang="en-US" sz="2000" dirty="0" smtClean="0">
                <a:solidFill>
                  <a:srgbClr val="FFFF00"/>
                </a:solidFill>
              </a:rPr>
              <a:t>7 But </a:t>
            </a:r>
            <a:r>
              <a:rPr lang="en-US" sz="2000" dirty="0">
                <a:solidFill>
                  <a:srgbClr val="FFFF00"/>
                </a:solidFill>
              </a:rPr>
              <a:t>those vine-growers said to one another, ‘This is the heir; come, let’s kill him, and the inheritance will be ours!’ 8 And they took him and killed him, and threw him out of the vineyard. 9 What will the </a:t>
            </a:r>
            <a:r>
              <a:rPr lang="en-US" sz="2000" dirty="0" smtClean="0">
                <a:solidFill>
                  <a:srgbClr val="FFFF00"/>
                </a:solidFill>
              </a:rPr>
              <a:t>owner </a:t>
            </a:r>
            <a:r>
              <a:rPr lang="en-US" sz="2000" dirty="0">
                <a:solidFill>
                  <a:srgbClr val="FFFF00"/>
                </a:solidFill>
              </a:rPr>
              <a:t>of the vineyard do? He will come and put the vine-growers to death, and give the vineyard to others. 10 Have you not even read this Scripture:</a:t>
            </a:r>
          </a:p>
          <a:p>
            <a:endParaRPr lang="en-US" sz="2000" dirty="0">
              <a:solidFill>
                <a:srgbClr val="FFFF00"/>
              </a:solidFill>
            </a:endParaRPr>
          </a:p>
          <a:p>
            <a:r>
              <a:rPr lang="en-US" sz="2000" dirty="0">
                <a:solidFill>
                  <a:srgbClr val="FFFF00"/>
                </a:solidFill>
              </a:rPr>
              <a:t>‘A stone which the builders rejected,</a:t>
            </a:r>
          </a:p>
          <a:p>
            <a:r>
              <a:rPr lang="en-US" sz="2000" dirty="0">
                <a:solidFill>
                  <a:srgbClr val="FFFF00"/>
                </a:solidFill>
              </a:rPr>
              <a:t>This has become the </a:t>
            </a:r>
            <a:r>
              <a:rPr lang="en-US" sz="2000" dirty="0" smtClean="0">
                <a:solidFill>
                  <a:srgbClr val="FFFF00"/>
                </a:solidFill>
              </a:rPr>
              <a:t>chief </a:t>
            </a:r>
            <a:r>
              <a:rPr lang="en-US" sz="2000" dirty="0">
                <a:solidFill>
                  <a:srgbClr val="FFFF00"/>
                </a:solidFill>
              </a:rPr>
              <a:t>cornerstone;</a:t>
            </a:r>
          </a:p>
          <a:p>
            <a:r>
              <a:rPr lang="en-US" sz="2000" dirty="0">
                <a:solidFill>
                  <a:srgbClr val="FFFF00"/>
                </a:solidFill>
              </a:rPr>
              <a:t>11 This came about from the Lord,</a:t>
            </a:r>
          </a:p>
          <a:p>
            <a:r>
              <a:rPr lang="en-US" sz="2000" dirty="0">
                <a:solidFill>
                  <a:srgbClr val="FFFF00"/>
                </a:solidFill>
              </a:rPr>
              <a:t>And it is marvelous in our eyes’?”</a:t>
            </a:r>
            <a:endParaRPr lang="en-US" sz="2000" dirty="0">
              <a:solidFill>
                <a:srgbClr val="FFFF00"/>
              </a:solidFill>
            </a:endParaRPr>
          </a:p>
        </p:txBody>
      </p:sp>
    </p:spTree>
    <p:extLst>
      <p:ext uri="{BB962C8B-B14F-4D97-AF65-F5344CB8AC3E}">
        <p14:creationId xmlns:p14="http://schemas.microsoft.com/office/powerpoint/2010/main" val="2425308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Isaiah 44:6</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83</a:t>
            </a:r>
            <a:endParaRPr lang="en-US" sz="3200" b="1" dirty="0">
              <a:solidFill>
                <a:schemeClr val="bg1"/>
              </a:solidFill>
            </a:endParaRPr>
          </a:p>
        </p:txBody>
      </p:sp>
      <p:sp>
        <p:nvSpPr>
          <p:cNvPr id="7" name="TextBox 6"/>
          <p:cNvSpPr txBox="1"/>
          <p:nvPr/>
        </p:nvSpPr>
        <p:spPr>
          <a:xfrm>
            <a:off x="558800" y="1511300"/>
            <a:ext cx="10071100" cy="2862322"/>
          </a:xfrm>
          <a:prstGeom prst="rect">
            <a:avLst/>
          </a:prstGeom>
          <a:noFill/>
        </p:spPr>
        <p:txBody>
          <a:bodyPr wrap="square" rtlCol="0">
            <a:spAutoFit/>
          </a:bodyPr>
          <a:lstStyle/>
          <a:p>
            <a:r>
              <a:rPr lang="en-US" sz="3600" dirty="0" smtClean="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This is what the Lord says, He who is the King of Israel and his Redeemer, the Lord of armies:</a:t>
            </a:r>
          </a:p>
          <a:p>
            <a:endParaRPr lang="en-US" sz="3600" dirty="0">
              <a:latin typeface="Calibri" panose="020F0502020204030204" pitchFamily="34" charset="0"/>
              <a:cs typeface="Calibri" panose="020F0502020204030204" pitchFamily="34" charset="0"/>
            </a:endParaRPr>
          </a:p>
          <a:p>
            <a:r>
              <a:rPr lang="en-US" sz="3600" dirty="0">
                <a:solidFill>
                  <a:srgbClr val="FFFF00"/>
                </a:solidFill>
                <a:latin typeface="Calibri" panose="020F0502020204030204" pitchFamily="34" charset="0"/>
                <a:cs typeface="Calibri" panose="020F0502020204030204" pitchFamily="34" charset="0"/>
              </a:rPr>
              <a:t>‘</a:t>
            </a:r>
            <a:r>
              <a:rPr lang="en-US" sz="3600" i="1" dirty="0">
                <a:solidFill>
                  <a:srgbClr val="FFFF00"/>
                </a:solidFill>
                <a:latin typeface="Calibri" panose="020F0502020204030204" pitchFamily="34" charset="0"/>
                <a:cs typeface="Calibri" panose="020F0502020204030204" pitchFamily="34" charset="0"/>
              </a:rPr>
              <a:t>I am the first and I am the last</a:t>
            </a:r>
            <a:r>
              <a:rPr lang="en-US" sz="3600" dirty="0">
                <a:solidFill>
                  <a:srgbClr val="FFFF00"/>
                </a:solidFill>
                <a:latin typeface="Calibri" panose="020F0502020204030204" pitchFamily="34" charset="0"/>
                <a:cs typeface="Calibri" panose="020F0502020204030204" pitchFamily="34" charset="0"/>
              </a:rPr>
              <a:t>,</a:t>
            </a:r>
          </a:p>
          <a:p>
            <a:r>
              <a:rPr lang="en-US" sz="3600" dirty="0">
                <a:latin typeface="Calibri" panose="020F0502020204030204" pitchFamily="34" charset="0"/>
                <a:cs typeface="Calibri" panose="020F0502020204030204" pitchFamily="34" charset="0"/>
              </a:rPr>
              <a:t>And there is no God besides Me.</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0628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37800" y="279400"/>
            <a:ext cx="1066800" cy="584775"/>
          </a:xfrm>
          <a:prstGeom prst="rect">
            <a:avLst/>
          </a:prstGeom>
          <a:noFill/>
        </p:spPr>
        <p:txBody>
          <a:bodyPr wrap="square" rtlCol="0">
            <a:spAutoFit/>
          </a:bodyPr>
          <a:lstStyle/>
          <a:p>
            <a:r>
              <a:rPr lang="en-US" sz="3200" b="1" dirty="0" smtClean="0">
                <a:solidFill>
                  <a:schemeClr val="bg1"/>
                </a:solidFill>
              </a:rPr>
              <a:t>110</a:t>
            </a:r>
            <a:endParaRPr lang="en-US" sz="3200" b="1" dirty="0">
              <a:solidFill>
                <a:schemeClr val="bg1"/>
              </a:solidFill>
            </a:endParaRPr>
          </a:p>
        </p:txBody>
      </p:sp>
      <p:sp>
        <p:nvSpPr>
          <p:cNvPr id="5" name="TextBox 4"/>
          <p:cNvSpPr txBox="1"/>
          <p:nvPr/>
        </p:nvSpPr>
        <p:spPr>
          <a:xfrm>
            <a:off x="711200" y="1206500"/>
            <a:ext cx="10502900" cy="2677656"/>
          </a:xfrm>
          <a:prstGeom prst="rect">
            <a:avLst/>
          </a:prstGeom>
          <a:noFill/>
        </p:spPr>
        <p:txBody>
          <a:bodyPr wrap="square" rtlCol="0">
            <a:spAutoFit/>
          </a:bodyPr>
          <a:lstStyle/>
          <a:p>
            <a:r>
              <a:rPr lang="en-US" sz="2800" dirty="0"/>
              <a:t>4 However, it was our sicknesses that He Himself bore,</a:t>
            </a:r>
          </a:p>
          <a:p>
            <a:r>
              <a:rPr lang="en-US" sz="2800" dirty="0"/>
              <a:t>And our pains that He carried;</a:t>
            </a:r>
          </a:p>
          <a:p>
            <a:r>
              <a:rPr lang="en-US" sz="2800" dirty="0"/>
              <a:t>Yet </a:t>
            </a:r>
            <a:r>
              <a:rPr lang="en-US" sz="2800" i="1" dirty="0">
                <a:solidFill>
                  <a:srgbClr val="FFFF00"/>
                </a:solidFill>
              </a:rPr>
              <a:t>we</a:t>
            </a:r>
            <a:r>
              <a:rPr lang="en-US" sz="2800" dirty="0"/>
              <a:t> ourselves assumed that He had been afflicted,</a:t>
            </a:r>
          </a:p>
          <a:p>
            <a:r>
              <a:rPr lang="en-US" sz="2800" dirty="0"/>
              <a:t>Struck down by God, and humiliated</a:t>
            </a:r>
            <a:r>
              <a:rPr lang="en-US" sz="2800" dirty="0" smtClean="0"/>
              <a:t>. </a:t>
            </a:r>
          </a:p>
          <a:p>
            <a:endParaRPr lang="en-US" sz="2800" dirty="0" smtClean="0"/>
          </a:p>
          <a:p>
            <a:r>
              <a:rPr lang="en-US" sz="2800" dirty="0" smtClean="0">
                <a:solidFill>
                  <a:srgbClr val="FFC000"/>
                </a:solidFill>
              </a:rPr>
              <a:t>Who is “WE”?</a:t>
            </a:r>
            <a:endParaRPr lang="en-US" sz="2800" dirty="0">
              <a:solidFill>
                <a:srgbClr val="FFFF00"/>
              </a:solidFill>
            </a:endParaRPr>
          </a:p>
        </p:txBody>
      </p:sp>
    </p:spTree>
    <p:extLst>
      <p:ext uri="{BB962C8B-B14F-4D97-AF65-F5344CB8AC3E}">
        <p14:creationId xmlns:p14="http://schemas.microsoft.com/office/powerpoint/2010/main" val="3001731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25100" y="279400"/>
            <a:ext cx="1016000" cy="584775"/>
          </a:xfrm>
          <a:prstGeom prst="rect">
            <a:avLst/>
          </a:prstGeom>
          <a:noFill/>
        </p:spPr>
        <p:txBody>
          <a:bodyPr wrap="square" rtlCol="0">
            <a:spAutoFit/>
          </a:bodyPr>
          <a:lstStyle/>
          <a:p>
            <a:r>
              <a:rPr lang="en-US" sz="3200" b="1" dirty="0" smtClean="0">
                <a:solidFill>
                  <a:schemeClr val="bg1"/>
                </a:solidFill>
              </a:rPr>
              <a:t>111</a:t>
            </a:r>
            <a:endParaRPr lang="en-US" sz="3200" b="1" dirty="0">
              <a:solidFill>
                <a:schemeClr val="bg1"/>
              </a:solidFill>
            </a:endParaRPr>
          </a:p>
        </p:txBody>
      </p:sp>
      <p:sp>
        <p:nvSpPr>
          <p:cNvPr id="5" name="TextBox 4"/>
          <p:cNvSpPr txBox="1"/>
          <p:nvPr/>
        </p:nvSpPr>
        <p:spPr>
          <a:xfrm>
            <a:off x="711200" y="1206500"/>
            <a:ext cx="10502900" cy="4832092"/>
          </a:xfrm>
          <a:prstGeom prst="rect">
            <a:avLst/>
          </a:prstGeom>
          <a:noFill/>
        </p:spPr>
        <p:txBody>
          <a:bodyPr wrap="square" rtlCol="0">
            <a:spAutoFit/>
          </a:bodyPr>
          <a:lstStyle/>
          <a:p>
            <a:r>
              <a:rPr lang="en-US" sz="2800" dirty="0"/>
              <a:t>4 However, it was our sicknesses that He Himself bore,</a:t>
            </a:r>
          </a:p>
          <a:p>
            <a:r>
              <a:rPr lang="en-US" sz="2800" dirty="0"/>
              <a:t>And our pains that He carried;</a:t>
            </a:r>
          </a:p>
          <a:p>
            <a:r>
              <a:rPr lang="en-US" sz="2800" dirty="0"/>
              <a:t>Yet </a:t>
            </a:r>
            <a:r>
              <a:rPr lang="en-US" sz="2800" i="1" dirty="0">
                <a:solidFill>
                  <a:srgbClr val="FFFF00"/>
                </a:solidFill>
              </a:rPr>
              <a:t>we</a:t>
            </a:r>
            <a:r>
              <a:rPr lang="en-US" sz="2800" dirty="0"/>
              <a:t> ourselves assumed that He had been afflicted,</a:t>
            </a:r>
          </a:p>
          <a:p>
            <a:r>
              <a:rPr lang="en-US" sz="2800" dirty="0"/>
              <a:t>Struck down by God, and humiliated</a:t>
            </a:r>
            <a:r>
              <a:rPr lang="en-US" sz="2800" dirty="0" smtClean="0"/>
              <a:t>. </a:t>
            </a:r>
            <a:r>
              <a:rPr lang="en-US" sz="2800" dirty="0" smtClean="0">
                <a:solidFill>
                  <a:srgbClr val="FFC000"/>
                </a:solidFill>
              </a:rPr>
              <a:t>(Zachariah 12:10)</a:t>
            </a:r>
          </a:p>
          <a:p>
            <a:endParaRPr lang="en-US" sz="2800" dirty="0">
              <a:solidFill>
                <a:srgbClr val="FFC000"/>
              </a:solidFill>
            </a:endParaRPr>
          </a:p>
          <a:p>
            <a:r>
              <a:rPr lang="en-US" sz="2800" dirty="0" smtClean="0">
                <a:solidFill>
                  <a:srgbClr val="FFFF00"/>
                </a:solidFill>
              </a:rPr>
              <a:t> </a:t>
            </a:r>
            <a:r>
              <a:rPr lang="en-US" sz="2800" dirty="0">
                <a:solidFill>
                  <a:srgbClr val="FFFF00"/>
                </a:solidFill>
              </a:rPr>
              <a:t>“And I will pour out on the house of David and on the inhabitants of Jerusalem </a:t>
            </a:r>
            <a:r>
              <a:rPr lang="en-US" sz="2800" dirty="0" smtClean="0">
                <a:solidFill>
                  <a:srgbClr val="FFFF00"/>
                </a:solidFill>
              </a:rPr>
              <a:t>the </a:t>
            </a:r>
            <a:r>
              <a:rPr lang="en-US" sz="2800" dirty="0">
                <a:solidFill>
                  <a:srgbClr val="FFFF00"/>
                </a:solidFill>
              </a:rPr>
              <a:t>Spirit of grace and of pleading, so that they will look at Me whom they pierced; and they will mourn for Him, like one mourning for an only son, and they will weep bitterly over Him like the bitter weeping over a firstborn</a:t>
            </a:r>
            <a:endParaRPr lang="en-US" sz="2800" dirty="0">
              <a:solidFill>
                <a:srgbClr val="FFFF00"/>
              </a:solidFill>
            </a:endParaRPr>
          </a:p>
        </p:txBody>
      </p:sp>
    </p:spTree>
    <p:extLst>
      <p:ext uri="{BB962C8B-B14F-4D97-AF65-F5344CB8AC3E}">
        <p14:creationId xmlns:p14="http://schemas.microsoft.com/office/powerpoint/2010/main" val="2813781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50500" y="279400"/>
            <a:ext cx="1130300" cy="584775"/>
          </a:xfrm>
          <a:prstGeom prst="rect">
            <a:avLst/>
          </a:prstGeom>
          <a:noFill/>
        </p:spPr>
        <p:txBody>
          <a:bodyPr wrap="square" rtlCol="0">
            <a:spAutoFit/>
          </a:bodyPr>
          <a:lstStyle/>
          <a:p>
            <a:r>
              <a:rPr lang="en-US" sz="3200" b="1" dirty="0" smtClean="0">
                <a:solidFill>
                  <a:schemeClr val="bg1"/>
                </a:solidFill>
              </a:rPr>
              <a:t>112</a:t>
            </a:r>
            <a:endParaRPr lang="en-US" sz="3200" b="1" dirty="0">
              <a:solidFill>
                <a:schemeClr val="bg1"/>
              </a:solidFill>
            </a:endParaRPr>
          </a:p>
        </p:txBody>
      </p:sp>
      <p:sp>
        <p:nvSpPr>
          <p:cNvPr id="5" name="TextBox 4"/>
          <p:cNvSpPr txBox="1"/>
          <p:nvPr/>
        </p:nvSpPr>
        <p:spPr>
          <a:xfrm>
            <a:off x="711200" y="1206500"/>
            <a:ext cx="10502900" cy="1815882"/>
          </a:xfrm>
          <a:prstGeom prst="rect">
            <a:avLst/>
          </a:prstGeom>
          <a:noFill/>
        </p:spPr>
        <p:txBody>
          <a:bodyPr wrap="square" rtlCol="0">
            <a:spAutoFit/>
          </a:bodyPr>
          <a:lstStyle/>
          <a:p>
            <a:r>
              <a:rPr lang="en-US" sz="2800" dirty="0" smtClean="0"/>
              <a:t>5 </a:t>
            </a:r>
            <a:r>
              <a:rPr lang="en-US" sz="2800" dirty="0"/>
              <a:t>But He was </a:t>
            </a:r>
            <a:r>
              <a:rPr lang="en-US" sz="2800" dirty="0" smtClean="0"/>
              <a:t>pierced </a:t>
            </a:r>
            <a:r>
              <a:rPr lang="en-US" sz="2800" dirty="0"/>
              <a:t>for our offenses,</a:t>
            </a:r>
          </a:p>
          <a:p>
            <a:r>
              <a:rPr lang="en-US" sz="2800" dirty="0"/>
              <a:t>He was crushed for our wrongdoings;</a:t>
            </a:r>
          </a:p>
          <a:p>
            <a:r>
              <a:rPr lang="en-US" sz="2800" dirty="0"/>
              <a:t>The punishment for our </a:t>
            </a:r>
            <a:r>
              <a:rPr lang="en-US" sz="2800" dirty="0" smtClean="0"/>
              <a:t>well-being </a:t>
            </a:r>
            <a:r>
              <a:rPr lang="en-US" sz="2800" dirty="0"/>
              <a:t>was laid upon Him,</a:t>
            </a:r>
          </a:p>
          <a:p>
            <a:r>
              <a:rPr lang="en-US" sz="2800" dirty="0"/>
              <a:t>And by His wounds we are healed.</a:t>
            </a:r>
            <a:endParaRPr lang="en-US" sz="2800" dirty="0"/>
          </a:p>
        </p:txBody>
      </p:sp>
    </p:spTree>
    <p:extLst>
      <p:ext uri="{BB962C8B-B14F-4D97-AF65-F5344CB8AC3E}">
        <p14:creationId xmlns:p14="http://schemas.microsoft.com/office/powerpoint/2010/main" val="3941449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4000" dirty="0" smtClean="0">
                <a:solidFill>
                  <a:srgbClr val="92D050"/>
                </a:solidFill>
              </a:rPr>
              <a:t>Isaiah 53</a:t>
            </a:r>
            <a:endParaRPr lang="en-US" sz="4000" dirty="0">
              <a:solidFill>
                <a:srgbClr val="92D050"/>
              </a:solidFill>
            </a:endParaRPr>
          </a:p>
        </p:txBody>
      </p:sp>
      <p:sp>
        <p:nvSpPr>
          <p:cNvPr id="4" name="TextBox 3"/>
          <p:cNvSpPr txBox="1"/>
          <p:nvPr/>
        </p:nvSpPr>
        <p:spPr>
          <a:xfrm>
            <a:off x="10350500" y="279400"/>
            <a:ext cx="1130300" cy="584775"/>
          </a:xfrm>
          <a:prstGeom prst="rect">
            <a:avLst/>
          </a:prstGeom>
          <a:noFill/>
        </p:spPr>
        <p:txBody>
          <a:bodyPr wrap="square" rtlCol="0">
            <a:spAutoFit/>
          </a:bodyPr>
          <a:lstStyle/>
          <a:p>
            <a:r>
              <a:rPr lang="en-US" sz="3200" b="1" dirty="0" smtClean="0">
                <a:solidFill>
                  <a:schemeClr val="bg1"/>
                </a:solidFill>
              </a:rPr>
              <a:t>113</a:t>
            </a:r>
            <a:endParaRPr lang="en-US" sz="3200" b="1" dirty="0">
              <a:solidFill>
                <a:schemeClr val="bg1"/>
              </a:solidFill>
            </a:endParaRPr>
          </a:p>
        </p:txBody>
      </p:sp>
      <p:sp>
        <p:nvSpPr>
          <p:cNvPr id="5" name="TextBox 4"/>
          <p:cNvSpPr txBox="1"/>
          <p:nvPr/>
        </p:nvSpPr>
        <p:spPr>
          <a:xfrm>
            <a:off x="711200" y="1206500"/>
            <a:ext cx="10502900" cy="2677656"/>
          </a:xfrm>
          <a:prstGeom prst="rect">
            <a:avLst/>
          </a:prstGeom>
          <a:noFill/>
        </p:spPr>
        <p:txBody>
          <a:bodyPr wrap="square" rtlCol="0">
            <a:spAutoFit/>
          </a:bodyPr>
          <a:lstStyle/>
          <a:p>
            <a:r>
              <a:rPr lang="en-US" sz="2800" dirty="0" smtClean="0"/>
              <a:t>5 </a:t>
            </a:r>
            <a:r>
              <a:rPr lang="en-US" sz="2800" dirty="0"/>
              <a:t>But He was </a:t>
            </a:r>
            <a:r>
              <a:rPr lang="en-US" sz="2800" dirty="0" smtClean="0"/>
              <a:t>pierced </a:t>
            </a:r>
            <a:r>
              <a:rPr lang="en-US" sz="2800" dirty="0"/>
              <a:t>for our offenses,</a:t>
            </a:r>
          </a:p>
          <a:p>
            <a:r>
              <a:rPr lang="en-US" sz="2800" dirty="0"/>
              <a:t>He was crushed for our wrongdoings;</a:t>
            </a:r>
          </a:p>
          <a:p>
            <a:r>
              <a:rPr lang="en-US" sz="2800" dirty="0"/>
              <a:t>The punishment for our </a:t>
            </a:r>
            <a:r>
              <a:rPr lang="en-US" sz="2800" dirty="0" smtClean="0"/>
              <a:t>well-being </a:t>
            </a:r>
            <a:r>
              <a:rPr lang="en-US" sz="2800" dirty="0"/>
              <a:t>was laid upon Him,</a:t>
            </a:r>
          </a:p>
          <a:p>
            <a:r>
              <a:rPr lang="en-US" sz="2800" dirty="0"/>
              <a:t>And by His wounds we are healed</a:t>
            </a:r>
            <a:r>
              <a:rPr lang="en-US" sz="2800" dirty="0" smtClean="0"/>
              <a:t>.</a:t>
            </a:r>
          </a:p>
          <a:p>
            <a:endParaRPr lang="en-US" sz="2800" dirty="0"/>
          </a:p>
          <a:p>
            <a:r>
              <a:rPr lang="en-US" sz="2800" dirty="0" smtClean="0"/>
              <a:t>John 19</a:t>
            </a:r>
            <a:endParaRPr lang="en-US" sz="2800" dirty="0"/>
          </a:p>
        </p:txBody>
      </p:sp>
    </p:spTree>
    <p:extLst>
      <p:ext uri="{BB962C8B-B14F-4D97-AF65-F5344CB8AC3E}">
        <p14:creationId xmlns:p14="http://schemas.microsoft.com/office/powerpoint/2010/main" val="2020115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Arab Proverb</a:t>
            </a:r>
            <a:endParaRPr lang="en-US" sz="3600" dirty="0">
              <a:solidFill>
                <a:srgbClr val="92D050"/>
              </a:solidFill>
            </a:endParaRPr>
          </a:p>
        </p:txBody>
      </p:sp>
      <p:sp>
        <p:nvSpPr>
          <p:cNvPr id="4" name="TextBox 3"/>
          <p:cNvSpPr txBox="1"/>
          <p:nvPr/>
        </p:nvSpPr>
        <p:spPr>
          <a:xfrm>
            <a:off x="10337800" y="279400"/>
            <a:ext cx="1041400" cy="584775"/>
          </a:xfrm>
          <a:prstGeom prst="rect">
            <a:avLst/>
          </a:prstGeom>
          <a:noFill/>
        </p:spPr>
        <p:txBody>
          <a:bodyPr wrap="square" rtlCol="0">
            <a:spAutoFit/>
          </a:bodyPr>
          <a:lstStyle/>
          <a:p>
            <a:r>
              <a:rPr lang="en-US" sz="3200" b="1" dirty="0" smtClean="0">
                <a:solidFill>
                  <a:schemeClr val="bg1"/>
                </a:solidFill>
              </a:rPr>
              <a:t>114</a:t>
            </a:r>
            <a:endParaRPr lang="en-US" sz="3200" b="1" dirty="0">
              <a:solidFill>
                <a:schemeClr val="bg1"/>
              </a:solidFill>
            </a:endParaRPr>
          </a:p>
        </p:txBody>
      </p:sp>
      <p:sp>
        <p:nvSpPr>
          <p:cNvPr id="5" name="TextBox 4"/>
          <p:cNvSpPr txBox="1"/>
          <p:nvPr/>
        </p:nvSpPr>
        <p:spPr>
          <a:xfrm>
            <a:off x="546100" y="1282700"/>
            <a:ext cx="10363200" cy="2246769"/>
          </a:xfrm>
          <a:prstGeom prst="rect">
            <a:avLst/>
          </a:prstGeom>
          <a:noFill/>
        </p:spPr>
        <p:txBody>
          <a:bodyPr wrap="square" rtlCol="0">
            <a:spAutoFit/>
          </a:bodyPr>
          <a:lstStyle/>
          <a:p>
            <a:r>
              <a:rPr lang="en-US" sz="2800" dirty="0" smtClean="0"/>
              <a:t>‘</a:t>
            </a:r>
            <a:r>
              <a:rPr lang="en-US" sz="2800" dirty="0"/>
              <a:t>Men are four. He who knows not, and knows not he knows not, he is a fool—shun him; he who knows not, and knows he knows not, he is simple—teach him; he who knows, and knows not he knows, he is asleep—wake him; he who knows, and knows he knows, he is wise—follow him</a:t>
            </a:r>
            <a:r>
              <a:rPr lang="en-US" sz="2800" dirty="0" smtClean="0"/>
              <a:t>.’—</a:t>
            </a:r>
            <a:endParaRPr lang="en-US" sz="2800" dirty="0"/>
          </a:p>
        </p:txBody>
      </p:sp>
    </p:spTree>
    <p:extLst>
      <p:ext uri="{BB962C8B-B14F-4D97-AF65-F5344CB8AC3E}">
        <p14:creationId xmlns:p14="http://schemas.microsoft.com/office/powerpoint/2010/main" val="2592335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Orthodox Jew street interview #2</a:t>
            </a:r>
            <a:endParaRPr lang="en-US" sz="3600" dirty="0">
              <a:solidFill>
                <a:srgbClr val="92D050"/>
              </a:solidFill>
            </a:endParaRPr>
          </a:p>
        </p:txBody>
      </p:sp>
      <p:sp>
        <p:nvSpPr>
          <p:cNvPr id="4" name="TextBox 3"/>
          <p:cNvSpPr txBox="1"/>
          <p:nvPr/>
        </p:nvSpPr>
        <p:spPr>
          <a:xfrm>
            <a:off x="10349089" y="279400"/>
            <a:ext cx="966611" cy="584775"/>
          </a:xfrm>
          <a:prstGeom prst="rect">
            <a:avLst/>
          </a:prstGeom>
          <a:noFill/>
        </p:spPr>
        <p:txBody>
          <a:bodyPr wrap="square" rtlCol="0">
            <a:spAutoFit/>
          </a:bodyPr>
          <a:lstStyle/>
          <a:p>
            <a:r>
              <a:rPr lang="en-US" sz="3200" b="1" dirty="0" smtClean="0">
                <a:solidFill>
                  <a:schemeClr val="bg1"/>
                </a:solidFill>
              </a:rPr>
              <a:t>115</a:t>
            </a:r>
            <a:endParaRPr lang="en-US" sz="3200" b="1" dirty="0">
              <a:solidFill>
                <a:schemeClr val="bg1"/>
              </a:solidFill>
            </a:endParaRPr>
          </a:p>
        </p:txBody>
      </p:sp>
      <p:pic>
        <p:nvPicPr>
          <p:cNvPr id="6" name="sreet 2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0" y="1066800"/>
            <a:ext cx="9663289" cy="5435600"/>
          </a:xfrm>
          <a:prstGeom prst="rect">
            <a:avLst/>
          </a:prstGeom>
        </p:spPr>
      </p:pic>
    </p:spTree>
    <p:extLst>
      <p:ext uri="{BB962C8B-B14F-4D97-AF65-F5344CB8AC3E}">
        <p14:creationId xmlns:p14="http://schemas.microsoft.com/office/powerpoint/2010/main" val="81715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234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esus brother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999" y="688975"/>
            <a:ext cx="10154227" cy="5584825"/>
          </a:xfrm>
          <a:prstGeom prst="rect">
            <a:avLst/>
          </a:prstGeom>
        </p:spPr>
      </p:pic>
    </p:spTree>
    <p:extLst>
      <p:ext uri="{BB962C8B-B14F-4D97-AF65-F5344CB8AC3E}">
        <p14:creationId xmlns:p14="http://schemas.microsoft.com/office/powerpoint/2010/main" val="233037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Isaiah 48:12</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84</a:t>
            </a:r>
            <a:endParaRPr lang="en-US" sz="3200" b="1" dirty="0">
              <a:solidFill>
                <a:schemeClr val="bg1"/>
              </a:solidFill>
            </a:endParaRPr>
          </a:p>
        </p:txBody>
      </p:sp>
      <p:sp>
        <p:nvSpPr>
          <p:cNvPr id="7" name="TextBox 6"/>
          <p:cNvSpPr txBox="1"/>
          <p:nvPr/>
        </p:nvSpPr>
        <p:spPr>
          <a:xfrm>
            <a:off x="558800" y="1511300"/>
            <a:ext cx="10071100" cy="1200329"/>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“Listen to Me, Jacob, Israel </a:t>
            </a:r>
            <a:r>
              <a:rPr lang="en-US" sz="3600" dirty="0" smtClean="0">
                <a:latin typeface="Calibri" panose="020F0502020204030204" pitchFamily="34" charset="0"/>
                <a:cs typeface="Calibri" panose="020F0502020204030204" pitchFamily="34" charset="0"/>
              </a:rPr>
              <a:t>whom </a:t>
            </a:r>
            <a:r>
              <a:rPr lang="en-US" sz="3600" dirty="0">
                <a:latin typeface="Calibri" panose="020F0502020204030204" pitchFamily="34" charset="0"/>
                <a:cs typeface="Calibri" panose="020F0502020204030204" pitchFamily="34" charset="0"/>
              </a:rPr>
              <a:t>I called;</a:t>
            </a:r>
          </a:p>
          <a:p>
            <a:r>
              <a:rPr lang="en-US" sz="3600" dirty="0">
                <a:latin typeface="Calibri" panose="020F0502020204030204" pitchFamily="34" charset="0"/>
                <a:cs typeface="Calibri" panose="020F0502020204030204" pitchFamily="34" charset="0"/>
              </a:rPr>
              <a:t>I am He, </a:t>
            </a:r>
            <a:r>
              <a:rPr lang="en-US" sz="3600" i="1" dirty="0">
                <a:solidFill>
                  <a:srgbClr val="FFFF00"/>
                </a:solidFill>
                <a:latin typeface="Calibri" panose="020F0502020204030204" pitchFamily="34" charset="0"/>
                <a:cs typeface="Calibri" panose="020F0502020204030204" pitchFamily="34" charset="0"/>
              </a:rPr>
              <a:t>I am the first, I am also the last</a:t>
            </a:r>
            <a:r>
              <a:rPr lang="en-US" sz="3600" dirty="0">
                <a:solidFill>
                  <a:srgbClr val="FFFF00"/>
                </a:solidFill>
                <a:latin typeface="Calibri" panose="020F0502020204030204" pitchFamily="34" charset="0"/>
                <a:cs typeface="Calibri" panose="020F0502020204030204" pitchFamily="34" charset="0"/>
              </a:rPr>
              <a:t>.</a:t>
            </a:r>
            <a:endParaRPr lang="en-US" sz="36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8849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Revelation 22:13</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85</a:t>
            </a:r>
            <a:endParaRPr lang="en-US" sz="3200" b="1" dirty="0">
              <a:solidFill>
                <a:schemeClr val="bg1"/>
              </a:solidFill>
            </a:endParaRPr>
          </a:p>
        </p:txBody>
      </p:sp>
      <p:sp>
        <p:nvSpPr>
          <p:cNvPr id="7" name="TextBox 6"/>
          <p:cNvSpPr txBox="1"/>
          <p:nvPr/>
        </p:nvSpPr>
        <p:spPr>
          <a:xfrm>
            <a:off x="558800" y="1511300"/>
            <a:ext cx="10071100" cy="2862322"/>
          </a:xfrm>
          <a:prstGeom prst="rect">
            <a:avLst/>
          </a:prstGeom>
          <a:noFill/>
        </p:spPr>
        <p:txBody>
          <a:bodyPr wrap="square" rtlCol="0">
            <a:spAutoFit/>
          </a:bodyPr>
          <a:lstStyle/>
          <a:p>
            <a:r>
              <a:rPr lang="en-US" sz="3600" dirty="0" smtClean="0">
                <a:latin typeface="Calibri" panose="020F0502020204030204" pitchFamily="34" charset="0"/>
                <a:cs typeface="Calibri" panose="020F0502020204030204" pitchFamily="34" charset="0"/>
              </a:rPr>
              <a:t>I </a:t>
            </a:r>
            <a:r>
              <a:rPr lang="en-US" sz="3600" dirty="0">
                <a:latin typeface="Calibri" panose="020F0502020204030204" pitchFamily="34" charset="0"/>
                <a:cs typeface="Calibri" panose="020F0502020204030204" pitchFamily="34" charset="0"/>
              </a:rPr>
              <a:t>am the Alpha and the Omega, the </a:t>
            </a:r>
            <a:r>
              <a:rPr lang="en-US" sz="3600" i="1" dirty="0">
                <a:solidFill>
                  <a:srgbClr val="FFFF00"/>
                </a:solidFill>
                <a:latin typeface="Calibri" panose="020F0502020204030204" pitchFamily="34" charset="0"/>
                <a:cs typeface="Calibri" panose="020F0502020204030204" pitchFamily="34" charset="0"/>
              </a:rPr>
              <a:t>First and the Last, the Beginning and the End</a:t>
            </a:r>
            <a:r>
              <a:rPr lang="en-US" sz="3600" i="1" dirty="0" smtClean="0">
                <a:solidFill>
                  <a:srgbClr val="FFFF00"/>
                </a:solidFill>
                <a:latin typeface="Calibri" panose="020F0502020204030204" pitchFamily="34" charset="0"/>
                <a:cs typeface="Calibri" panose="020F0502020204030204" pitchFamily="34" charset="0"/>
              </a:rPr>
              <a:t>.</a:t>
            </a:r>
            <a:endParaRPr lang="en-US" sz="3600" i="1" dirty="0">
              <a:solidFill>
                <a:srgbClr val="FFFF00"/>
              </a:solidFill>
              <a:latin typeface="Calibri" panose="020F0502020204030204" pitchFamily="34" charset="0"/>
              <a:cs typeface="Calibri" panose="020F0502020204030204" pitchFamily="34" charset="0"/>
            </a:endParaRPr>
          </a:p>
          <a:p>
            <a:endParaRPr lang="en-US" sz="3600" i="1" dirty="0" smtClean="0">
              <a:solidFill>
                <a:srgbClr val="FFFF00"/>
              </a:solidFill>
              <a:latin typeface="Calibri" panose="020F0502020204030204" pitchFamily="34" charset="0"/>
              <a:cs typeface="Calibri" panose="020F0502020204030204" pitchFamily="34" charset="0"/>
            </a:endParaRPr>
          </a:p>
          <a:p>
            <a:endParaRPr lang="en-US" sz="3600" i="1" dirty="0">
              <a:solidFill>
                <a:srgbClr val="FFFF00"/>
              </a:solidFill>
              <a:latin typeface="Calibri" panose="020F0502020204030204" pitchFamily="34" charset="0"/>
              <a:cs typeface="Calibri" panose="020F0502020204030204" pitchFamily="34" charset="0"/>
            </a:endParaRPr>
          </a:p>
          <a:p>
            <a:r>
              <a:rPr lang="en-US" sz="3600" dirty="0" smtClean="0">
                <a:solidFill>
                  <a:srgbClr val="00B0F0"/>
                </a:solidFill>
                <a:latin typeface="Calibri" panose="020F0502020204030204" pitchFamily="34" charset="0"/>
                <a:cs typeface="Calibri" panose="020F0502020204030204" pitchFamily="34" charset="0"/>
              </a:rPr>
              <a:t>Why add to this the Alpha and Omega?</a:t>
            </a:r>
            <a:endParaRPr lang="en-US" sz="3600"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9726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The basic formula</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86</a:t>
            </a:r>
            <a:endParaRPr lang="en-US" sz="3200" b="1" dirty="0">
              <a:solidFill>
                <a:schemeClr val="bg1"/>
              </a:solidFill>
            </a:endParaRPr>
          </a:p>
        </p:txBody>
      </p:sp>
      <p:sp>
        <p:nvSpPr>
          <p:cNvPr id="7" name="TextBox 6"/>
          <p:cNvSpPr txBox="1"/>
          <p:nvPr/>
        </p:nvSpPr>
        <p:spPr>
          <a:xfrm>
            <a:off x="558800" y="1511300"/>
            <a:ext cx="10071100" cy="2862322"/>
          </a:xfrm>
          <a:prstGeom prst="rect">
            <a:avLst/>
          </a:prstGeom>
          <a:noFill/>
        </p:spPr>
        <p:txBody>
          <a:bodyPr wrap="square" rtlCol="0">
            <a:spAutoFit/>
          </a:bodyPr>
          <a:lstStyle/>
          <a:p>
            <a:r>
              <a:rPr lang="en-US" sz="3600" dirty="0" smtClean="0">
                <a:solidFill>
                  <a:srgbClr val="00B050"/>
                </a:solidFill>
                <a:latin typeface="Calibri" panose="020F0502020204030204" pitchFamily="34" charset="0"/>
                <a:cs typeface="Calibri" panose="020F0502020204030204" pitchFamily="34" charset="0"/>
              </a:rPr>
              <a:t>You know the basic formula, if it is said in the bible once, listen. If the bible says it twice, pay close attention. If it says it three times find out why! </a:t>
            </a:r>
          </a:p>
          <a:p>
            <a:endParaRPr lang="en-US" sz="3600" i="1" dirty="0" smtClean="0">
              <a:solidFill>
                <a:srgbClr val="FFFF00"/>
              </a:solidFill>
              <a:latin typeface="Calibri" panose="020F0502020204030204" pitchFamily="34" charset="0"/>
              <a:cs typeface="Calibri" panose="020F0502020204030204" pitchFamily="34" charset="0"/>
            </a:endParaRPr>
          </a:p>
          <a:p>
            <a:endParaRPr lang="en-US" sz="3600"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6287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The basic formula</a:t>
            </a:r>
            <a:endParaRPr lang="en-US" sz="40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87</a:t>
            </a:r>
            <a:endParaRPr lang="en-US" sz="3200" b="1" dirty="0">
              <a:solidFill>
                <a:schemeClr val="bg1"/>
              </a:solidFill>
            </a:endParaRPr>
          </a:p>
        </p:txBody>
      </p:sp>
      <p:sp>
        <p:nvSpPr>
          <p:cNvPr id="7" name="TextBox 6"/>
          <p:cNvSpPr txBox="1"/>
          <p:nvPr/>
        </p:nvSpPr>
        <p:spPr>
          <a:xfrm>
            <a:off x="558800" y="1511300"/>
            <a:ext cx="10071100" cy="5878532"/>
          </a:xfrm>
          <a:prstGeom prst="rect">
            <a:avLst/>
          </a:prstGeom>
          <a:noFill/>
        </p:spPr>
        <p:txBody>
          <a:bodyPr wrap="square" rtlCol="0">
            <a:spAutoFit/>
          </a:bodyPr>
          <a:lstStyle/>
          <a:p>
            <a:r>
              <a:rPr lang="en-US" sz="3600" dirty="0" smtClean="0">
                <a:solidFill>
                  <a:srgbClr val="00B050"/>
                </a:solidFill>
                <a:latin typeface="Calibri" panose="020F0502020204030204" pitchFamily="34" charset="0"/>
                <a:cs typeface="Calibri" panose="020F0502020204030204" pitchFamily="34" charset="0"/>
              </a:rPr>
              <a:t>You know the basic formula, if it is said in the bible once, listen. If the bible says it twice, pay close attention. If it says it three times find out why! </a:t>
            </a:r>
          </a:p>
          <a:p>
            <a:r>
              <a:rPr lang="en-US" sz="2800" b="1" u="sng" dirty="0" smtClean="0">
                <a:solidFill>
                  <a:srgbClr val="00B0F0"/>
                </a:solidFill>
              </a:rPr>
              <a:t>Revelation </a:t>
            </a:r>
            <a:r>
              <a:rPr lang="en-US" sz="2800" b="1" u="sng" dirty="0">
                <a:solidFill>
                  <a:srgbClr val="00B0F0"/>
                </a:solidFill>
              </a:rPr>
              <a:t>1:8:</a:t>
            </a:r>
            <a:r>
              <a:rPr lang="en-US" sz="2800" dirty="0">
                <a:solidFill>
                  <a:srgbClr val="00B0F0"/>
                </a:solidFill>
              </a:rPr>
              <a:t> </a:t>
            </a:r>
            <a:r>
              <a:rPr lang="en-US" sz="2800" dirty="0"/>
              <a:t>"I am the Alpha and the Omega, </a:t>
            </a:r>
            <a:r>
              <a:rPr lang="en-US" sz="2800" dirty="0">
                <a:solidFill>
                  <a:srgbClr val="FFFF00"/>
                </a:solidFill>
              </a:rPr>
              <a:t>the beginning and the ending, says the Lord, which is, and which was, and which is to come, the Almighty".</a:t>
            </a:r>
          </a:p>
          <a:p>
            <a:r>
              <a:rPr lang="en-US" sz="2800" b="1" dirty="0">
                <a:solidFill>
                  <a:srgbClr val="00B0F0"/>
                </a:solidFill>
                <a:hlinkClick r:id="rId2"/>
              </a:rPr>
              <a:t>Revelation 21:6</a:t>
            </a:r>
            <a:r>
              <a:rPr lang="en-US" sz="2800" b="1" dirty="0">
                <a:solidFill>
                  <a:srgbClr val="00B0F0"/>
                </a:solidFill>
              </a:rPr>
              <a:t>:</a:t>
            </a:r>
            <a:r>
              <a:rPr lang="en-US" sz="2800" dirty="0">
                <a:solidFill>
                  <a:srgbClr val="FFFF00"/>
                </a:solidFill>
              </a:rPr>
              <a:t> </a:t>
            </a:r>
            <a:r>
              <a:rPr lang="en-US" sz="2800" dirty="0"/>
              <a:t>"I am the Alpha and the Omega</a:t>
            </a:r>
            <a:r>
              <a:rPr lang="en-US" sz="2800" dirty="0">
                <a:solidFill>
                  <a:srgbClr val="FFFF00"/>
                </a:solidFill>
              </a:rPr>
              <a:t>, the beginning and the end".</a:t>
            </a:r>
          </a:p>
          <a:p>
            <a:r>
              <a:rPr lang="en-US" sz="2800" b="1" u="sng" dirty="0">
                <a:solidFill>
                  <a:srgbClr val="00B0F0"/>
                </a:solidFill>
              </a:rPr>
              <a:t>Revelation 22:13:</a:t>
            </a:r>
            <a:r>
              <a:rPr lang="en-US" sz="2800" dirty="0">
                <a:solidFill>
                  <a:srgbClr val="FFFF00"/>
                </a:solidFill>
              </a:rPr>
              <a:t> </a:t>
            </a:r>
            <a:r>
              <a:rPr lang="en-US" sz="2800" dirty="0"/>
              <a:t>"I am the Alpha and the Omega, </a:t>
            </a:r>
            <a:r>
              <a:rPr lang="en-US" sz="2800" dirty="0">
                <a:solidFill>
                  <a:srgbClr val="FFFF00"/>
                </a:solidFill>
              </a:rPr>
              <a:t>the First and the Last, the Beginning and the End</a:t>
            </a:r>
            <a:r>
              <a:rPr lang="en-US" sz="2800" dirty="0" smtClean="0">
                <a:solidFill>
                  <a:srgbClr val="FFFF00"/>
                </a:solidFill>
              </a:rPr>
              <a:t>".</a:t>
            </a:r>
            <a:endParaRPr lang="en-US" sz="2800" i="1" dirty="0">
              <a:solidFill>
                <a:srgbClr val="FF0000"/>
              </a:solidFill>
            </a:endParaRPr>
          </a:p>
          <a:p>
            <a:endParaRPr lang="en-US" sz="3600" i="1" dirty="0" smtClean="0">
              <a:solidFill>
                <a:srgbClr val="FFFF00"/>
              </a:solidFill>
              <a:latin typeface="Calibri" panose="020F0502020204030204" pitchFamily="34" charset="0"/>
              <a:cs typeface="Calibri" panose="020F0502020204030204" pitchFamily="34" charset="0"/>
            </a:endParaRPr>
          </a:p>
          <a:p>
            <a:endParaRPr lang="en-US" sz="3600"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7580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Genesis 1:1</a:t>
            </a:r>
            <a:endParaRPr lang="en-US" sz="36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88</a:t>
            </a:r>
            <a:endParaRPr lang="en-US" sz="3200" b="1" dirty="0">
              <a:solidFill>
                <a:schemeClr val="bg1"/>
              </a:solidFill>
            </a:endParaRPr>
          </a:p>
        </p:txBody>
      </p:sp>
      <p:pic>
        <p:nvPicPr>
          <p:cNvPr id="2" name="ahleft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9003" y="1028700"/>
            <a:ext cx="9351610" cy="5260281"/>
          </a:xfrm>
          <a:prstGeom prst="rect">
            <a:avLst/>
          </a:prstGeom>
        </p:spPr>
      </p:pic>
    </p:spTree>
    <p:extLst>
      <p:ext uri="{BB962C8B-B14F-4D97-AF65-F5344CB8AC3E}">
        <p14:creationId xmlns:p14="http://schemas.microsoft.com/office/powerpoint/2010/main" val="3887980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Arab Proverb</a:t>
            </a:r>
            <a:endParaRPr lang="en-US" sz="3600" dirty="0">
              <a:solidFill>
                <a:srgbClr val="92D050"/>
              </a:solidFill>
            </a:endParaRPr>
          </a:p>
        </p:txBody>
      </p:sp>
      <p:sp>
        <p:nvSpPr>
          <p:cNvPr id="4" name="TextBox 3"/>
          <p:cNvSpPr txBox="1"/>
          <p:nvPr/>
        </p:nvSpPr>
        <p:spPr>
          <a:xfrm>
            <a:off x="10464800" y="279400"/>
            <a:ext cx="660400" cy="584775"/>
          </a:xfrm>
          <a:prstGeom prst="rect">
            <a:avLst/>
          </a:prstGeom>
          <a:noFill/>
        </p:spPr>
        <p:txBody>
          <a:bodyPr wrap="square" rtlCol="0">
            <a:spAutoFit/>
          </a:bodyPr>
          <a:lstStyle/>
          <a:p>
            <a:r>
              <a:rPr lang="en-US" sz="3200" b="1" dirty="0" smtClean="0">
                <a:solidFill>
                  <a:schemeClr val="bg1"/>
                </a:solidFill>
              </a:rPr>
              <a:t>89</a:t>
            </a:r>
            <a:endParaRPr lang="en-US" sz="3200" b="1" dirty="0">
              <a:solidFill>
                <a:schemeClr val="bg1"/>
              </a:solidFill>
            </a:endParaRPr>
          </a:p>
        </p:txBody>
      </p:sp>
      <p:sp>
        <p:nvSpPr>
          <p:cNvPr id="5" name="TextBox 4"/>
          <p:cNvSpPr txBox="1"/>
          <p:nvPr/>
        </p:nvSpPr>
        <p:spPr>
          <a:xfrm>
            <a:off x="546100" y="1282700"/>
            <a:ext cx="10363200" cy="2246769"/>
          </a:xfrm>
          <a:prstGeom prst="rect">
            <a:avLst/>
          </a:prstGeom>
          <a:noFill/>
        </p:spPr>
        <p:txBody>
          <a:bodyPr wrap="square" rtlCol="0">
            <a:spAutoFit/>
          </a:bodyPr>
          <a:lstStyle/>
          <a:p>
            <a:r>
              <a:rPr lang="en-US" sz="2800" dirty="0"/>
              <a:t>In 1893 Isabel Burton published a two volume biography of her husband Richard Francis Burton who was a famous British explorer and scholar. The first volume included an instance of the </a:t>
            </a:r>
            <a:r>
              <a:rPr lang="en-US" sz="2800" dirty="0" smtClean="0"/>
              <a:t>saying:</a:t>
            </a:r>
            <a:endParaRPr lang="en-US" sz="2800" dirty="0"/>
          </a:p>
          <a:p>
            <a:endParaRPr lang="en-US" sz="2800" dirty="0"/>
          </a:p>
        </p:txBody>
      </p:sp>
    </p:spTree>
    <p:extLst>
      <p:ext uri="{BB962C8B-B14F-4D97-AF65-F5344CB8AC3E}">
        <p14:creationId xmlns:p14="http://schemas.microsoft.com/office/powerpoint/2010/main" val="2943561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32875</TotalTime>
  <Words>2835</Words>
  <Application>Microsoft Office PowerPoint</Application>
  <PresentationFormat>Widescreen</PresentationFormat>
  <Paragraphs>210</Paragraphs>
  <Slides>37</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Algerian</vt:lpstr>
      <vt:lpstr>Arial</vt:lpstr>
      <vt:lpstr>Calibri</vt:lpstr>
      <vt:lpstr>Century Gothic</vt:lpstr>
      <vt:lpstr>system-ui</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167</cp:revision>
  <dcterms:created xsi:type="dcterms:W3CDTF">2025-10-16T21:16:34Z</dcterms:created>
  <dcterms:modified xsi:type="dcterms:W3CDTF">2025-11-09T13:00:58Z</dcterms:modified>
</cp:coreProperties>
</file>