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6" r:id="rId3"/>
    <p:sldId id="402" r:id="rId4"/>
    <p:sldId id="382" r:id="rId5"/>
    <p:sldId id="384" r:id="rId6"/>
    <p:sldId id="385" r:id="rId7"/>
    <p:sldId id="397" r:id="rId8"/>
    <p:sldId id="398" r:id="rId9"/>
    <p:sldId id="383" r:id="rId10"/>
    <p:sldId id="386" r:id="rId11"/>
    <p:sldId id="399" r:id="rId12"/>
    <p:sldId id="395" r:id="rId13"/>
    <p:sldId id="396" r:id="rId14"/>
    <p:sldId id="339" r:id="rId15"/>
    <p:sldId id="400" r:id="rId16"/>
    <p:sldId id="389" r:id="rId17"/>
    <p:sldId id="390" r:id="rId18"/>
    <p:sldId id="393" r:id="rId19"/>
    <p:sldId id="392" r:id="rId20"/>
    <p:sldId id="261" r:id="rId21"/>
    <p:sldId id="31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11/15/2025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11/15/2025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google.com/search?client=opera&amp;q=independent+clause&amp;sourceid=opera&amp;ie=UTF-8&amp;oe=UTF-8&amp;mstk=AUtExfC848SqQYD73zyvDituEOxl0Hnx7ZwpkvlS0VBhJaA61JVYxVqhzUKq4W1J2lPgjTCTfBlLBIrfR-F8108dYVd6727F356b-ddKPub6-dZT1Su7cwyhyCxfow2v-zuNYgWJB9aCTFMnBMircoBvqwij3afqyp_HOZleIrCUZz9UdBg&amp;csui=3&amp;ved=2ahUKEwjWpMCllPCQAxXjkWoFHfxoOG4QgK4QegQIARAC"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search?client=opera&amp;q=dependent+clause&amp;sourceid=opera&amp;ie=UTF-8&amp;oe=UTF-8&amp;mstk=AUtExfC848SqQYD73zyvDituEOxl0Hnx7ZwpkvlS0VBhJaA61JVYxVqhzUKq4W1J2lPgjTCTfBlLBIrfR-F8108dYVd6727F356b-ddKPub6-dZT1Su7cwyhyCxfow2v-zuNYgWJB9aCTFMnBMircoBvqwij3afqyp_HOZleIrCUZz9UdBg&amp;csui=3&amp;ved=2ahUKEwjWpMCllPCQAxXjkWoFHfxoOG4QgK4QegQIARAD" TargetMode="External"/><Relationship Id="rId2" Type="http://schemas.openxmlformats.org/officeDocument/2006/relationships/hyperlink" Target="https://www.google.com/search?client=opera&amp;q=independent+clause&amp;sourceid=opera&amp;ie=UTF-8&amp;oe=UTF-8&amp;mstk=AUtExfC848SqQYD73zyvDituEOxl0Hnx7ZwpkvlS0VBhJaA61JVYxVqhzUKq4W1J2lPgjTCTfBlLBIrfR-F8108dYVd6727F356b-ddKPub6-dZT1Su7cwyhyCxfow2v-zuNYgWJB9aCTFMnBMircoBvqwij3afqyp_HOZleIrCUZz9UdBg&amp;csui=3&amp;ved=2ahUKEwjWpMCllPCQAxXjkWoFHfxoOG4QgK4QegQIARAC"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search?client=opera&amp;q=dependent+clause&amp;sourceid=opera&amp;ie=UTF-8&amp;oe=UTF-8&amp;mstk=AUtExfC848SqQYD73zyvDituEOxl0Hnx7ZwpkvlS0VBhJaA61JVYxVqhzUKq4W1J2lPgjTCTfBlLBIrfR-F8108dYVd6727F356b-ddKPub6-dZT1Su7cwyhyCxfow2v-zuNYgWJB9aCTFMnBMircoBvqwij3afqyp_HOZleIrCUZz9UdBg&amp;csui=3&amp;ved=2ahUKEwjWpMCllPCQAxXjkWoFHfxoOG4QgK4QegQIARAD" TargetMode="External"/><Relationship Id="rId2" Type="http://schemas.openxmlformats.org/officeDocument/2006/relationships/hyperlink" Target="https://www.google.com/search?client=opera&amp;q=independent+clause&amp;sourceid=opera&amp;ie=UTF-8&amp;oe=UTF-8&amp;mstk=AUtExfC848SqQYD73zyvDituEOxl0Hnx7ZwpkvlS0VBhJaA61JVYxVqhzUKq4W1J2lPgjTCTfBlLBIrfR-F8108dYVd6727F356b-ddKPub6-dZT1Su7cwyhyCxfow2v-zuNYgWJB9aCTFMnBMircoBvqwij3afqyp_HOZleIrCUZz9UdBg&amp;csui=3&amp;ved=2ahUKEwjWpMCllPCQAxXjkWoFHfxoOG4QgK4QegQIARAC"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5410199" y="1562101"/>
            <a:ext cx="4889499" cy="2971800"/>
          </a:xfrm>
        </p:spPr>
        <p:txBody>
          <a:bodyPr>
            <a:normAutofit fontScale="92500"/>
          </a:bodyPr>
          <a:lstStyle/>
          <a:p>
            <a:r>
              <a:rPr lang="en-US" sz="9600" dirty="0" smtClean="0">
                <a:solidFill>
                  <a:srgbClr val="92D050"/>
                </a:solidFill>
                <a:latin typeface="Algerian" panose="04020705040A02060702" pitchFamily="82" charset="0"/>
              </a:rPr>
              <a:t>WEEK </a:t>
            </a:r>
            <a:r>
              <a:rPr lang="en-US" sz="9600" dirty="0">
                <a:solidFill>
                  <a:srgbClr val="92D050"/>
                </a:solidFill>
                <a:latin typeface="Algerian" panose="04020705040A02060702" pitchFamily="82" charset="0"/>
              </a:rPr>
              <a:t>5</a:t>
            </a:r>
            <a:endParaRPr lang="en-US" sz="9600" dirty="0" smtClean="0">
              <a:solidFill>
                <a:srgbClr val="92D050"/>
              </a:solidFill>
              <a:latin typeface="Algerian" panose="04020705040A02060702" pitchFamily="82" charset="0"/>
            </a:endParaRPr>
          </a:p>
          <a:p>
            <a:r>
              <a:rPr lang="en-US" sz="8800" dirty="0" smtClean="0">
                <a:solidFill>
                  <a:schemeClr val="bg1"/>
                </a:solidFill>
                <a:latin typeface="Algerian" panose="04020705040A02060702" pitchFamily="82" charset="0"/>
              </a:rPr>
              <a:t>11-16-25</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r>
              <a:rPr lang="en-US" sz="3200" b="1" dirty="0" smtClean="0">
                <a:solidFill>
                  <a:schemeClr val="bg1"/>
                </a:solidFill>
              </a:rPr>
              <a:t>116</a:t>
            </a:r>
            <a:endParaRPr lang="en-US" sz="32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10" y="392043"/>
            <a:ext cx="4356390" cy="6048122"/>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Sentence clauses </a:t>
            </a:r>
            <a:r>
              <a:rPr lang="en-US" sz="4000" dirty="0" smtClean="0">
                <a:solidFill>
                  <a:schemeClr val="bg2">
                    <a:lumMod val="60000"/>
                    <a:lumOff val="40000"/>
                  </a:schemeClr>
                </a:solidFill>
              </a:rPr>
              <a:t>Example</a:t>
            </a:r>
            <a:endParaRPr lang="en-US" sz="4000" dirty="0">
              <a:solidFill>
                <a:schemeClr val="bg2">
                  <a:lumMod val="60000"/>
                  <a:lumOff val="40000"/>
                </a:schemeClr>
              </a:solidFill>
            </a:endParaRPr>
          </a:p>
        </p:txBody>
      </p:sp>
      <p:sp>
        <p:nvSpPr>
          <p:cNvPr id="4" name="TextBox 3"/>
          <p:cNvSpPr txBox="1"/>
          <p:nvPr/>
        </p:nvSpPr>
        <p:spPr>
          <a:xfrm>
            <a:off x="10337800" y="279400"/>
            <a:ext cx="1003300" cy="584775"/>
          </a:xfrm>
          <a:prstGeom prst="rect">
            <a:avLst/>
          </a:prstGeom>
          <a:noFill/>
        </p:spPr>
        <p:txBody>
          <a:bodyPr wrap="square" rtlCol="0">
            <a:spAutoFit/>
          </a:bodyPr>
          <a:lstStyle/>
          <a:p>
            <a:r>
              <a:rPr lang="en-US" sz="3200" b="1" dirty="0" smtClean="0">
                <a:solidFill>
                  <a:schemeClr val="bg1"/>
                </a:solidFill>
              </a:rPr>
              <a:t>125</a:t>
            </a:r>
            <a:endParaRPr lang="en-US" sz="3200" b="1" dirty="0">
              <a:solidFill>
                <a:schemeClr val="bg1"/>
              </a:solidFill>
            </a:endParaRPr>
          </a:p>
        </p:txBody>
      </p:sp>
      <p:sp>
        <p:nvSpPr>
          <p:cNvPr id="7" name="TextBox 6"/>
          <p:cNvSpPr txBox="1"/>
          <p:nvPr/>
        </p:nvSpPr>
        <p:spPr>
          <a:xfrm>
            <a:off x="558800" y="1511300"/>
            <a:ext cx="10071100" cy="1938992"/>
          </a:xfrm>
          <a:prstGeom prst="rect">
            <a:avLst/>
          </a:prstGeom>
          <a:noFill/>
        </p:spPr>
        <p:txBody>
          <a:bodyPr wrap="square" rtlCol="0">
            <a:spAutoFit/>
          </a:bodyPr>
          <a:lstStyle/>
          <a:p>
            <a:r>
              <a:rPr lang="en-US" sz="4000" b="1" dirty="0" smtClean="0">
                <a:hlinkClick r:id="rId2"/>
              </a:rPr>
              <a:t>Independent </a:t>
            </a:r>
            <a:r>
              <a:rPr lang="en-US" sz="4000" b="1" dirty="0">
                <a:hlinkClick r:id="rId2"/>
              </a:rPr>
              <a:t>clause</a:t>
            </a:r>
            <a:r>
              <a:rPr lang="en-US" sz="4000" dirty="0"/>
              <a:t>, </a:t>
            </a:r>
            <a:endParaRPr lang="en-US" sz="4000" dirty="0" smtClean="0"/>
          </a:p>
          <a:p>
            <a:r>
              <a:rPr lang="en-US" sz="4000" dirty="0" smtClean="0"/>
              <a:t>I got in my car and drove away.</a:t>
            </a:r>
          </a:p>
          <a:p>
            <a:endParaRPr lang="en-US" sz="4000" dirty="0"/>
          </a:p>
        </p:txBody>
      </p:sp>
    </p:spTree>
    <p:extLst>
      <p:ext uri="{BB962C8B-B14F-4D97-AF65-F5344CB8AC3E}">
        <p14:creationId xmlns:p14="http://schemas.microsoft.com/office/powerpoint/2010/main" val="1665828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9400" y="724188"/>
            <a:ext cx="9421813" cy="927100"/>
          </a:xfrm>
        </p:spPr>
        <p:txBody>
          <a:bodyPr>
            <a:noAutofit/>
          </a:bodyPr>
          <a:lstStyle/>
          <a:p>
            <a:r>
              <a:rPr lang="en-US" sz="4000" dirty="0" smtClean="0">
                <a:solidFill>
                  <a:srgbClr val="92D050"/>
                </a:solidFill>
              </a:rPr>
              <a:t>Sentence clauses </a:t>
            </a:r>
            <a:r>
              <a:rPr lang="en-US" sz="4000" dirty="0" smtClean="0">
                <a:solidFill>
                  <a:schemeClr val="bg2">
                    <a:lumMod val="60000"/>
                    <a:lumOff val="40000"/>
                  </a:schemeClr>
                </a:solidFill>
              </a:rPr>
              <a:t>Example</a:t>
            </a:r>
            <a:endParaRPr lang="en-US" sz="4000" dirty="0">
              <a:solidFill>
                <a:schemeClr val="bg2">
                  <a:lumMod val="60000"/>
                  <a:lumOff val="40000"/>
                </a:schemeClr>
              </a:solidFill>
            </a:endParaRPr>
          </a:p>
        </p:txBody>
      </p:sp>
      <p:sp>
        <p:nvSpPr>
          <p:cNvPr id="4" name="TextBox 3"/>
          <p:cNvSpPr txBox="1"/>
          <p:nvPr/>
        </p:nvSpPr>
        <p:spPr>
          <a:xfrm>
            <a:off x="10337800" y="279400"/>
            <a:ext cx="952500" cy="584775"/>
          </a:xfrm>
          <a:prstGeom prst="rect">
            <a:avLst/>
          </a:prstGeom>
          <a:noFill/>
        </p:spPr>
        <p:txBody>
          <a:bodyPr wrap="square" rtlCol="0">
            <a:spAutoFit/>
          </a:bodyPr>
          <a:lstStyle/>
          <a:p>
            <a:r>
              <a:rPr lang="en-US" sz="3200" b="1" dirty="0" smtClean="0">
                <a:solidFill>
                  <a:schemeClr val="bg1"/>
                </a:solidFill>
              </a:rPr>
              <a:t>126</a:t>
            </a:r>
            <a:endParaRPr lang="en-US" sz="3200" b="1" dirty="0">
              <a:solidFill>
                <a:schemeClr val="bg1"/>
              </a:solidFill>
            </a:endParaRPr>
          </a:p>
        </p:txBody>
      </p:sp>
      <p:sp>
        <p:nvSpPr>
          <p:cNvPr id="7" name="TextBox 6"/>
          <p:cNvSpPr txBox="1"/>
          <p:nvPr/>
        </p:nvSpPr>
        <p:spPr>
          <a:xfrm>
            <a:off x="558800" y="1511300"/>
            <a:ext cx="10071100" cy="3170099"/>
          </a:xfrm>
          <a:prstGeom prst="rect">
            <a:avLst/>
          </a:prstGeom>
          <a:noFill/>
        </p:spPr>
        <p:txBody>
          <a:bodyPr wrap="square" rtlCol="0">
            <a:spAutoFit/>
          </a:bodyPr>
          <a:lstStyle/>
          <a:p>
            <a:r>
              <a:rPr lang="en-US" sz="4000" b="1" dirty="0" smtClean="0">
                <a:hlinkClick r:id="rId2"/>
              </a:rPr>
              <a:t>Independent </a:t>
            </a:r>
            <a:r>
              <a:rPr lang="en-US" sz="4000" b="1" dirty="0">
                <a:hlinkClick r:id="rId2"/>
              </a:rPr>
              <a:t>clause</a:t>
            </a:r>
            <a:r>
              <a:rPr lang="en-US" sz="4000" dirty="0"/>
              <a:t>, </a:t>
            </a:r>
            <a:endParaRPr lang="en-US" sz="4000" dirty="0" smtClean="0"/>
          </a:p>
          <a:p>
            <a:r>
              <a:rPr lang="en-US" sz="4000" dirty="0" smtClean="0"/>
              <a:t>I got in my car and drove away.</a:t>
            </a:r>
          </a:p>
          <a:p>
            <a:endParaRPr lang="en-US" sz="4000" dirty="0"/>
          </a:p>
          <a:p>
            <a:r>
              <a:rPr lang="en-US" sz="4000" b="1" dirty="0" smtClean="0">
                <a:hlinkClick r:id="rId3"/>
              </a:rPr>
              <a:t>Dependent </a:t>
            </a:r>
            <a:r>
              <a:rPr lang="en-US" sz="4000" b="1" dirty="0">
                <a:hlinkClick r:id="rId3"/>
              </a:rPr>
              <a:t>clause</a:t>
            </a:r>
            <a:r>
              <a:rPr lang="en-US" sz="4000" dirty="0"/>
              <a:t>, </a:t>
            </a:r>
            <a:endParaRPr lang="en-US" sz="4000" dirty="0" smtClean="0"/>
          </a:p>
          <a:p>
            <a:r>
              <a:rPr lang="en-US" sz="4000" dirty="0" smtClean="0">
                <a:solidFill>
                  <a:srgbClr val="FFFF00"/>
                </a:solidFill>
                <a:latin typeface="Calibri" panose="020F0502020204030204" pitchFamily="34" charset="0"/>
                <a:cs typeface="Calibri" panose="020F0502020204030204" pitchFamily="34" charset="0"/>
              </a:rPr>
              <a:t>WHEN </a:t>
            </a:r>
            <a:r>
              <a:rPr lang="en-US" sz="4000" dirty="0" smtClean="0">
                <a:latin typeface="Calibri" panose="020F0502020204030204" pitchFamily="34" charset="0"/>
                <a:cs typeface="Calibri" panose="020F0502020204030204" pitchFamily="34" charset="0"/>
              </a:rPr>
              <a:t>I got in my car and drove away</a:t>
            </a:r>
            <a:endParaRPr lang="en-US"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193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37800" y="279400"/>
            <a:ext cx="939800" cy="584775"/>
          </a:xfrm>
          <a:prstGeom prst="rect">
            <a:avLst/>
          </a:prstGeom>
          <a:noFill/>
        </p:spPr>
        <p:txBody>
          <a:bodyPr wrap="square" rtlCol="0">
            <a:spAutoFit/>
          </a:bodyPr>
          <a:lstStyle/>
          <a:p>
            <a:r>
              <a:rPr lang="en-US" sz="3200" b="1" dirty="0" smtClean="0">
                <a:solidFill>
                  <a:schemeClr val="bg1"/>
                </a:solidFill>
              </a:rPr>
              <a:t>127</a:t>
            </a:r>
            <a:endParaRPr lang="en-US" sz="3200" b="1" dirty="0">
              <a:solidFill>
                <a:schemeClr val="bg1"/>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94447"/>
            <a:ext cx="9118600" cy="6523199"/>
          </a:xfrm>
          <a:prstGeom prst="rect">
            <a:avLst/>
          </a:prstGeom>
        </p:spPr>
      </p:pic>
    </p:spTree>
    <p:extLst>
      <p:ext uri="{BB962C8B-B14F-4D97-AF65-F5344CB8AC3E}">
        <p14:creationId xmlns:p14="http://schemas.microsoft.com/office/powerpoint/2010/main" val="2387465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37800" y="279400"/>
            <a:ext cx="939800" cy="584775"/>
          </a:xfrm>
          <a:prstGeom prst="rect">
            <a:avLst/>
          </a:prstGeom>
          <a:noFill/>
        </p:spPr>
        <p:txBody>
          <a:bodyPr wrap="square" rtlCol="0">
            <a:spAutoFit/>
          </a:bodyPr>
          <a:lstStyle/>
          <a:p>
            <a:r>
              <a:rPr lang="en-US" sz="3200" b="1" dirty="0" smtClean="0">
                <a:solidFill>
                  <a:schemeClr val="bg1"/>
                </a:solidFill>
              </a:rPr>
              <a:t>128</a:t>
            </a:r>
            <a:endParaRPr lang="en-US" sz="3200" b="1" dirty="0">
              <a:solidFill>
                <a:schemeClr val="bg1"/>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28" y="189809"/>
            <a:ext cx="9135672" cy="6535411"/>
          </a:xfrm>
          <a:prstGeom prst="rect">
            <a:avLst/>
          </a:prstGeom>
        </p:spPr>
      </p:pic>
    </p:spTree>
    <p:extLst>
      <p:ext uri="{BB962C8B-B14F-4D97-AF65-F5344CB8AC3E}">
        <p14:creationId xmlns:p14="http://schemas.microsoft.com/office/powerpoint/2010/main" val="243970614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200" y="279400"/>
            <a:ext cx="9269413" cy="1320800"/>
          </a:xfrm>
        </p:spPr>
        <p:txBody>
          <a:bodyPr>
            <a:noAutofit/>
          </a:bodyPr>
          <a:lstStyle/>
          <a:p>
            <a:r>
              <a:rPr lang="en-US" sz="3600" dirty="0" smtClean="0">
                <a:solidFill>
                  <a:srgbClr val="92D050"/>
                </a:solidFill>
              </a:rPr>
              <a:t>Genesis 1:1</a:t>
            </a:r>
            <a:endParaRPr lang="en-US" sz="3600" dirty="0">
              <a:solidFill>
                <a:srgbClr val="92D050"/>
              </a:solidFill>
            </a:endParaRPr>
          </a:p>
        </p:txBody>
      </p:sp>
      <p:sp>
        <p:nvSpPr>
          <p:cNvPr id="4" name="TextBox 3"/>
          <p:cNvSpPr txBox="1"/>
          <p:nvPr/>
        </p:nvSpPr>
        <p:spPr>
          <a:xfrm>
            <a:off x="10337800" y="279400"/>
            <a:ext cx="914400" cy="584775"/>
          </a:xfrm>
          <a:prstGeom prst="rect">
            <a:avLst/>
          </a:prstGeom>
          <a:noFill/>
        </p:spPr>
        <p:txBody>
          <a:bodyPr wrap="square" rtlCol="0">
            <a:spAutoFit/>
          </a:bodyPr>
          <a:lstStyle/>
          <a:p>
            <a:r>
              <a:rPr lang="en-US" sz="3200" b="1" dirty="0" smtClean="0">
                <a:solidFill>
                  <a:schemeClr val="bg1"/>
                </a:solidFill>
              </a:rPr>
              <a:t>129</a:t>
            </a:r>
            <a:endParaRPr lang="en-US" sz="3200" b="1" dirty="0">
              <a:solidFill>
                <a:schemeClr val="bg1"/>
              </a:solidFill>
            </a:endParaRPr>
          </a:p>
        </p:txBody>
      </p:sp>
      <p:pic>
        <p:nvPicPr>
          <p:cNvPr id="2" name="ahleft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9003" y="1028700"/>
            <a:ext cx="9351610" cy="5260281"/>
          </a:xfrm>
          <a:prstGeom prst="rect">
            <a:avLst/>
          </a:prstGeom>
        </p:spPr>
      </p:pic>
    </p:spTree>
    <p:extLst>
      <p:ext uri="{BB962C8B-B14F-4D97-AF65-F5344CB8AC3E}">
        <p14:creationId xmlns:p14="http://schemas.microsoft.com/office/powerpoint/2010/main" val="3887980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37800" y="279400"/>
            <a:ext cx="914400" cy="584775"/>
          </a:xfrm>
          <a:prstGeom prst="rect">
            <a:avLst/>
          </a:prstGeom>
          <a:noFill/>
        </p:spPr>
        <p:txBody>
          <a:bodyPr wrap="square" rtlCol="0">
            <a:spAutoFit/>
          </a:bodyPr>
          <a:lstStyle/>
          <a:p>
            <a:r>
              <a:rPr lang="en-US" sz="3200" b="1" dirty="0" smtClean="0">
                <a:solidFill>
                  <a:schemeClr val="bg1"/>
                </a:solidFill>
              </a:rPr>
              <a:t>130</a:t>
            </a:r>
            <a:endParaRPr lang="en-US" sz="32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79400"/>
            <a:ext cx="8890000" cy="6359664"/>
          </a:xfrm>
          <a:prstGeom prst="rect">
            <a:avLst/>
          </a:prstGeom>
        </p:spPr>
      </p:pic>
    </p:spTree>
    <p:extLst>
      <p:ext uri="{BB962C8B-B14F-4D97-AF65-F5344CB8AC3E}">
        <p14:creationId xmlns:p14="http://schemas.microsoft.com/office/powerpoint/2010/main" val="292582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a:t>
            </a:r>
            <a:endParaRPr lang="en-US" sz="4000" dirty="0">
              <a:solidFill>
                <a:srgbClr val="92D050"/>
              </a:solidFill>
            </a:endParaRPr>
          </a:p>
        </p:txBody>
      </p:sp>
      <p:sp>
        <p:nvSpPr>
          <p:cNvPr id="4" name="TextBox 3"/>
          <p:cNvSpPr txBox="1"/>
          <p:nvPr/>
        </p:nvSpPr>
        <p:spPr>
          <a:xfrm>
            <a:off x="10337800" y="279400"/>
            <a:ext cx="1028700" cy="584775"/>
          </a:xfrm>
          <a:prstGeom prst="rect">
            <a:avLst/>
          </a:prstGeom>
          <a:noFill/>
        </p:spPr>
        <p:txBody>
          <a:bodyPr wrap="square" rtlCol="0">
            <a:spAutoFit/>
          </a:bodyPr>
          <a:lstStyle/>
          <a:p>
            <a:r>
              <a:rPr lang="en-US" sz="3200" b="1" dirty="0" smtClean="0">
                <a:solidFill>
                  <a:schemeClr val="bg1"/>
                </a:solidFill>
              </a:rPr>
              <a:t>131</a:t>
            </a:r>
            <a:endParaRPr lang="en-US" sz="3200" b="1" dirty="0">
              <a:solidFill>
                <a:schemeClr val="bg1"/>
              </a:solidFill>
            </a:endParaRPr>
          </a:p>
        </p:txBody>
      </p:sp>
      <p:sp>
        <p:nvSpPr>
          <p:cNvPr id="7" name="TextBox 6"/>
          <p:cNvSpPr txBox="1"/>
          <p:nvPr/>
        </p:nvSpPr>
        <p:spPr>
          <a:xfrm>
            <a:off x="558800" y="1511300"/>
            <a:ext cx="10071100" cy="5016758"/>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1 When God began to create the heavens and the earth –</a:t>
            </a:r>
          </a:p>
          <a:p>
            <a:r>
              <a:rPr lang="en-US" sz="4000" dirty="0">
                <a:solidFill>
                  <a:srgbClr val="00B0F0"/>
                </a:solidFill>
                <a:latin typeface="Calibri" panose="020F0502020204030204" pitchFamily="34" charset="0"/>
                <a:cs typeface="Calibri" panose="020F0502020204030204" pitchFamily="34" charset="0"/>
              </a:rPr>
              <a:t>	</a:t>
            </a:r>
            <a:r>
              <a:rPr lang="en-US" sz="4000" dirty="0" smtClean="0">
                <a:solidFill>
                  <a:srgbClr val="00B0F0"/>
                </a:solidFill>
                <a:latin typeface="Calibri" panose="020F0502020204030204" pitchFamily="34" charset="0"/>
                <a:cs typeface="Calibri" panose="020F0502020204030204" pitchFamily="34" charset="0"/>
              </a:rPr>
              <a:t>2 Now the earth was void and without form, 	   and darkness was upon the face of </a:t>
            </a:r>
            <a:r>
              <a:rPr lang="en-US" sz="4000" dirty="0">
                <a:solidFill>
                  <a:srgbClr val="00B0F0"/>
                </a:solidFill>
                <a:latin typeface="Calibri" panose="020F0502020204030204" pitchFamily="34" charset="0"/>
                <a:cs typeface="Calibri" panose="020F0502020204030204" pitchFamily="34" charset="0"/>
              </a:rPr>
              <a:t>the 		    	   deep. and the Spirit of God was moving </a:t>
            </a:r>
            <a:r>
              <a:rPr lang="en-US" sz="4000" dirty="0" smtClean="0">
                <a:solidFill>
                  <a:srgbClr val="00B0F0"/>
                </a:solidFill>
                <a:latin typeface="Calibri" panose="020F0502020204030204" pitchFamily="34" charset="0"/>
                <a:cs typeface="Calibri" panose="020F0502020204030204" pitchFamily="34" charset="0"/>
              </a:rPr>
              <a:t>	  		   over </a:t>
            </a:r>
            <a:r>
              <a:rPr lang="en-US" sz="4000" dirty="0">
                <a:solidFill>
                  <a:srgbClr val="00B0F0"/>
                </a:solidFill>
                <a:latin typeface="Calibri" panose="020F0502020204030204" pitchFamily="34" charset="0"/>
                <a:cs typeface="Calibri" panose="020F0502020204030204" pitchFamily="34" charset="0"/>
              </a:rPr>
              <a:t>the surface of the waters</a:t>
            </a:r>
            <a:r>
              <a:rPr lang="en-US" sz="4000" dirty="0">
                <a:latin typeface="Calibri" panose="020F0502020204030204" pitchFamily="34" charset="0"/>
                <a:cs typeface="Calibri" panose="020F0502020204030204" pitchFamily="34" charset="0"/>
              </a:rPr>
              <a:t>.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3 Then </a:t>
            </a:r>
            <a:r>
              <a:rPr lang="en-US" sz="4000" dirty="0">
                <a:latin typeface="Calibri" panose="020F0502020204030204" pitchFamily="34" charset="0"/>
                <a:cs typeface="Calibri" panose="020F0502020204030204" pitchFamily="34" charset="0"/>
              </a:rPr>
              <a:t>God said, "Let there be light"; and there was light.</a:t>
            </a:r>
            <a:endParaRPr lang="en-US"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561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a:t>
            </a:r>
            <a:endParaRPr lang="en-US" sz="4000" dirty="0">
              <a:solidFill>
                <a:srgbClr val="92D050"/>
              </a:solidFill>
            </a:endParaRPr>
          </a:p>
        </p:txBody>
      </p:sp>
      <p:sp>
        <p:nvSpPr>
          <p:cNvPr id="4" name="TextBox 3"/>
          <p:cNvSpPr txBox="1"/>
          <p:nvPr/>
        </p:nvSpPr>
        <p:spPr>
          <a:xfrm>
            <a:off x="10337800" y="279400"/>
            <a:ext cx="1079500" cy="584775"/>
          </a:xfrm>
          <a:prstGeom prst="rect">
            <a:avLst/>
          </a:prstGeom>
          <a:noFill/>
        </p:spPr>
        <p:txBody>
          <a:bodyPr wrap="square" rtlCol="0">
            <a:spAutoFit/>
          </a:bodyPr>
          <a:lstStyle/>
          <a:p>
            <a:r>
              <a:rPr lang="en-US" sz="3200" b="1" dirty="0" smtClean="0">
                <a:solidFill>
                  <a:schemeClr val="bg1"/>
                </a:solidFill>
              </a:rPr>
              <a:t>132</a:t>
            </a:r>
            <a:endParaRPr lang="en-US" sz="3200" b="1" dirty="0">
              <a:solidFill>
                <a:schemeClr val="bg1"/>
              </a:solidFill>
            </a:endParaRPr>
          </a:p>
        </p:txBody>
      </p:sp>
      <p:sp>
        <p:nvSpPr>
          <p:cNvPr id="7" name="TextBox 6"/>
          <p:cNvSpPr txBox="1"/>
          <p:nvPr/>
        </p:nvSpPr>
        <p:spPr>
          <a:xfrm>
            <a:off x="558800" y="1511300"/>
            <a:ext cx="10071100" cy="4647426"/>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Can you translate it this way? </a:t>
            </a:r>
          </a:p>
          <a:p>
            <a:r>
              <a:rPr lang="en-US" sz="3200" dirty="0">
                <a:solidFill>
                  <a:srgbClr val="FFFF00"/>
                </a:solidFill>
                <a:latin typeface="Calibri" panose="020F0502020204030204" pitchFamily="34" charset="0"/>
                <a:cs typeface="Calibri" panose="020F0502020204030204" pitchFamily="34" charset="0"/>
              </a:rPr>
              <a:t>Since </a:t>
            </a:r>
            <a:r>
              <a:rPr lang="en-US" sz="3200" dirty="0" smtClean="0">
                <a:solidFill>
                  <a:srgbClr val="FFFF00"/>
                </a:solidFill>
                <a:latin typeface="Calibri" panose="020F0502020204030204" pitchFamily="34" charset="0"/>
                <a:cs typeface="Calibri" panose="020F0502020204030204" pitchFamily="34" charset="0"/>
              </a:rPr>
              <a:t>1985 The Jewish </a:t>
            </a:r>
            <a:r>
              <a:rPr lang="en-US" sz="3200" dirty="0">
                <a:solidFill>
                  <a:srgbClr val="FFFF00"/>
                </a:solidFill>
                <a:latin typeface="Calibri" panose="020F0502020204030204" pitchFamily="34" charset="0"/>
                <a:cs typeface="Calibri" panose="020F0502020204030204" pitchFamily="34" charset="0"/>
              </a:rPr>
              <a:t>Publication </a:t>
            </a:r>
            <a:r>
              <a:rPr lang="en-US" sz="3200" dirty="0" smtClean="0">
                <a:solidFill>
                  <a:srgbClr val="FFFF00"/>
                </a:solidFill>
                <a:latin typeface="Calibri" panose="020F0502020204030204" pitchFamily="34" charset="0"/>
                <a:cs typeface="Calibri" panose="020F0502020204030204" pitchFamily="34" charset="0"/>
              </a:rPr>
              <a:t>Society (JPS) has. </a:t>
            </a:r>
          </a:p>
          <a:p>
            <a:r>
              <a:rPr lang="en-US" sz="3200" dirty="0" smtClean="0">
                <a:solidFill>
                  <a:srgbClr val="FFFF00"/>
                </a:solidFill>
                <a:latin typeface="Calibri" panose="020F0502020204030204" pitchFamily="34" charset="0"/>
                <a:cs typeface="Calibri" panose="020F0502020204030204" pitchFamily="34" charset="0"/>
              </a:rPr>
              <a:t>The </a:t>
            </a:r>
            <a:r>
              <a:rPr lang="en-US" sz="3200" dirty="0">
                <a:solidFill>
                  <a:srgbClr val="FFFF00"/>
                </a:solidFill>
                <a:latin typeface="Calibri" panose="020F0502020204030204" pitchFamily="34" charset="0"/>
                <a:cs typeface="Calibri" panose="020F0502020204030204" pitchFamily="34" charset="0"/>
              </a:rPr>
              <a:t>JPS Tanakh, a modern English translation of the Hebrew Bible that is considered the standard English version by scholars and rabbinic authorities. It is the result of a long collaboration between academic scholars and rabbis, and it is known for being both scholarly and accessible, using modern language while reflecting the original Hebrew's </a:t>
            </a:r>
            <a:r>
              <a:rPr lang="en-US" sz="3200" dirty="0" smtClean="0">
                <a:solidFill>
                  <a:srgbClr val="FFFF00"/>
                </a:solidFill>
                <a:latin typeface="Calibri" panose="020F0502020204030204" pitchFamily="34" charset="0"/>
                <a:cs typeface="Calibri" panose="020F0502020204030204" pitchFamily="34" charset="0"/>
              </a:rPr>
              <a:t>spirit.</a:t>
            </a:r>
            <a:endParaRPr lang="en-US" sz="32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5861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a:t>
            </a:r>
            <a:endParaRPr lang="en-US" sz="4000" dirty="0">
              <a:solidFill>
                <a:srgbClr val="92D050"/>
              </a:solidFill>
            </a:endParaRPr>
          </a:p>
        </p:txBody>
      </p:sp>
      <p:sp>
        <p:nvSpPr>
          <p:cNvPr id="4" name="TextBox 3"/>
          <p:cNvSpPr txBox="1"/>
          <p:nvPr/>
        </p:nvSpPr>
        <p:spPr>
          <a:xfrm>
            <a:off x="10325100" y="279400"/>
            <a:ext cx="1016000" cy="584775"/>
          </a:xfrm>
          <a:prstGeom prst="rect">
            <a:avLst/>
          </a:prstGeom>
          <a:noFill/>
        </p:spPr>
        <p:txBody>
          <a:bodyPr wrap="square" rtlCol="0">
            <a:spAutoFit/>
          </a:bodyPr>
          <a:lstStyle/>
          <a:p>
            <a:r>
              <a:rPr lang="en-US" sz="3200" b="1" dirty="0" smtClean="0">
                <a:solidFill>
                  <a:schemeClr val="bg1"/>
                </a:solidFill>
              </a:rPr>
              <a:t>133</a:t>
            </a:r>
            <a:endParaRPr lang="en-US" sz="3200" b="1" dirty="0">
              <a:solidFill>
                <a:schemeClr val="bg1"/>
              </a:solidFill>
            </a:endParaRPr>
          </a:p>
        </p:txBody>
      </p:sp>
      <p:sp>
        <p:nvSpPr>
          <p:cNvPr id="7" name="TextBox 6"/>
          <p:cNvSpPr txBox="1"/>
          <p:nvPr/>
        </p:nvSpPr>
        <p:spPr>
          <a:xfrm>
            <a:off x="558800" y="1511300"/>
            <a:ext cx="10071100" cy="5078313"/>
          </a:xfrm>
          <a:prstGeom prst="rect">
            <a:avLst/>
          </a:prstGeom>
          <a:noFill/>
        </p:spPr>
        <p:txBody>
          <a:bodyPr wrap="square" rtlCol="0">
            <a:spAutoFit/>
          </a:bodyPr>
          <a:lstStyle/>
          <a:p>
            <a:r>
              <a:rPr lang="en-US" sz="3600" dirty="0" smtClean="0">
                <a:latin typeface="Calibri" panose="020F0502020204030204" pitchFamily="34" charset="0"/>
                <a:cs typeface="Calibri" panose="020F0502020204030204" pitchFamily="34" charset="0"/>
              </a:rPr>
              <a:t>1 When God began to create the heavens and the earth –</a:t>
            </a:r>
          </a:p>
          <a:p>
            <a:r>
              <a:rPr lang="en-US" sz="3600" dirty="0">
                <a:solidFill>
                  <a:srgbClr val="00B0F0"/>
                </a:solidFill>
                <a:latin typeface="Calibri" panose="020F0502020204030204" pitchFamily="34" charset="0"/>
                <a:cs typeface="Calibri" panose="020F0502020204030204" pitchFamily="34" charset="0"/>
              </a:rPr>
              <a:t>	</a:t>
            </a:r>
            <a:r>
              <a:rPr lang="en-US" sz="3600" dirty="0" smtClean="0">
                <a:solidFill>
                  <a:srgbClr val="00B0F0"/>
                </a:solidFill>
                <a:latin typeface="Calibri" panose="020F0502020204030204" pitchFamily="34" charset="0"/>
                <a:cs typeface="Calibri" panose="020F0502020204030204" pitchFamily="34" charset="0"/>
              </a:rPr>
              <a:t>2 Now the earth was void and without form, 	   and darkness was upon the face of </a:t>
            </a:r>
            <a:r>
              <a:rPr lang="en-US" sz="3600" dirty="0">
                <a:solidFill>
                  <a:srgbClr val="00B0F0"/>
                </a:solidFill>
                <a:latin typeface="Calibri" panose="020F0502020204030204" pitchFamily="34" charset="0"/>
                <a:cs typeface="Calibri" panose="020F0502020204030204" pitchFamily="34" charset="0"/>
              </a:rPr>
              <a:t>the 	</a:t>
            </a:r>
            <a:r>
              <a:rPr lang="en-US" sz="3600" dirty="0" smtClean="0">
                <a:solidFill>
                  <a:srgbClr val="00B0F0"/>
                </a:solidFill>
                <a:latin typeface="Calibri" panose="020F0502020204030204" pitchFamily="34" charset="0"/>
                <a:cs typeface="Calibri" panose="020F0502020204030204" pitchFamily="34" charset="0"/>
              </a:rPr>
              <a:t>deep</a:t>
            </a:r>
            <a:r>
              <a:rPr lang="en-US" sz="3600" dirty="0">
                <a:solidFill>
                  <a:srgbClr val="00B0F0"/>
                </a:solidFill>
                <a:latin typeface="Calibri" panose="020F0502020204030204" pitchFamily="34" charset="0"/>
                <a:cs typeface="Calibri" panose="020F0502020204030204" pitchFamily="34" charset="0"/>
              </a:rPr>
              <a:t>. and the Spirit of God was </a:t>
            </a:r>
            <a:r>
              <a:rPr lang="en-US" sz="3600" dirty="0" smtClean="0">
                <a:solidFill>
                  <a:srgbClr val="00B0F0"/>
                </a:solidFill>
                <a:latin typeface="Calibri" panose="020F0502020204030204" pitchFamily="34" charset="0"/>
                <a:cs typeface="Calibri" panose="020F0502020204030204" pitchFamily="34" charset="0"/>
              </a:rPr>
              <a:t>moving	over </a:t>
            </a:r>
            <a:r>
              <a:rPr lang="en-US" sz="3600" dirty="0">
                <a:solidFill>
                  <a:srgbClr val="00B0F0"/>
                </a:solidFill>
                <a:latin typeface="Calibri" panose="020F0502020204030204" pitchFamily="34" charset="0"/>
                <a:cs typeface="Calibri" panose="020F0502020204030204" pitchFamily="34" charset="0"/>
              </a:rPr>
              <a:t>the surface of the waters.</a:t>
            </a:r>
            <a:r>
              <a:rPr lang="en-US" sz="3600" dirty="0">
                <a:latin typeface="Calibri" panose="020F0502020204030204" pitchFamily="34" charset="0"/>
                <a:cs typeface="Calibri" panose="020F0502020204030204" pitchFamily="34" charset="0"/>
              </a:rPr>
              <a:t> </a:t>
            </a:r>
            <a:endParaRPr lang="en-US" sz="3600" dirty="0" smtClean="0">
              <a:latin typeface="Calibri" panose="020F0502020204030204" pitchFamily="34" charset="0"/>
              <a:cs typeface="Calibri" panose="020F0502020204030204" pitchFamily="34" charset="0"/>
            </a:endParaRPr>
          </a:p>
          <a:p>
            <a:r>
              <a:rPr lang="en-US" sz="3600" dirty="0" smtClean="0">
                <a:latin typeface="Calibri" panose="020F0502020204030204" pitchFamily="34" charset="0"/>
                <a:cs typeface="Calibri" panose="020F0502020204030204" pitchFamily="34" charset="0"/>
              </a:rPr>
              <a:t>3 Then </a:t>
            </a:r>
            <a:r>
              <a:rPr lang="en-US" sz="3600" dirty="0">
                <a:latin typeface="Calibri" panose="020F0502020204030204" pitchFamily="34" charset="0"/>
                <a:cs typeface="Calibri" panose="020F0502020204030204" pitchFamily="34" charset="0"/>
              </a:rPr>
              <a:t>God said, "Let there be light"; and there was light</a:t>
            </a:r>
            <a:r>
              <a:rPr lang="en-US" sz="3600" dirty="0" smtClean="0">
                <a:solidFill>
                  <a:schemeClr val="bg1"/>
                </a:solidFill>
                <a:latin typeface="Calibri" panose="020F0502020204030204" pitchFamily="34" charset="0"/>
                <a:cs typeface="Calibri" panose="020F0502020204030204" pitchFamily="34" charset="0"/>
              </a:rPr>
              <a:t>. </a:t>
            </a:r>
            <a:r>
              <a:rPr lang="en-US" sz="3600" dirty="0" smtClean="0">
                <a:solidFill>
                  <a:srgbClr val="FFFF00"/>
                </a:solidFill>
                <a:latin typeface="Calibri" panose="020F0502020204030204" pitchFamily="34" charset="0"/>
                <a:cs typeface="Calibri" panose="020F0502020204030204" pitchFamily="34" charset="0"/>
              </a:rPr>
              <a:t>First act of creation after the Universe we are told about. </a:t>
            </a:r>
            <a:endParaRPr lang="en-US" sz="36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88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Science and bible conflict?</a:t>
            </a:r>
            <a:endParaRPr lang="en-US" sz="4000" dirty="0">
              <a:solidFill>
                <a:srgbClr val="92D050"/>
              </a:solidFill>
            </a:endParaRPr>
          </a:p>
        </p:txBody>
      </p:sp>
      <p:sp>
        <p:nvSpPr>
          <p:cNvPr id="4" name="TextBox 3"/>
          <p:cNvSpPr txBox="1"/>
          <p:nvPr/>
        </p:nvSpPr>
        <p:spPr>
          <a:xfrm>
            <a:off x="10337800" y="279400"/>
            <a:ext cx="927100" cy="584775"/>
          </a:xfrm>
          <a:prstGeom prst="rect">
            <a:avLst/>
          </a:prstGeom>
          <a:noFill/>
        </p:spPr>
        <p:txBody>
          <a:bodyPr wrap="square" rtlCol="0">
            <a:spAutoFit/>
          </a:bodyPr>
          <a:lstStyle/>
          <a:p>
            <a:r>
              <a:rPr lang="en-US" sz="3200" b="1" dirty="0" smtClean="0">
                <a:solidFill>
                  <a:schemeClr val="bg1"/>
                </a:solidFill>
              </a:rPr>
              <a:t>134</a:t>
            </a:r>
            <a:endParaRPr lang="en-US" sz="3200" b="1" dirty="0">
              <a:solidFill>
                <a:schemeClr val="bg1"/>
              </a:solidFill>
            </a:endParaRPr>
          </a:p>
        </p:txBody>
      </p:sp>
      <p:sp>
        <p:nvSpPr>
          <p:cNvPr id="7" name="TextBox 6"/>
          <p:cNvSpPr txBox="1"/>
          <p:nvPr/>
        </p:nvSpPr>
        <p:spPr>
          <a:xfrm>
            <a:off x="558800" y="1511300"/>
            <a:ext cx="10071100" cy="2308324"/>
          </a:xfrm>
          <a:prstGeom prst="rect">
            <a:avLst/>
          </a:prstGeom>
          <a:noFill/>
        </p:spPr>
        <p:txBody>
          <a:bodyPr wrap="square" rtlCol="0">
            <a:spAutoFit/>
          </a:bodyPr>
          <a:lstStyle/>
          <a:p>
            <a:r>
              <a:rPr lang="en-US" sz="3600" dirty="0" smtClean="0">
                <a:latin typeface="Calibri" panose="020F0502020204030204" pitchFamily="34" charset="0"/>
                <a:cs typeface="Calibri" panose="020F0502020204030204" pitchFamily="34" charset="0"/>
              </a:rPr>
              <a:t>There is no conflict between science and the bible once you understand that Genesis is about the part of creation that involves mankind only! There is no account of the creation of angels for example.</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291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Isaiah recap</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r>
              <a:rPr lang="en-US" sz="3200" b="1" dirty="0" smtClean="0">
                <a:solidFill>
                  <a:schemeClr val="bg1"/>
                </a:solidFill>
              </a:rPr>
              <a:t>117</a:t>
            </a:r>
            <a:endParaRPr lang="en-US" sz="3200" b="1" dirty="0">
              <a:solidFill>
                <a:schemeClr val="bg1"/>
              </a:solidFill>
            </a:endParaRPr>
          </a:p>
        </p:txBody>
      </p:sp>
      <p:sp>
        <p:nvSpPr>
          <p:cNvPr id="8" name="TextBox 7"/>
          <p:cNvSpPr txBox="1"/>
          <p:nvPr/>
        </p:nvSpPr>
        <p:spPr>
          <a:xfrm>
            <a:off x="558800" y="990600"/>
            <a:ext cx="8102600" cy="5632311"/>
          </a:xfrm>
          <a:prstGeom prst="rect">
            <a:avLst/>
          </a:prstGeom>
          <a:noFill/>
        </p:spPr>
        <p:txBody>
          <a:bodyPr wrap="square" rtlCol="0">
            <a:spAutoFit/>
          </a:bodyPr>
          <a:lstStyle/>
          <a:p>
            <a:r>
              <a:rPr lang="en-US" sz="2400" b="1" u="sng" dirty="0"/>
              <a:t>WEEK 1     10-19-25</a:t>
            </a:r>
          </a:p>
          <a:p>
            <a:r>
              <a:rPr lang="en-US" sz="2400" dirty="0"/>
              <a:t>Who Wrote Isaiah? Just how is it that scholars determine what should be “scripture”? Or do they</a:t>
            </a:r>
            <a:r>
              <a:rPr lang="en-US" sz="2400" dirty="0" smtClean="0"/>
              <a:t>?</a:t>
            </a:r>
          </a:p>
          <a:p>
            <a:endParaRPr lang="en-US" sz="2400" b="1" dirty="0"/>
          </a:p>
          <a:p>
            <a:r>
              <a:rPr lang="en-US" sz="2400" b="1" u="sng" dirty="0"/>
              <a:t>WEEK 2     10-26-25</a:t>
            </a:r>
          </a:p>
          <a:p>
            <a:r>
              <a:rPr lang="en-US" sz="2400" dirty="0"/>
              <a:t>The Old Testament is based on the Masoretic Text but when was that made</a:t>
            </a:r>
            <a:r>
              <a:rPr lang="en-US" sz="2400" dirty="0" smtClean="0"/>
              <a:t>?</a:t>
            </a:r>
          </a:p>
          <a:p>
            <a:endParaRPr lang="en-US" sz="2400" b="1" dirty="0"/>
          </a:p>
          <a:p>
            <a:r>
              <a:rPr lang="en-US" sz="2400" b="1" u="sng" dirty="0"/>
              <a:t>WEEK 3     11-2-25</a:t>
            </a:r>
          </a:p>
          <a:p>
            <a:r>
              <a:rPr lang="en-US" sz="2400" dirty="0"/>
              <a:t>Did Christ actually say He was the Alpha and Omega</a:t>
            </a:r>
            <a:r>
              <a:rPr lang="en-US" sz="2400" dirty="0" smtClean="0"/>
              <a:t>?</a:t>
            </a:r>
          </a:p>
          <a:p>
            <a:endParaRPr lang="en-US" sz="2400" b="1" dirty="0"/>
          </a:p>
          <a:p>
            <a:r>
              <a:rPr lang="en-US" sz="2400" b="1" u="sng" dirty="0"/>
              <a:t>WEEK 4     11-9-25</a:t>
            </a:r>
          </a:p>
          <a:p>
            <a:r>
              <a:rPr lang="en-US" sz="2400" dirty="0"/>
              <a:t>What chapter in Isaiah is called the “Forbidden Chapter”?</a:t>
            </a:r>
          </a:p>
        </p:txBody>
      </p:sp>
    </p:spTree>
    <p:extLst>
      <p:ext uri="{BB962C8B-B14F-4D97-AF65-F5344CB8AC3E}">
        <p14:creationId xmlns:p14="http://schemas.microsoft.com/office/powerpoint/2010/main" val="88570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234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esus brother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999" y="688975"/>
            <a:ext cx="10154227" cy="5584825"/>
          </a:xfrm>
          <a:prstGeom prst="rect">
            <a:avLst/>
          </a:prstGeom>
        </p:spPr>
      </p:pic>
    </p:spTree>
    <p:extLst>
      <p:ext uri="{BB962C8B-B14F-4D97-AF65-F5344CB8AC3E}">
        <p14:creationId xmlns:p14="http://schemas.microsoft.com/office/powerpoint/2010/main" val="233037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1:1-3</a:t>
            </a:r>
            <a:endParaRPr lang="en-US" sz="4000" dirty="0">
              <a:solidFill>
                <a:srgbClr val="92D050"/>
              </a:solidFill>
            </a:endParaRPr>
          </a:p>
        </p:txBody>
      </p:sp>
      <p:sp>
        <p:nvSpPr>
          <p:cNvPr id="4" name="TextBox 3"/>
          <p:cNvSpPr txBox="1"/>
          <p:nvPr/>
        </p:nvSpPr>
        <p:spPr>
          <a:xfrm>
            <a:off x="10337800" y="279400"/>
            <a:ext cx="927100" cy="584775"/>
          </a:xfrm>
          <a:prstGeom prst="rect">
            <a:avLst/>
          </a:prstGeom>
          <a:noFill/>
        </p:spPr>
        <p:txBody>
          <a:bodyPr wrap="square" rtlCol="0">
            <a:spAutoFit/>
          </a:bodyPr>
          <a:lstStyle/>
          <a:p>
            <a:r>
              <a:rPr lang="en-US" sz="3200" b="1" dirty="0" smtClean="0">
                <a:solidFill>
                  <a:schemeClr val="bg1"/>
                </a:solidFill>
              </a:rPr>
              <a:t>118</a:t>
            </a:r>
            <a:endParaRPr lang="en-US" sz="3200" b="1" dirty="0">
              <a:solidFill>
                <a:schemeClr val="bg1"/>
              </a:solidFill>
            </a:endParaRPr>
          </a:p>
        </p:txBody>
      </p:sp>
      <p:sp>
        <p:nvSpPr>
          <p:cNvPr id="7" name="TextBox 6"/>
          <p:cNvSpPr txBox="1"/>
          <p:nvPr/>
        </p:nvSpPr>
        <p:spPr>
          <a:xfrm>
            <a:off x="558800" y="1511300"/>
            <a:ext cx="10071100" cy="5016758"/>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1 In </a:t>
            </a:r>
            <a:r>
              <a:rPr lang="en-US" sz="4000" dirty="0">
                <a:latin typeface="Calibri" panose="020F0502020204030204" pitchFamily="34" charset="0"/>
                <a:cs typeface="Calibri" panose="020F0502020204030204" pitchFamily="34" charset="0"/>
              </a:rPr>
              <a:t>the beginning God created the heavens and the earth.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2 The </a:t>
            </a:r>
            <a:r>
              <a:rPr lang="en-US" sz="4000" dirty="0">
                <a:latin typeface="Calibri" panose="020F0502020204030204" pitchFamily="34" charset="0"/>
                <a:cs typeface="Calibri" panose="020F0502020204030204" pitchFamily="34" charset="0"/>
              </a:rPr>
              <a:t>earth was </a:t>
            </a:r>
            <a:r>
              <a:rPr lang="en-US" sz="4000" u="sng" dirty="0">
                <a:latin typeface="Calibri" panose="020F0502020204030204" pitchFamily="34" charset="0"/>
                <a:cs typeface="Calibri" panose="020F0502020204030204" pitchFamily="34" charset="0"/>
              </a:rPr>
              <a:t>formless</a:t>
            </a:r>
            <a:r>
              <a:rPr lang="en-US" sz="4000" dirty="0">
                <a:latin typeface="Calibri" panose="020F0502020204030204" pitchFamily="34" charset="0"/>
                <a:cs typeface="Calibri" panose="020F0502020204030204" pitchFamily="34" charset="0"/>
              </a:rPr>
              <a:t> and void, and darkness was over the surface of the deep, and the Spirit of God was moving over the surface of the waters.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3 Then </a:t>
            </a:r>
            <a:r>
              <a:rPr lang="en-US" sz="4000" dirty="0">
                <a:latin typeface="Calibri" panose="020F0502020204030204" pitchFamily="34" charset="0"/>
                <a:cs typeface="Calibri" panose="020F0502020204030204" pitchFamily="34" charset="0"/>
              </a:rPr>
              <a:t>God said, "Let there be light"; and there was light. </a:t>
            </a:r>
            <a:endParaRPr lang="en-US"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1822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1:1-3</a:t>
            </a:r>
            <a:endParaRPr lang="en-US" sz="4000" dirty="0">
              <a:solidFill>
                <a:srgbClr val="92D050"/>
              </a:solidFill>
            </a:endParaRPr>
          </a:p>
        </p:txBody>
      </p:sp>
      <p:sp>
        <p:nvSpPr>
          <p:cNvPr id="4" name="TextBox 3"/>
          <p:cNvSpPr txBox="1"/>
          <p:nvPr/>
        </p:nvSpPr>
        <p:spPr>
          <a:xfrm>
            <a:off x="10337800" y="279400"/>
            <a:ext cx="889000" cy="584775"/>
          </a:xfrm>
          <a:prstGeom prst="rect">
            <a:avLst/>
          </a:prstGeom>
          <a:noFill/>
        </p:spPr>
        <p:txBody>
          <a:bodyPr wrap="square" rtlCol="0">
            <a:spAutoFit/>
          </a:bodyPr>
          <a:lstStyle/>
          <a:p>
            <a:r>
              <a:rPr lang="en-US" sz="3200" b="1" dirty="0" smtClean="0">
                <a:solidFill>
                  <a:schemeClr val="bg1"/>
                </a:solidFill>
              </a:rPr>
              <a:t>119</a:t>
            </a:r>
            <a:endParaRPr lang="en-US" sz="3200" b="1" dirty="0">
              <a:solidFill>
                <a:schemeClr val="bg1"/>
              </a:solidFill>
            </a:endParaRPr>
          </a:p>
        </p:txBody>
      </p:sp>
      <p:sp>
        <p:nvSpPr>
          <p:cNvPr id="7" name="TextBox 6"/>
          <p:cNvSpPr txBox="1"/>
          <p:nvPr/>
        </p:nvSpPr>
        <p:spPr>
          <a:xfrm>
            <a:off x="558800" y="1511300"/>
            <a:ext cx="10071100" cy="5016758"/>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1 In </a:t>
            </a:r>
            <a:r>
              <a:rPr lang="en-US" sz="4000" dirty="0">
                <a:latin typeface="Calibri" panose="020F0502020204030204" pitchFamily="34" charset="0"/>
                <a:cs typeface="Calibri" panose="020F0502020204030204" pitchFamily="34" charset="0"/>
              </a:rPr>
              <a:t>the beginning God created the heavens and the earth.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2 The </a:t>
            </a:r>
            <a:r>
              <a:rPr lang="en-US" sz="4000" dirty="0">
                <a:latin typeface="Calibri" panose="020F0502020204030204" pitchFamily="34" charset="0"/>
                <a:cs typeface="Calibri" panose="020F0502020204030204" pitchFamily="34" charset="0"/>
              </a:rPr>
              <a:t>earth was formless and void, and darkness was over the surface of the deep, and the Spirit of God was moving over the surface of the waters.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3 Then </a:t>
            </a:r>
            <a:r>
              <a:rPr lang="en-US" sz="4000" dirty="0">
                <a:latin typeface="Calibri" panose="020F0502020204030204" pitchFamily="34" charset="0"/>
                <a:cs typeface="Calibri" panose="020F0502020204030204" pitchFamily="34" charset="0"/>
              </a:rPr>
              <a:t>God said, "Let there be light"; and there was light. </a:t>
            </a:r>
            <a:endParaRPr lang="en-US" sz="4000" dirty="0">
              <a:solidFill>
                <a:srgbClr val="FFFF00"/>
              </a:solidFill>
              <a:latin typeface="Calibri" panose="020F0502020204030204" pitchFamily="34" charset="0"/>
              <a:cs typeface="Calibri" panose="020F0502020204030204" pitchFamily="34" charset="0"/>
            </a:endParaRPr>
          </a:p>
        </p:txBody>
      </p:sp>
      <p:sp>
        <p:nvSpPr>
          <p:cNvPr id="2" name="Rectangle 1"/>
          <p:cNvSpPr/>
          <p:nvPr/>
        </p:nvSpPr>
        <p:spPr>
          <a:xfrm>
            <a:off x="1460500" y="2311400"/>
            <a:ext cx="8877300" cy="265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e-IL" sz="2400" dirty="0"/>
              <a:t>תֹהוּ </a:t>
            </a:r>
            <a:r>
              <a:rPr lang="en-US" sz="2400" dirty="0" smtClean="0"/>
              <a:t>(</a:t>
            </a:r>
            <a:r>
              <a:rPr lang="en-US" sz="2400" dirty="0" err="1" smtClean="0">
                <a:solidFill>
                  <a:schemeClr val="bg1"/>
                </a:solidFill>
              </a:rPr>
              <a:t>Tohu</a:t>
            </a:r>
            <a:r>
              <a:rPr lang="en-US" sz="2400" dirty="0" smtClean="0"/>
              <a:t>) evokes </a:t>
            </a:r>
            <a:r>
              <a:rPr lang="en-US" sz="2400" dirty="0"/>
              <a:t>a scene of shapelessness, desolation, and futility. The word is often paired with </a:t>
            </a:r>
            <a:r>
              <a:rPr lang="he-IL" sz="2400" dirty="0"/>
              <a:t>בֹּהוּ (“</a:t>
            </a:r>
            <a:r>
              <a:rPr lang="en-US" sz="2400" dirty="0"/>
              <a:t>void”) or with verbs of wasting and overthrowing. It can describe physical barrenness, moral emptiness, political ruin, or spiritual vanity. In each context, </a:t>
            </a:r>
            <a:r>
              <a:rPr lang="he-IL" sz="2400" dirty="0"/>
              <a:t>תֹהוּ </a:t>
            </a:r>
            <a:r>
              <a:rPr lang="en-US" sz="2400" dirty="0">
                <a:solidFill>
                  <a:schemeClr val="bg1"/>
                </a:solidFill>
              </a:rPr>
              <a:t>stands as the polar opposite of God’s ordered purpose.</a:t>
            </a:r>
          </a:p>
        </p:txBody>
      </p:sp>
    </p:spTree>
    <p:extLst>
      <p:ext uri="{BB962C8B-B14F-4D97-AF65-F5344CB8AC3E}">
        <p14:creationId xmlns:p14="http://schemas.microsoft.com/office/powerpoint/2010/main" val="406863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1:1-3</a:t>
            </a:r>
            <a:endParaRPr lang="en-US" sz="4000" dirty="0">
              <a:solidFill>
                <a:srgbClr val="92D050"/>
              </a:solidFill>
            </a:endParaRPr>
          </a:p>
        </p:txBody>
      </p:sp>
      <p:sp>
        <p:nvSpPr>
          <p:cNvPr id="4" name="TextBox 3"/>
          <p:cNvSpPr txBox="1"/>
          <p:nvPr/>
        </p:nvSpPr>
        <p:spPr>
          <a:xfrm>
            <a:off x="10337800" y="279400"/>
            <a:ext cx="939800" cy="584775"/>
          </a:xfrm>
          <a:prstGeom prst="rect">
            <a:avLst/>
          </a:prstGeom>
          <a:noFill/>
        </p:spPr>
        <p:txBody>
          <a:bodyPr wrap="square" rtlCol="0">
            <a:spAutoFit/>
          </a:bodyPr>
          <a:lstStyle/>
          <a:p>
            <a:r>
              <a:rPr lang="en-US" sz="3200" b="1" dirty="0" smtClean="0">
                <a:solidFill>
                  <a:schemeClr val="bg1"/>
                </a:solidFill>
              </a:rPr>
              <a:t>120</a:t>
            </a:r>
            <a:endParaRPr lang="en-US" sz="3200" b="1" dirty="0">
              <a:solidFill>
                <a:schemeClr val="bg1"/>
              </a:solidFill>
            </a:endParaRPr>
          </a:p>
        </p:txBody>
      </p:sp>
      <p:sp>
        <p:nvSpPr>
          <p:cNvPr id="7" name="TextBox 6"/>
          <p:cNvSpPr txBox="1"/>
          <p:nvPr/>
        </p:nvSpPr>
        <p:spPr>
          <a:xfrm>
            <a:off x="558800" y="1511300"/>
            <a:ext cx="10071100" cy="5016758"/>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1 In </a:t>
            </a:r>
            <a:r>
              <a:rPr lang="en-US" sz="4000" dirty="0">
                <a:latin typeface="Calibri" panose="020F0502020204030204" pitchFamily="34" charset="0"/>
                <a:cs typeface="Calibri" panose="020F0502020204030204" pitchFamily="34" charset="0"/>
              </a:rPr>
              <a:t>the beginning God created the heavens and the earth.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2 The </a:t>
            </a:r>
            <a:r>
              <a:rPr lang="en-US" sz="4000" dirty="0">
                <a:latin typeface="Calibri" panose="020F0502020204030204" pitchFamily="34" charset="0"/>
                <a:cs typeface="Calibri" panose="020F0502020204030204" pitchFamily="34" charset="0"/>
              </a:rPr>
              <a:t>earth was formless </a:t>
            </a:r>
            <a:r>
              <a:rPr lang="en-US" sz="4000" u="sng" dirty="0">
                <a:latin typeface="Calibri" panose="020F0502020204030204" pitchFamily="34" charset="0"/>
                <a:cs typeface="Calibri" panose="020F0502020204030204" pitchFamily="34" charset="0"/>
              </a:rPr>
              <a:t>and void</a:t>
            </a:r>
            <a:r>
              <a:rPr lang="en-US" sz="4000" dirty="0">
                <a:latin typeface="Calibri" panose="020F0502020204030204" pitchFamily="34" charset="0"/>
                <a:cs typeface="Calibri" panose="020F0502020204030204" pitchFamily="34" charset="0"/>
              </a:rPr>
              <a:t>, and darkness was over the surface of the deep, and the Spirit of God was moving over the surface of the waters.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3 Then </a:t>
            </a:r>
            <a:r>
              <a:rPr lang="en-US" sz="4000" dirty="0">
                <a:latin typeface="Calibri" panose="020F0502020204030204" pitchFamily="34" charset="0"/>
                <a:cs typeface="Calibri" panose="020F0502020204030204" pitchFamily="34" charset="0"/>
              </a:rPr>
              <a:t>God said, "Let there be light"; and there was light. </a:t>
            </a:r>
            <a:endParaRPr lang="en-US"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4196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1:1-3</a:t>
            </a:r>
            <a:endParaRPr lang="en-US" sz="4000" dirty="0">
              <a:solidFill>
                <a:srgbClr val="92D050"/>
              </a:solidFill>
            </a:endParaRPr>
          </a:p>
        </p:txBody>
      </p:sp>
      <p:sp>
        <p:nvSpPr>
          <p:cNvPr id="4" name="TextBox 3"/>
          <p:cNvSpPr txBox="1"/>
          <p:nvPr/>
        </p:nvSpPr>
        <p:spPr>
          <a:xfrm>
            <a:off x="10337800" y="279400"/>
            <a:ext cx="927100" cy="584775"/>
          </a:xfrm>
          <a:prstGeom prst="rect">
            <a:avLst/>
          </a:prstGeom>
          <a:noFill/>
        </p:spPr>
        <p:txBody>
          <a:bodyPr wrap="square" rtlCol="0">
            <a:spAutoFit/>
          </a:bodyPr>
          <a:lstStyle/>
          <a:p>
            <a:r>
              <a:rPr lang="en-US" sz="3200" b="1" dirty="0" smtClean="0">
                <a:solidFill>
                  <a:schemeClr val="bg1"/>
                </a:solidFill>
              </a:rPr>
              <a:t>121</a:t>
            </a:r>
            <a:endParaRPr lang="en-US" sz="3200" b="1" dirty="0">
              <a:solidFill>
                <a:schemeClr val="bg1"/>
              </a:solidFill>
            </a:endParaRPr>
          </a:p>
        </p:txBody>
      </p:sp>
      <p:sp>
        <p:nvSpPr>
          <p:cNvPr id="7" name="TextBox 6"/>
          <p:cNvSpPr txBox="1"/>
          <p:nvPr/>
        </p:nvSpPr>
        <p:spPr>
          <a:xfrm>
            <a:off x="558800" y="1511300"/>
            <a:ext cx="10071100" cy="5016758"/>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1 In </a:t>
            </a:r>
            <a:r>
              <a:rPr lang="en-US" sz="4000" dirty="0">
                <a:latin typeface="Calibri" panose="020F0502020204030204" pitchFamily="34" charset="0"/>
                <a:cs typeface="Calibri" panose="020F0502020204030204" pitchFamily="34" charset="0"/>
              </a:rPr>
              <a:t>the beginning God created the heavens and the earth.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2 The </a:t>
            </a:r>
            <a:r>
              <a:rPr lang="en-US" sz="4000" dirty="0">
                <a:latin typeface="Calibri" panose="020F0502020204030204" pitchFamily="34" charset="0"/>
                <a:cs typeface="Calibri" panose="020F0502020204030204" pitchFamily="34" charset="0"/>
              </a:rPr>
              <a:t>earth was formless and void, and darkness was over the surface of the deep, and the Spirit of God was moving over the surface of the waters.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3 Then </a:t>
            </a:r>
            <a:r>
              <a:rPr lang="en-US" sz="4000" dirty="0">
                <a:latin typeface="Calibri" panose="020F0502020204030204" pitchFamily="34" charset="0"/>
                <a:cs typeface="Calibri" panose="020F0502020204030204" pitchFamily="34" charset="0"/>
              </a:rPr>
              <a:t>God said, "Let there be light"; and there was light. </a:t>
            </a:r>
            <a:endParaRPr lang="en-US" sz="4000" dirty="0">
              <a:solidFill>
                <a:srgbClr val="FFFF00"/>
              </a:solidFill>
              <a:latin typeface="Calibri" panose="020F0502020204030204" pitchFamily="34" charset="0"/>
              <a:cs typeface="Calibri" panose="020F0502020204030204" pitchFamily="34" charset="0"/>
            </a:endParaRPr>
          </a:p>
        </p:txBody>
      </p:sp>
      <p:sp>
        <p:nvSpPr>
          <p:cNvPr id="2" name="Rectangle 1"/>
          <p:cNvSpPr/>
          <p:nvPr/>
        </p:nvSpPr>
        <p:spPr>
          <a:xfrm>
            <a:off x="1460500" y="2311400"/>
            <a:ext cx="8877300" cy="265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e-IL" sz="2400" dirty="0">
                <a:solidFill>
                  <a:schemeClr val="tx1"/>
                </a:solidFill>
              </a:rPr>
              <a:t>בֹּהוּ </a:t>
            </a:r>
            <a:r>
              <a:rPr lang="he-IL" sz="2400" dirty="0" smtClean="0">
                <a:solidFill>
                  <a:schemeClr val="tx1"/>
                </a:solidFill>
              </a:rPr>
              <a:t>(</a:t>
            </a:r>
            <a:r>
              <a:rPr lang="en-US" sz="2400" dirty="0" smtClean="0">
                <a:solidFill>
                  <a:schemeClr val="tx1"/>
                </a:solidFill>
              </a:rPr>
              <a:t> (</a:t>
            </a:r>
            <a:r>
              <a:rPr lang="en-US" sz="2400" dirty="0" err="1" smtClean="0">
                <a:solidFill>
                  <a:schemeClr val="bg1"/>
                </a:solidFill>
              </a:rPr>
              <a:t>bohu</a:t>
            </a:r>
            <a:r>
              <a:rPr lang="en-US" sz="2400" dirty="0">
                <a:solidFill>
                  <a:schemeClr val="tx1"/>
                </a:solidFill>
              </a:rPr>
              <a:t>) describes an uninhabitable emptiness—an evacuated state devoid of structure, order, or life. When paired with </a:t>
            </a:r>
            <a:r>
              <a:rPr lang="he-IL" sz="2400" dirty="0">
                <a:solidFill>
                  <a:schemeClr val="tx1"/>
                </a:solidFill>
              </a:rPr>
              <a:t>תֹּהוּ </a:t>
            </a:r>
            <a:r>
              <a:rPr lang="he-IL" sz="2400" dirty="0" smtClean="0">
                <a:solidFill>
                  <a:schemeClr val="tx1"/>
                </a:solidFill>
              </a:rPr>
              <a:t>(</a:t>
            </a:r>
            <a:r>
              <a:rPr lang="en-US" sz="2400" dirty="0" smtClean="0">
                <a:solidFill>
                  <a:schemeClr val="tx1"/>
                </a:solidFill>
              </a:rPr>
              <a:t> </a:t>
            </a:r>
            <a:r>
              <a:rPr lang="en-US" sz="2400" dirty="0" err="1" smtClean="0">
                <a:solidFill>
                  <a:schemeClr val="bg1"/>
                </a:solidFill>
              </a:rPr>
              <a:t>tohu</a:t>
            </a:r>
            <a:r>
              <a:rPr lang="en-US" sz="2400" dirty="0">
                <a:solidFill>
                  <a:schemeClr val="tx1"/>
                </a:solidFill>
              </a:rPr>
              <a:t>, “formlessness”), it conveys total desolation: first in the primordial creation scene, then in prophetic scenes of judgment. </a:t>
            </a:r>
            <a:r>
              <a:rPr lang="en-US" sz="2400" dirty="0">
                <a:solidFill>
                  <a:schemeClr val="bg1"/>
                </a:solidFill>
              </a:rPr>
              <a:t>Unlike mere “nothingness,” </a:t>
            </a:r>
            <a:r>
              <a:rPr lang="en-US" sz="2400" dirty="0" err="1">
                <a:solidFill>
                  <a:schemeClr val="bg1"/>
                </a:solidFill>
              </a:rPr>
              <a:t>bohu</a:t>
            </a:r>
            <a:r>
              <a:rPr lang="en-US" sz="2400" dirty="0">
                <a:solidFill>
                  <a:schemeClr val="bg1"/>
                </a:solidFill>
              </a:rPr>
              <a:t> depicts a tangible ruin that still awaits—or has forfeited—the shaping hand of God.</a:t>
            </a:r>
          </a:p>
        </p:txBody>
      </p:sp>
    </p:spTree>
    <p:extLst>
      <p:ext uri="{BB962C8B-B14F-4D97-AF65-F5344CB8AC3E}">
        <p14:creationId xmlns:p14="http://schemas.microsoft.com/office/powerpoint/2010/main" val="2382041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1:1-3 </a:t>
            </a:r>
            <a:endParaRPr lang="en-US" sz="4000" dirty="0">
              <a:solidFill>
                <a:srgbClr val="92D050"/>
              </a:solidFill>
            </a:endParaRPr>
          </a:p>
        </p:txBody>
      </p:sp>
      <p:sp>
        <p:nvSpPr>
          <p:cNvPr id="4" name="TextBox 3"/>
          <p:cNvSpPr txBox="1"/>
          <p:nvPr/>
        </p:nvSpPr>
        <p:spPr>
          <a:xfrm>
            <a:off x="10337800" y="279400"/>
            <a:ext cx="927100" cy="584775"/>
          </a:xfrm>
          <a:prstGeom prst="rect">
            <a:avLst/>
          </a:prstGeom>
          <a:noFill/>
        </p:spPr>
        <p:txBody>
          <a:bodyPr wrap="square" rtlCol="0">
            <a:spAutoFit/>
          </a:bodyPr>
          <a:lstStyle/>
          <a:p>
            <a:r>
              <a:rPr lang="en-US" sz="3200" b="1" dirty="0" smtClean="0">
                <a:solidFill>
                  <a:schemeClr val="bg1"/>
                </a:solidFill>
              </a:rPr>
              <a:t>122</a:t>
            </a:r>
            <a:endParaRPr lang="en-US" sz="3200" b="1" dirty="0">
              <a:solidFill>
                <a:schemeClr val="bg1"/>
              </a:solidFill>
            </a:endParaRPr>
          </a:p>
        </p:txBody>
      </p:sp>
      <p:sp>
        <p:nvSpPr>
          <p:cNvPr id="7" name="TextBox 6"/>
          <p:cNvSpPr txBox="1"/>
          <p:nvPr/>
        </p:nvSpPr>
        <p:spPr>
          <a:xfrm>
            <a:off x="558800" y="1511300"/>
            <a:ext cx="10071100" cy="5016758"/>
          </a:xfrm>
          <a:prstGeom prst="rect">
            <a:avLst/>
          </a:prstGeom>
          <a:noFill/>
        </p:spPr>
        <p:txBody>
          <a:bodyPr wrap="square" rtlCol="0">
            <a:spAutoFit/>
          </a:bodyPr>
          <a:lstStyle/>
          <a:p>
            <a:r>
              <a:rPr lang="en-US" sz="4000" dirty="0" smtClean="0">
                <a:latin typeface="Calibri" panose="020F0502020204030204" pitchFamily="34" charset="0"/>
                <a:cs typeface="Calibri" panose="020F0502020204030204" pitchFamily="34" charset="0"/>
              </a:rPr>
              <a:t>1 In </a:t>
            </a:r>
            <a:r>
              <a:rPr lang="en-US" sz="4000" dirty="0">
                <a:latin typeface="Calibri" panose="020F0502020204030204" pitchFamily="34" charset="0"/>
                <a:cs typeface="Calibri" panose="020F0502020204030204" pitchFamily="34" charset="0"/>
              </a:rPr>
              <a:t>the beginning God created the heavens and the earth. </a:t>
            </a:r>
            <a:endParaRPr lang="en-US" sz="4000" dirty="0" smtClean="0">
              <a:latin typeface="Calibri" panose="020F0502020204030204" pitchFamily="34" charset="0"/>
              <a:cs typeface="Calibri" panose="020F0502020204030204" pitchFamily="34" charset="0"/>
            </a:endParaRPr>
          </a:p>
          <a:p>
            <a:r>
              <a:rPr lang="en-US" sz="4000" dirty="0" smtClean="0">
                <a:latin typeface="Calibri" panose="020F0502020204030204" pitchFamily="34" charset="0"/>
                <a:cs typeface="Calibri" panose="020F0502020204030204" pitchFamily="34" charset="0"/>
              </a:rPr>
              <a:t>2 The </a:t>
            </a:r>
            <a:r>
              <a:rPr lang="en-US" sz="4000" dirty="0">
                <a:latin typeface="Calibri" panose="020F0502020204030204" pitchFamily="34" charset="0"/>
                <a:cs typeface="Calibri" panose="020F0502020204030204" pitchFamily="34" charset="0"/>
              </a:rPr>
              <a:t>earth was formless and void, and darkness was over the surface of the deep, and the Spirit of God was moving over the surface of the waters. </a:t>
            </a:r>
            <a:endParaRPr lang="en-US" sz="4000" dirty="0" smtClean="0">
              <a:latin typeface="Calibri" panose="020F0502020204030204" pitchFamily="34" charset="0"/>
              <a:cs typeface="Calibri" panose="020F0502020204030204" pitchFamily="34" charset="0"/>
            </a:endParaRPr>
          </a:p>
          <a:p>
            <a:r>
              <a:rPr lang="en-US" sz="4000" dirty="0" smtClean="0">
                <a:solidFill>
                  <a:srgbClr val="FFFF00"/>
                </a:solidFill>
                <a:latin typeface="Calibri" panose="020F0502020204030204" pitchFamily="34" charset="0"/>
                <a:cs typeface="Calibri" panose="020F0502020204030204" pitchFamily="34" charset="0"/>
              </a:rPr>
              <a:t>3 Then </a:t>
            </a:r>
            <a:r>
              <a:rPr lang="en-US" sz="4000" dirty="0">
                <a:solidFill>
                  <a:srgbClr val="FFFF00"/>
                </a:solidFill>
                <a:latin typeface="Calibri" panose="020F0502020204030204" pitchFamily="34" charset="0"/>
                <a:cs typeface="Calibri" panose="020F0502020204030204" pitchFamily="34" charset="0"/>
              </a:rPr>
              <a:t>God said, "Let there be light"; and there was light. </a:t>
            </a:r>
          </a:p>
        </p:txBody>
      </p:sp>
    </p:spTree>
    <p:extLst>
      <p:ext uri="{BB962C8B-B14F-4D97-AF65-F5344CB8AC3E}">
        <p14:creationId xmlns:p14="http://schemas.microsoft.com/office/powerpoint/2010/main" val="3413766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Genesis 1:3 </a:t>
            </a:r>
            <a:endParaRPr lang="en-US" sz="4000" dirty="0">
              <a:solidFill>
                <a:srgbClr val="92D050"/>
              </a:solidFill>
            </a:endParaRPr>
          </a:p>
        </p:txBody>
      </p:sp>
      <p:sp>
        <p:nvSpPr>
          <p:cNvPr id="4" name="TextBox 3"/>
          <p:cNvSpPr txBox="1"/>
          <p:nvPr/>
        </p:nvSpPr>
        <p:spPr>
          <a:xfrm>
            <a:off x="10337800" y="279400"/>
            <a:ext cx="1003300" cy="584775"/>
          </a:xfrm>
          <a:prstGeom prst="rect">
            <a:avLst/>
          </a:prstGeom>
          <a:noFill/>
        </p:spPr>
        <p:txBody>
          <a:bodyPr wrap="square" rtlCol="0">
            <a:spAutoFit/>
          </a:bodyPr>
          <a:lstStyle/>
          <a:p>
            <a:r>
              <a:rPr lang="en-US" sz="3200" b="1" dirty="0" smtClean="0">
                <a:solidFill>
                  <a:schemeClr val="bg1"/>
                </a:solidFill>
              </a:rPr>
              <a:t>123</a:t>
            </a:r>
            <a:endParaRPr lang="en-US" sz="3200" b="1" dirty="0">
              <a:solidFill>
                <a:schemeClr val="bg1"/>
              </a:solidFill>
            </a:endParaRPr>
          </a:p>
        </p:txBody>
      </p:sp>
      <p:pic>
        <p:nvPicPr>
          <p:cNvPr id="2" name="l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1449387"/>
            <a:ext cx="9271794" cy="5215385"/>
          </a:xfrm>
          <a:prstGeom prst="rect">
            <a:avLst/>
          </a:prstGeom>
        </p:spPr>
      </p:pic>
    </p:spTree>
    <p:extLst>
      <p:ext uri="{BB962C8B-B14F-4D97-AF65-F5344CB8AC3E}">
        <p14:creationId xmlns:p14="http://schemas.microsoft.com/office/powerpoint/2010/main" val="2604236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673100"/>
            <a:ext cx="9421813" cy="927100"/>
          </a:xfrm>
        </p:spPr>
        <p:txBody>
          <a:bodyPr>
            <a:noAutofit/>
          </a:bodyPr>
          <a:lstStyle/>
          <a:p>
            <a:r>
              <a:rPr lang="en-US" sz="4000" dirty="0" smtClean="0">
                <a:solidFill>
                  <a:srgbClr val="92D050"/>
                </a:solidFill>
              </a:rPr>
              <a:t>Sentence clauses</a:t>
            </a:r>
            <a:endParaRPr lang="en-US" sz="4000" dirty="0">
              <a:solidFill>
                <a:srgbClr val="92D050"/>
              </a:solidFill>
            </a:endParaRPr>
          </a:p>
        </p:txBody>
      </p:sp>
      <p:sp>
        <p:nvSpPr>
          <p:cNvPr id="4" name="TextBox 3"/>
          <p:cNvSpPr txBox="1"/>
          <p:nvPr/>
        </p:nvSpPr>
        <p:spPr>
          <a:xfrm>
            <a:off x="10337800" y="279400"/>
            <a:ext cx="977900" cy="584775"/>
          </a:xfrm>
          <a:prstGeom prst="rect">
            <a:avLst/>
          </a:prstGeom>
          <a:noFill/>
        </p:spPr>
        <p:txBody>
          <a:bodyPr wrap="square" rtlCol="0">
            <a:spAutoFit/>
          </a:bodyPr>
          <a:lstStyle/>
          <a:p>
            <a:r>
              <a:rPr lang="en-US" sz="3200" b="1" dirty="0" smtClean="0">
                <a:solidFill>
                  <a:schemeClr val="bg1"/>
                </a:solidFill>
              </a:rPr>
              <a:t>124</a:t>
            </a:r>
            <a:endParaRPr lang="en-US" sz="3200" b="1" dirty="0">
              <a:solidFill>
                <a:schemeClr val="bg1"/>
              </a:solidFill>
            </a:endParaRPr>
          </a:p>
        </p:txBody>
      </p:sp>
      <p:sp>
        <p:nvSpPr>
          <p:cNvPr id="7" name="TextBox 6"/>
          <p:cNvSpPr txBox="1"/>
          <p:nvPr/>
        </p:nvSpPr>
        <p:spPr>
          <a:xfrm>
            <a:off x="558800" y="1511300"/>
            <a:ext cx="10071100" cy="5016758"/>
          </a:xfrm>
          <a:prstGeom prst="rect">
            <a:avLst/>
          </a:prstGeom>
          <a:noFill/>
        </p:spPr>
        <p:txBody>
          <a:bodyPr wrap="square" rtlCol="0">
            <a:spAutoFit/>
          </a:bodyPr>
          <a:lstStyle/>
          <a:p>
            <a:r>
              <a:rPr lang="en-US" sz="4000" dirty="0"/>
              <a:t>A sentence clause is a group of words with a subject and a predicate that can be either an </a:t>
            </a:r>
            <a:r>
              <a:rPr lang="en-US" sz="4000" b="1" dirty="0">
                <a:hlinkClick r:id="rId2"/>
              </a:rPr>
              <a:t>independent clause</a:t>
            </a:r>
            <a:r>
              <a:rPr lang="en-US" sz="4000" dirty="0"/>
              <a:t>, which can stand alone as a complete sentence, or a </a:t>
            </a:r>
            <a:r>
              <a:rPr lang="en-US" sz="4000" b="1" dirty="0">
                <a:hlinkClick r:id="rId3"/>
              </a:rPr>
              <a:t>dependent clause</a:t>
            </a:r>
            <a:r>
              <a:rPr lang="en-US" sz="4000" dirty="0"/>
              <a:t>, which cannot stand alone and must be attached to an independent clause to make sense</a:t>
            </a:r>
            <a:endParaRPr lang="en-US" sz="40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601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42848</TotalTime>
  <Words>919</Words>
  <Application>Microsoft Office PowerPoint</Application>
  <PresentationFormat>Widescreen</PresentationFormat>
  <Paragraphs>82</Paragraphs>
  <Slides>21</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Algerian</vt:lpstr>
      <vt:lpstr>Arial</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203</cp:revision>
  <dcterms:created xsi:type="dcterms:W3CDTF">2025-10-16T21:16:34Z</dcterms:created>
  <dcterms:modified xsi:type="dcterms:W3CDTF">2025-11-16T17:26:39Z</dcterms:modified>
</cp:coreProperties>
</file>